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i68cLnzFxWPzLpZZ9xbGPSCIPt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customschemas.google.com/relationships/presentationmetadata" Target="metadata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30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e9349772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9e9349772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jp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7.png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1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subTitle" idx="1"/>
          </p:nvPr>
        </p:nvSpPr>
        <p:spPr>
          <a:xfrm>
            <a:off x="1524000" y="5344885"/>
            <a:ext cx="8675914" cy="1446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Prepared By: Anju Khanal</a:t>
            </a:r>
            <a:endParaRPr sz="2800"/>
          </a:p>
        </p:txBody>
      </p:sp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1294040" y="866775"/>
            <a:ext cx="9459685" cy="52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pic>
        <p:nvPicPr>
          <p:cNvPr id="86" name="Google Shape;86;p1" descr="Buy Numerical Methods Book Online at Low Prices in India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4040" y="866775"/>
            <a:ext cx="4525736" cy="4478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57950" y="866774"/>
            <a:ext cx="4295775" cy="4478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838200" y="195943"/>
            <a:ext cx="10809514" cy="6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None/>
            </a:pPr>
            <a:r>
              <a:rPr lang="en-US" b="1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Absolute , Relative &amp; Percentage Errrors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If x is the true value of a quantity and x’ is its approximate value,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then |x-x’| is called the 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absolute error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and is denoted by 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baseline="-250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|x-x’|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Relative error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is defined by,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baseline="-25000">
                <a:latin typeface="Times New Roman"/>
                <a:ea typeface="Times New Roman"/>
                <a:cs typeface="Times New Roman"/>
                <a:sym typeface="Times New Roman"/>
              </a:rPr>
              <a:t>r =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|x-x’/x|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2800"/>
              <a:buNone/>
            </a:pPr>
            <a:r>
              <a:rPr lang="en-US" b="1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Percentage Error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is defined by,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baseline="-250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100 *|x-x’/x|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aseline="-25000">
                <a:latin typeface="Calibri"/>
                <a:ea typeface="Calibri"/>
                <a:cs typeface="Calibri"/>
                <a:sym typeface="Calibri"/>
              </a:rPr>
              <a:t> 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>
            <a:spLocks noGrp="1"/>
          </p:cNvSpPr>
          <p:nvPr>
            <p:ph type="title"/>
          </p:nvPr>
        </p:nvSpPr>
        <p:spPr>
          <a:xfrm>
            <a:off x="838200" y="733424"/>
            <a:ext cx="10515600" cy="84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Significant Digits/Significant Figures</a:t>
            </a:r>
            <a:endParaRPr/>
          </a:p>
        </p:txBody>
      </p:sp>
      <p:sp>
        <p:nvSpPr>
          <p:cNvPr id="145" name="Google Shape;145;p11"/>
          <p:cNvSpPr txBox="1">
            <a:spLocks noGrp="1"/>
          </p:cNvSpPr>
          <p:nvPr>
            <p:ph type="body" idx="1"/>
          </p:nvPr>
        </p:nvSpPr>
        <p:spPr>
          <a:xfrm>
            <a:off x="838200" y="1924050"/>
            <a:ext cx="10515600" cy="4568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Char char="•"/>
            </a:pPr>
            <a:r>
              <a:rPr lang="en-US">
                <a:solidFill>
                  <a:srgbClr val="00B050"/>
                </a:solidFill>
              </a:rPr>
              <a:t>Most valuable digits </a:t>
            </a:r>
            <a:r>
              <a:rPr lang="en-US"/>
              <a:t>in a given number is called </a:t>
            </a:r>
            <a:r>
              <a:rPr lang="en-US">
                <a:solidFill>
                  <a:srgbClr val="0070C0"/>
                </a:solidFill>
              </a:rPr>
              <a:t>significant figure.</a:t>
            </a:r>
            <a:br>
              <a:rPr lang="en-US">
                <a:solidFill>
                  <a:srgbClr val="0070C0"/>
                </a:solidFill>
              </a:rPr>
            </a:br>
            <a:br>
              <a:rPr lang="en-US">
                <a:solidFill>
                  <a:srgbClr val="0070C0"/>
                </a:solidFill>
              </a:rPr>
            </a:br>
            <a:endParaRPr>
              <a:solidFill>
                <a:srgbClr val="0070C0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46" name="Google Shape;146;p11" descr="Mathematics Quiz: Significant Figures Questions - ProProfs Quiz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19399" y="3119438"/>
            <a:ext cx="5476875" cy="2728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>
            <a:spLocks noGrp="1"/>
          </p:cNvSpPr>
          <p:nvPr>
            <p:ph type="body" idx="1"/>
          </p:nvPr>
        </p:nvSpPr>
        <p:spPr>
          <a:xfrm rot="-1196565">
            <a:off x="893999" y="900522"/>
            <a:ext cx="4601604" cy="4081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lang="en-US" sz="3200" b="1" cap="none">
                <a:solidFill>
                  <a:srgbClr val="FF0000"/>
                </a:solidFill>
              </a:rPr>
              <a:t>THERE ARE QUITE A FEW RULES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lang="en-US" sz="3200" b="1" cap="none">
                <a:solidFill>
                  <a:srgbClr val="FF0000"/>
                </a:solidFill>
              </a:rPr>
              <a:t>THAT DETERMINE HOW MANY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lang="en-US" sz="3200" b="1" cap="none">
                <a:solidFill>
                  <a:srgbClr val="FF0000"/>
                </a:solidFill>
              </a:rPr>
              <a:t>SIGNIFICANT DIGITS 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lang="en-US" sz="3200" b="1" cap="none">
                <a:solidFill>
                  <a:srgbClr val="FF0000"/>
                </a:solidFill>
              </a:rPr>
              <a:t> MEASUREMENT HAS.  YOU WILL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lang="en-US" sz="3200" b="1" cap="none">
                <a:solidFill>
                  <a:srgbClr val="FF0000"/>
                </a:solidFill>
              </a:rPr>
              <a:t> NEED TO MEMORIZE THESE RULES.</a:t>
            </a:r>
            <a:endParaRPr/>
          </a:p>
        </p:txBody>
      </p:sp>
      <p:pic>
        <p:nvPicPr>
          <p:cNvPr id="152" name="Google Shape;15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0638" y="457200"/>
            <a:ext cx="2020887" cy="185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19875" y="3810000"/>
            <a:ext cx="1879600" cy="2173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9e93497727_1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9e93497727_1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000"/>
              <a:buFont typeface="Times New Roman"/>
              <a:buNone/>
            </a:pPr>
            <a:r>
              <a:rPr lang="en-US" sz="4000" b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 1:  If a number contains no zeros, all of the digits are significant.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376237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How many significant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 digits are in each of the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 following examples?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	a)  438    	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	b)  26.42  	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	c)  1.7   	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	d)  .653  	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66" name="Google Shape;166;p13"/>
          <p:cNvSpPr txBox="1"/>
          <p:nvPr/>
        </p:nvSpPr>
        <p:spPr>
          <a:xfrm>
            <a:off x="6705601" y="3066414"/>
            <a:ext cx="1533524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Answers: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77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lphaLcParenR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  <a:p>
            <a:pPr marL="0" marR="0" lvl="0" indent="-177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lphaLcParenR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  <a:p>
            <a:pPr marL="0" marR="0" lvl="0" indent="-177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lphaLcParenR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marL="0" marR="0" lvl="0" indent="-177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lphaLcParenR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000"/>
              <a:buFont typeface="Times New Roman"/>
              <a:buNone/>
            </a:pPr>
            <a:r>
              <a:rPr lang="en-US" sz="4000" b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 2:  </a:t>
            </a:r>
            <a:r>
              <a:rPr lang="en-US" sz="4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zeros between two non zero digits are significant. 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1624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How many significant digits are in each of the following examples?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 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	a)  506    		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	b)  10,052		   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	c)  900.431			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73" name="Google Shape;173;p14"/>
          <p:cNvSpPr txBox="1"/>
          <p:nvPr/>
        </p:nvSpPr>
        <p:spPr>
          <a:xfrm>
            <a:off x="6096000" y="3166586"/>
            <a:ext cx="3047999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Answers: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77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lphaLcParenR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  <a:p>
            <a:pPr marL="0" marR="0" lvl="0" indent="-177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lphaLcParenR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  <a:p>
            <a:pPr marL="0" marR="0" lvl="0" indent="-177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lphaLcParenR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 txBox="1">
            <a:spLocks noGrp="1"/>
          </p:cNvSpPr>
          <p:nvPr>
            <p:ph type="title"/>
          </p:nvPr>
        </p:nvSpPr>
        <p:spPr>
          <a:xfrm>
            <a:off x="838200" y="190501"/>
            <a:ext cx="10515600" cy="142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Times New Roman"/>
              <a:buNone/>
            </a:pPr>
            <a:r>
              <a:rPr lang="en-US" sz="2800" b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 3: All zeros on left of decimal and right of decimal are not significant when the number is less than one.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057650" cy="418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How many significant digits are in each of the following examples?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 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	a)  0.06    		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	b)  0.0047		   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	c)  0.005			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80" name="Google Shape;180;p15"/>
          <p:cNvSpPr txBox="1"/>
          <p:nvPr/>
        </p:nvSpPr>
        <p:spPr>
          <a:xfrm>
            <a:off x="5705474" y="2781300"/>
            <a:ext cx="3200401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Answers: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77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lphaLcParenR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marL="0" marR="0" lvl="0" indent="-177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lphaLcParenR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  <a:p>
            <a:pPr marL="0" marR="0" lvl="0" indent="-177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lphaLcParenR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 txBox="1">
            <a:spLocks noGrp="1"/>
          </p:cNvSpPr>
          <p:nvPr>
            <p:ph type="title"/>
          </p:nvPr>
        </p:nvSpPr>
        <p:spPr>
          <a:xfrm>
            <a:off x="838200" y="104775"/>
            <a:ext cx="105156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700"/>
              <a:buFont typeface="Times New Roman"/>
              <a:buNone/>
            </a:pPr>
            <a:r>
              <a:rPr lang="en-US" sz="2700" b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 4:When number is greater than one with decimal then all zeros on right side of decimal and left of the decimal will be significant figure.</a:t>
            </a:r>
            <a:endParaRPr/>
          </a:p>
        </p:txBody>
      </p:sp>
      <p:sp>
        <p:nvSpPr>
          <p:cNvPr id="186" name="Google Shape;186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7720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How many significant digits are in each of the following examples?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 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	a)  2.020200  		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	b)  3.00540		   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	c)  1.0230			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87" name="Google Shape;187;p16"/>
          <p:cNvSpPr txBox="1"/>
          <p:nvPr/>
        </p:nvSpPr>
        <p:spPr>
          <a:xfrm>
            <a:off x="6343650" y="3547586"/>
            <a:ext cx="3305175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Answers: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77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lphaLcParenR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  <a:p>
            <a:pPr marL="0" marR="0" lvl="0" indent="-177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lphaLcParenR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  <a:p>
            <a:pPr marL="0" marR="0" lvl="0" indent="-177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lphaLcParenR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60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Times New Roman"/>
              <a:buNone/>
            </a:pPr>
            <a:r>
              <a:rPr lang="en-US" sz="2800" b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 5: A number without decimal, all zeros on right side will not be a significant figure but when it comes from measurement then such zeros are significant.</a:t>
            </a:r>
            <a:br>
              <a:rPr lang="en-US" sz="2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17"/>
          <p:cNvSpPr txBox="1">
            <a:spLocks noGrp="1"/>
          </p:cNvSpPr>
          <p:nvPr>
            <p:ph type="body" idx="1"/>
          </p:nvPr>
        </p:nvSpPr>
        <p:spPr>
          <a:xfrm>
            <a:off x="723900" y="2095500"/>
            <a:ext cx="4514850" cy="50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How many significant digits are in each of the following examples?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 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	a)  1000  		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	b)  1000kg		   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	c)  2000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	d)  2000kg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		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94" name="Google Shape;194;p17"/>
          <p:cNvSpPr txBox="1"/>
          <p:nvPr/>
        </p:nvSpPr>
        <p:spPr>
          <a:xfrm>
            <a:off x="4686300" y="2953445"/>
            <a:ext cx="609600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Answers: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77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lphaLcParenR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marL="0" marR="0" lvl="0" indent="-177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lphaLcParenR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  <a:p>
            <a:pPr marL="0" marR="0" lvl="0" indent="-177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lphaLcParenR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  <a:p>
            <a:pPr marL="0" marR="0" lvl="0" indent="-177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lphaLcParenR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 txBox="1">
            <a:spLocks noGrp="1"/>
          </p:cNvSpPr>
          <p:nvPr>
            <p:ph type="subTitle" idx="1"/>
          </p:nvPr>
        </p:nvSpPr>
        <p:spPr>
          <a:xfrm>
            <a:off x="704850" y="1676401"/>
            <a:ext cx="4476750" cy="504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400"/>
              <a:t>How many significant digits are in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400"/>
              <a:t> each of the following examples?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400"/>
              <a:t> 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400"/>
              <a:t>	1)  47.1			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400"/>
              <a:t>	2)  9700.	</a:t>
            </a:r>
            <a:r>
              <a:rPr lang="en-US" sz="2400">
                <a:solidFill>
                  <a:srgbClr val="FF0000"/>
                </a:solidFill>
              </a:rPr>
              <a:t> Answers:</a:t>
            </a:r>
            <a:endParaRPr sz="24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400"/>
          </a:p>
          <a:p>
            <a:pPr marL="0" lvl="0" indent="-9525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lphaLcParenR"/>
            </a:pPr>
            <a:r>
              <a:rPr lang="en-US" sz="2400"/>
              <a:t>1</a:t>
            </a:r>
            <a:endParaRPr/>
          </a:p>
          <a:p>
            <a:pPr marL="0" lvl="0" indent="-9525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lphaLcParenR"/>
            </a:pPr>
            <a:r>
              <a:rPr lang="en-US" sz="2400"/>
              <a:t>2</a:t>
            </a:r>
            <a:endParaRPr/>
          </a:p>
          <a:p>
            <a:pPr marL="0" lvl="0" indent="-9525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lphaLcParenR"/>
            </a:pPr>
            <a:r>
              <a:rPr lang="en-US" sz="2400"/>
              <a:t>1 		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400"/>
              <a:t>	3) 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0.005965000</a:t>
            </a:r>
            <a:r>
              <a:rPr lang="en-US" sz="2400"/>
              <a:t>		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400"/>
              <a:t>	4)  560			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400"/>
              <a:t>	5)  0.0509			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400"/>
              <a:t>	6)  701.905			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400"/>
              <a:t>	7)  50.00			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400"/>
              <a:t>	8)  50.012			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400"/>
              <a:t>	9)  0.000009		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400"/>
              <a:t>	10)  0.0000104		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pic>
        <p:nvPicPr>
          <p:cNvPr id="200" name="Google Shape;20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3525" y="128588"/>
            <a:ext cx="1371600" cy="128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2875" y="128588"/>
            <a:ext cx="1371600" cy="1289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8"/>
          <p:cNvSpPr txBox="1"/>
          <p:nvPr/>
        </p:nvSpPr>
        <p:spPr>
          <a:xfrm>
            <a:off x="3686175" y="534986"/>
            <a:ext cx="319087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23C322"/>
                </a:solidFill>
                <a:latin typeface="Calibri"/>
                <a:ea typeface="Calibri"/>
                <a:cs typeface="Calibri"/>
                <a:sym typeface="Calibri"/>
              </a:rPr>
              <a:t>Practice Problems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8"/>
          <p:cNvSpPr txBox="1"/>
          <p:nvPr/>
        </p:nvSpPr>
        <p:spPr>
          <a:xfrm>
            <a:off x="6362700" y="2872621"/>
            <a:ext cx="4648200" cy="387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Answers: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7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arenR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marL="0" marR="0" lvl="0" indent="-127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arenR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marL="0" marR="0" lvl="0" indent="-127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arenR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  <a:p>
            <a:pPr marL="0" marR="0" lvl="0" indent="-127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arenR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marL="0" marR="0" lvl="0" indent="-127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arenR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marL="0" marR="0" lvl="0" indent="-127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arenR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marL="0" marR="0" lvl="0" indent="-127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arenR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marL="0" marR="0" lvl="0" indent="-127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arenR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  <a:p>
            <a:pPr marL="0" marR="0" lvl="0" indent="-127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arenR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  <a:p>
            <a:pPr marL="0" marR="0" lvl="0" indent="-1270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arenR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1524000" y="523876"/>
            <a:ext cx="91440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Methods</a:t>
            </a:r>
            <a:r>
              <a:rPr lang="en-US" sz="40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4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885825" y="1724025"/>
            <a:ext cx="9782175" cy="513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Chapter: 1.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Introduction, Approximation &amp; Errors of computation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1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What is </a:t>
            </a:r>
            <a:r>
              <a:rPr lang="en-US" sz="2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Methods?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Why do we need </a:t>
            </a:r>
            <a:r>
              <a:rPr lang="en-US" sz="2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Methods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Applications of </a:t>
            </a:r>
            <a:r>
              <a:rPr lang="en-US" sz="2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Methods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What is </a:t>
            </a:r>
            <a:r>
              <a:rPr lang="en-US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Approximation?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What is </a:t>
            </a:r>
            <a:r>
              <a:rPr lang="en-US" sz="28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? Explain its type.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7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Determining Significant Digits When Rounding</a:t>
            </a:r>
            <a:endParaRPr sz="4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19"/>
          <p:cNvSpPr txBox="1">
            <a:spLocks noGrp="1"/>
          </p:cNvSpPr>
          <p:nvPr>
            <p:ph type="body" idx="1"/>
          </p:nvPr>
        </p:nvSpPr>
        <p:spPr>
          <a:xfrm>
            <a:off x="1000126" y="1743075"/>
            <a:ext cx="4762500" cy="47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b="1"/>
              <a:t>1)  689.683 grams   (4 significant digits)	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b="1"/>
              <a:t> 2)  0.007219  (2 significant digits)			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b="1"/>
              <a:t> 3)  4009  (1 significant digit)		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b="1"/>
              <a:t> 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b="1"/>
              <a:t>4)  39.21 x 10</a:t>
            </a:r>
            <a:r>
              <a:rPr lang="en-US" sz="2800" b="1" baseline="30000"/>
              <a:t>-1</a:t>
            </a:r>
            <a:r>
              <a:rPr lang="en-US" sz="2800" b="1"/>
              <a:t>   (1 significant digit)	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b="1"/>
              <a:t> 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b="1"/>
              <a:t>5)  8792   (2 significant digits)		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b="1"/>
              <a:t> 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b="1"/>
              <a:t>6)  309.00275  (5 significant digits)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b="1"/>
              <a:t> 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b="1"/>
              <a:t>7)  .1046888   (3 significant digits)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b="1"/>
              <a:t> </a:t>
            </a:r>
            <a:endParaRPr/>
          </a:p>
          <a:p>
            <a:pPr marL="228600" lvl="0" indent="-9080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sp>
        <p:nvSpPr>
          <p:cNvPr id="210" name="Google Shape;210;p19"/>
          <p:cNvSpPr txBox="1"/>
          <p:nvPr/>
        </p:nvSpPr>
        <p:spPr>
          <a:xfrm>
            <a:off x="6429375" y="1582340"/>
            <a:ext cx="2447925" cy="489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AutoNum type="arabicParenR"/>
            </a:pP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689.7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AutoNum type="arabicParenR"/>
            </a:pP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0.0072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AutoNum type="arabicParenR"/>
            </a:pP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4000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AutoNum type="arabicParenR"/>
            </a:pP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 x 10</a:t>
            </a:r>
            <a:r>
              <a:rPr lang="en-US" sz="2400" b="1" baseline="30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AutoNum type="arabicParenR"/>
            </a:pP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8800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AutoNum type="arabicParenR"/>
            </a:pP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309.00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7)  .105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>
            <a:spLocks noGrp="1"/>
          </p:cNvSpPr>
          <p:nvPr>
            <p:ph type="body" idx="1"/>
          </p:nvPr>
        </p:nvSpPr>
        <p:spPr>
          <a:xfrm>
            <a:off x="838200" y="76201"/>
            <a:ext cx="10210800" cy="6781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252" t="-206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62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93548"/>
              <a:buFont typeface="Calibri"/>
              <a:buNone/>
            </a:pPr>
            <a:br>
              <a:rPr lang="en-US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31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21"/>
          <p:cNvSpPr txBox="1">
            <a:spLocks noGrp="1"/>
          </p:cNvSpPr>
          <p:nvPr>
            <p:ph type="subTitle" idx="1"/>
          </p:nvPr>
        </p:nvSpPr>
        <p:spPr>
          <a:xfrm>
            <a:off x="1524000" y="1743075"/>
            <a:ext cx="9144000" cy="399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Q. </a:t>
            </a:r>
            <a:r>
              <a:rPr lang="en-US" sz="28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&amp; importance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of computer programming in numerical methods.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Q. Discuss the necessity of </a:t>
            </a:r>
            <a:r>
              <a:rPr lang="en-US" sz="2800" b="1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NM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in the field of science and engineering in this modern age of computers.</a:t>
            </a:r>
            <a:b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800"/>
          </a:p>
        </p:txBody>
      </p:sp>
      <p:sp>
        <p:nvSpPr>
          <p:cNvPr id="222" name="Google Shape;222;p21"/>
          <p:cNvSpPr txBox="1"/>
          <p:nvPr/>
        </p:nvSpPr>
        <p:spPr>
          <a:xfrm>
            <a:off x="1524000" y="724833"/>
            <a:ext cx="60960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1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Assignments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>
            <a:spLocks noGrp="1"/>
          </p:cNvSpPr>
          <p:nvPr>
            <p:ph type="subTitle" idx="1"/>
          </p:nvPr>
        </p:nvSpPr>
        <p:spPr>
          <a:xfrm>
            <a:off x="1524000" y="2247900"/>
            <a:ext cx="9144000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None/>
            </a:pPr>
            <a:r>
              <a:rPr lang="en-US" sz="4000">
                <a:solidFill>
                  <a:srgbClr val="FF0000"/>
                </a:solidFill>
              </a:rPr>
              <a:t>The End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Numerical Methods?</a:t>
            </a:r>
            <a:endParaRPr/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800"/>
              <a:buNone/>
            </a:pPr>
            <a:r>
              <a:rPr lang="en-US" b="1" u="sng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</a:pPr>
            <a:r>
              <a:rPr lang="en-US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Methods </a:t>
            </a:r>
            <a:r>
              <a:rPr lang="en-US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extremely powerful problem solving tools.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2800"/>
              <a:buChar char="•"/>
            </a:pPr>
            <a:r>
              <a:rPr lang="en-US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 reliable solutions to </a:t>
            </a:r>
            <a:r>
              <a:rPr lang="en-US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mathematical problems</a:t>
            </a:r>
            <a:r>
              <a:rPr lang="en-US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2800"/>
              <a:buNone/>
            </a:pPr>
            <a:r>
              <a:rPr lang="en-US" b="1" u="sng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Methods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US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methods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are techniques by which </a:t>
            </a:r>
            <a:r>
              <a:rPr lang="en-US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mathematical problems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are formulated so that they can be solved with </a:t>
            </a:r>
            <a:r>
              <a:rPr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arithmetic and logical operations.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838200" y="295275"/>
            <a:ext cx="1051560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None/>
            </a:pPr>
            <a:r>
              <a:rPr lang="en-US" sz="4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do we need Numerical Methods</a:t>
            </a:r>
            <a:r>
              <a:rPr lang="en-US" sz="4400">
                <a:solidFill>
                  <a:srgbClr val="FF0000"/>
                </a:solidFill>
              </a:rPr>
              <a:t>?</a:t>
            </a:r>
            <a:br>
              <a:rPr lang="en-US" sz="4400">
                <a:solidFill>
                  <a:srgbClr val="FF0000"/>
                </a:solidFill>
              </a:rPr>
            </a:br>
            <a:endParaRPr>
              <a:solidFill>
                <a:srgbClr val="FF0000"/>
              </a:solidFill>
            </a:endParaRPr>
          </a:p>
        </p:txBody>
      </p:sp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838200" y="1028699"/>
            <a:ext cx="10515600" cy="58293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216" t="-3135" b="-156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0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 of Numerical Methods.</a:t>
            </a:r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body" idx="1"/>
          </p:nvPr>
        </p:nvSpPr>
        <p:spPr>
          <a:xfrm>
            <a:off x="838200" y="1733550"/>
            <a:ext cx="10515600" cy="4443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Usually used in computer science for </a:t>
            </a:r>
            <a:r>
              <a:rPr lang="en-US">
                <a:solidFill>
                  <a:srgbClr val="00B050"/>
                </a:solidFill>
              </a:rPr>
              <a:t>root algorithm.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used to determine profit and loss in the company.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Used for </a:t>
            </a:r>
            <a:r>
              <a:rPr lang="en-US">
                <a:solidFill>
                  <a:srgbClr val="00B050"/>
                </a:solidFill>
              </a:rPr>
              <a:t>multidimensional root finding.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Char char="•"/>
            </a:pPr>
            <a:r>
              <a:rPr lang="en-US">
                <a:solidFill>
                  <a:srgbClr val="C00000"/>
                </a:solidFill>
              </a:rPr>
              <a:t>Network simulation.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Train &amp; traffic signal.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Char char="•"/>
            </a:pPr>
            <a:r>
              <a:rPr lang="en-US">
                <a:solidFill>
                  <a:srgbClr val="2F5496"/>
                </a:solidFill>
              </a:rPr>
              <a:t>Weather prediction.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Build up algorithm.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762000" y="603250"/>
            <a:ext cx="10515600" cy="108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None/>
            </a:pPr>
            <a:r>
              <a:rPr lang="en-US" sz="4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Approximation?</a:t>
            </a:r>
            <a:br>
              <a:rPr lang="en-US" sz="4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6"/>
          <p:cNvSpPr txBox="1">
            <a:spLocks noGrp="1"/>
          </p:cNvSpPr>
          <p:nvPr>
            <p:ph type="body" idx="1"/>
          </p:nvPr>
        </p:nvSpPr>
        <p:spPr>
          <a:xfrm>
            <a:off x="838200" y="1619250"/>
            <a:ext cx="10515600" cy="52387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216" t="-290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Error? </a:t>
            </a:r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 error represents inaccuracy &amp; imprecision of a numerical calculation or computation.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n-US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Errors in computation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Deviation of approximated value from actual value.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1143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Errors</a:t>
            </a:r>
            <a:endParaRPr/>
          </a:p>
        </p:txBody>
      </p:sp>
      <p:sp>
        <p:nvSpPr>
          <p:cNvPr id="129" name="Google Shape;129;p8"/>
          <p:cNvSpPr txBox="1">
            <a:spLocks noGrp="1"/>
          </p:cNvSpPr>
          <p:nvPr>
            <p:ph type="body" idx="1"/>
          </p:nvPr>
        </p:nvSpPr>
        <p:spPr>
          <a:xfrm>
            <a:off x="838200" y="1611086"/>
            <a:ext cx="10515600" cy="5018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AutoNum type="arabicPeriod"/>
            </a:pPr>
            <a:r>
              <a:rPr lang="en-US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Inherent Errors</a:t>
            </a: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Errors which are already present in the statement of a problem before its solution.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Such errors arise either due to the given data being approximate or due to the limitations of mathematical tables, calculators or the digital computers.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It can be minimized by taking better data or by using high precision(clear detailed) computing aids.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Rounding Errors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It occur from the process of rounding off the number during the  computation.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>
            <a:spLocks noGrp="1"/>
          </p:cNvSpPr>
          <p:nvPr>
            <p:ph type="body" idx="1"/>
          </p:nvPr>
        </p:nvSpPr>
        <p:spPr>
          <a:xfrm>
            <a:off x="838200" y="0"/>
            <a:ext cx="10515600" cy="617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This </a:t>
            </a:r>
            <a:r>
              <a:rPr lang="en-US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can be reduced by changing the calculation procedure so as to avoid subtraction of nearly equal numbers or division by small numbers.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Truncation Errors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Truncation errors are caused by using approximate results or on replacing an infinite process by a finite one.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baseline="300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1+x+x</a:t>
            </a:r>
            <a:r>
              <a:rPr lang="en-US" baseline="30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/2! +x</a:t>
            </a:r>
            <a:r>
              <a:rPr lang="en-US" baseline="30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/3! +x</a:t>
            </a:r>
            <a:r>
              <a:rPr lang="en-US" baseline="30000">
                <a:latin typeface="Times New Roman"/>
                <a:ea typeface="Times New Roman"/>
                <a:cs typeface="Times New Roman"/>
                <a:sym typeface="Times New Roman"/>
              </a:rPr>
              <a:t>4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/4! +…….+∞ = x (say)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n-US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Replaced by: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-US" baseline="30000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1+x+x</a:t>
            </a:r>
            <a:r>
              <a:rPr lang="en-US" baseline="30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/2! +x</a:t>
            </a:r>
            <a:r>
              <a:rPr lang="en-US" baseline="30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/3!  = x</a:t>
            </a:r>
            <a:r>
              <a:rPr lang="en-US" baseline="30000"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(say)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Then the 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truncation error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is,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x - x’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23</Slides>
  <Notes>23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References</vt:lpstr>
      <vt:lpstr>Numerical Methods  </vt:lpstr>
      <vt:lpstr>What is Numerical Methods?</vt:lpstr>
      <vt:lpstr>Why do we need Numerical Methods? </vt:lpstr>
      <vt:lpstr>Applications of Numerical Methods.</vt:lpstr>
      <vt:lpstr>What is Approximation? </vt:lpstr>
      <vt:lpstr>What is Error? </vt:lpstr>
      <vt:lpstr>Types of Errors</vt:lpstr>
      <vt:lpstr>PowerPoint Presentation</vt:lpstr>
      <vt:lpstr>PowerPoint Presentation</vt:lpstr>
      <vt:lpstr>Significant Digits/Significant Figures</vt:lpstr>
      <vt:lpstr>PowerPoint Presentation</vt:lpstr>
      <vt:lpstr>PowerPoint Presentation</vt:lpstr>
      <vt:lpstr>RULE 1:  If a number contains no zeros, all of the digits are significant.</vt:lpstr>
      <vt:lpstr>RULE 2:  All zeros between two non zero digits are significant. </vt:lpstr>
      <vt:lpstr>RULE 3: All zeros on left of decimal and right of decimal are not significant when the number is less than one.</vt:lpstr>
      <vt:lpstr>RULE 4:When number is greater than one with decimal then all zeros on right side of decimal and left of the decimal will be significant figure.</vt:lpstr>
      <vt:lpstr>RULE 5: A number without decimal, all zeros on right side will not be a significant figure but when it comes from measurement then such zeros are significant. </vt:lpstr>
      <vt:lpstr>PowerPoint Presentation</vt:lpstr>
      <vt:lpstr>Determining Significant Digits When Rounding</vt:lpstr>
      <vt:lpstr>PowerPoint Presentation</vt:lpstr>
      <vt:lpstr>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References</dc:title>
  <dc:creator>Snigdha Parajuli</dc:creator>
  <cp:lastModifiedBy>Snigdha Parajuli</cp:lastModifiedBy>
  <cp:revision>1</cp:revision>
  <dcterms:created xsi:type="dcterms:W3CDTF">2020-08-11T10:44:13Z</dcterms:created>
  <dcterms:modified xsi:type="dcterms:W3CDTF">2023-12-08T10:31:07Z</dcterms:modified>
</cp:coreProperties>
</file>