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63" r:id="rId5"/>
    <p:sldId id="261" r:id="rId6"/>
    <p:sldId id="267" r:id="rId7"/>
    <p:sldId id="275" r:id="rId8"/>
    <p:sldId id="282" r:id="rId9"/>
    <p:sldId id="283" r:id="rId10"/>
    <p:sldId id="284" r:id="rId11"/>
    <p:sldId id="277" r:id="rId12"/>
    <p:sldId id="278" r:id="rId13"/>
    <p:sldId id="272" r:id="rId14"/>
    <p:sldId id="287" r:id="rId15"/>
    <p:sldId id="288" r:id="rId16"/>
    <p:sldId id="289" r:id="rId17"/>
    <p:sldId id="290" r:id="rId18"/>
    <p:sldId id="273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5" r:id="rId33"/>
    <p:sldId id="304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964698-3E2A-45F2-8504-3ED8E31EE7A5}">
          <p14:sldIdLst>
            <p14:sldId id="256"/>
            <p14:sldId id="257"/>
            <p14:sldId id="263"/>
            <p14:sldId id="261"/>
          </p14:sldIdLst>
        </p14:section>
        <p14:section name="Untitled Section" id="{5B1843A8-C832-42E5-A9DD-AA1FB113489E}">
          <p14:sldIdLst>
            <p14:sldId id="267"/>
            <p14:sldId id="275"/>
            <p14:sldId id="282"/>
            <p14:sldId id="283"/>
            <p14:sldId id="284"/>
            <p14:sldId id="277"/>
            <p14:sldId id="278"/>
            <p14:sldId id="272"/>
            <p14:sldId id="287"/>
            <p14:sldId id="288"/>
            <p14:sldId id="289"/>
            <p14:sldId id="290"/>
            <p14:sldId id="27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B8EC-1CC0-456A-AE77-3E0783A85EF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875E4-54AC-45C0-BF09-3C6DEF8D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EC75D-F33B-47FF-ADD7-5FA7678BF400}" type="slidenum">
              <a:rPr lang="en-US"/>
              <a:pPr/>
              <a:t>13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7D9694-A0B7-41E3-A0C1-224FFD25E461}" type="slidenum">
              <a:rPr lang="sv-SE" sz="1200"/>
              <a:pPr/>
              <a:t>25</a:t>
            </a:fld>
            <a:endParaRPr lang="sv-SE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708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602C72-D2A9-4D0E-9837-9C049CA3BB17}" type="slidenum">
              <a:rPr lang="sv-SE" sz="1200"/>
              <a:pPr/>
              <a:t>26</a:t>
            </a:fld>
            <a:endParaRPr lang="sv-SE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524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D31B1C-AEBE-4D4C-86DB-5C93A533B550}" type="slidenum">
              <a:rPr lang="sv-SE" sz="1200"/>
              <a:pPr/>
              <a:t>27</a:t>
            </a:fld>
            <a:endParaRPr lang="sv-SE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74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D60E00-C7A5-4494-91E0-A01F8384F15A}" type="slidenum">
              <a:rPr lang="sv-SE" sz="1200"/>
              <a:pPr/>
              <a:t>28</a:t>
            </a:fld>
            <a:endParaRPr lang="sv-SE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936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97B06E-6693-4F7B-BFAC-F4ADDE518566}" type="slidenum">
              <a:rPr lang="sv-SE" sz="1200"/>
              <a:pPr/>
              <a:t>29</a:t>
            </a:fld>
            <a:endParaRPr lang="sv-SE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17306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090F0E8-C578-4E57-BB31-ACD35A3E9BDE}" type="slidenum">
              <a:rPr lang="sv-SE" sz="1200"/>
              <a:pPr/>
              <a:t>30</a:t>
            </a:fld>
            <a:endParaRPr lang="sv-SE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886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F10EA2A-D3C6-4D6D-975B-B6D036E74037}" type="slidenum">
              <a:rPr lang="sv-SE" sz="1200"/>
              <a:pPr/>
              <a:t>31</a:t>
            </a:fld>
            <a:endParaRPr lang="sv-SE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888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78E159-9D65-4A61-A556-4AB1DAA73795}" type="slidenum">
              <a:rPr lang="sv-SE" sz="1200"/>
              <a:pPr/>
              <a:t>32</a:t>
            </a:fld>
            <a:endParaRPr lang="sv-SE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49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875E4-54AC-45C0-BF09-3C6DEF8D0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FE8C8A0-24A6-44A5-ACFD-167B912B13F2}" type="slidenum">
              <a:rPr lang="sv-SE" sz="1200"/>
              <a:pPr/>
              <a:t>18</a:t>
            </a:fld>
            <a:endParaRPr lang="sv-SE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1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DBD7C8C-8603-4C6F-ADF5-F3D328C08D5B}" type="slidenum">
              <a:rPr lang="sv-SE" sz="1200"/>
              <a:pPr/>
              <a:t>19</a:t>
            </a:fld>
            <a:endParaRPr lang="sv-SE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778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66D5A2D-BFD6-429F-9295-D17FE1854CFF}" type="slidenum">
              <a:rPr lang="sv-SE" sz="1200"/>
              <a:pPr/>
              <a:t>20</a:t>
            </a:fld>
            <a:endParaRPr lang="sv-SE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857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D428AFB-490E-44AC-9FAF-D297F4FC1813}" type="slidenum">
              <a:rPr lang="sv-SE" sz="1200"/>
              <a:pPr/>
              <a:t>21</a:t>
            </a:fld>
            <a:endParaRPr lang="sv-SE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42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DD16FAE-E631-412C-88F1-2EA5202EE8C3}" type="slidenum">
              <a:rPr lang="sv-SE" sz="1200"/>
              <a:pPr/>
              <a:t>22</a:t>
            </a:fld>
            <a:endParaRPr lang="sv-SE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440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1B12B2-7E6B-4FE9-8EB2-C10A601A8E8D}" type="slidenum">
              <a:rPr lang="sv-SE" sz="1200"/>
              <a:pPr/>
              <a:t>23</a:t>
            </a:fld>
            <a:endParaRPr lang="sv-SE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757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A25CAB-5217-4E55-9DD4-DB2541A0B639}" type="slidenum">
              <a:rPr lang="sv-SE" sz="1200"/>
              <a:pPr/>
              <a:t>24</a:t>
            </a:fld>
            <a:endParaRPr lang="sv-S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44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005F-CAB9-4EB6-9F9F-918D6BB02100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A2B2-2F52-4CD4-A9F5-092273B36C81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8A9-ED02-45AC-854E-DD3CC1134F68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03E77-C4E6-4A9F-A36A-B67C40A12FEE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F639-425E-43DA-BC7D-C8EECFDFA5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A9951-CDF9-423C-98D4-5DD2B0B2F8F5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8F318-F942-46F1-84C6-4A62E4FE35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3632B-01FF-488D-9CBC-96580EE4A809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5C95D-C5CA-478E-82F0-8A6166B2B1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F5DEF-A35C-42E9-A910-34D697FCA41F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C8DFC-C2DC-4326-AAA9-FB5CA28F27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D0E2B-FFAE-44C3-A061-23BECC80065C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46218-AA1E-4858-8E80-AE175A415B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2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65B014-1B31-48EF-9A6F-8899CFF1BC5C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C6A8B-27C7-48BE-AD58-25363422D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6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D8871-6872-44B2-87F0-6D22659CD344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7C391-5022-45C5-8BD6-9D16E48204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14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8BA56B-C464-44D9-842F-C3236CECBD70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A9AD1-F438-4C04-9F34-6097A73766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69CE-DED6-427B-8967-0EB6E844E2A1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3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D8D6-1227-4851-8CC6-1DE71409125B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A97AC-0F43-45F5-B747-D501F8678B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AE64EF-3520-415A-BC59-754859F787EE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41544-7321-4443-8826-28166AFE89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43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EBCE8-42CC-4791-B05B-2080EE98CB8C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F41F-D070-45CB-B820-00CD1A8ACF7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8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Rubrik, text och 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AC1E-C8E2-4CBD-9525-3001FBD7EA16}" type="datetime1">
              <a:rPr lang="en-US" smtClean="0"/>
              <a:t>2/2/2016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@nil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AD941-AE25-49AA-8ECB-621BA688EB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3274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31E9F-DE3C-4BB2-A6EE-2E98DEA6D81B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@nil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30717-19E8-4F01-94EC-02119FF20E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730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Rubrik och fyra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E884D-2CD0-4BEF-8CF2-12D5E3517E1B}" type="datetime1">
              <a:rPr lang="en-US" smtClean="0"/>
              <a:t>2/2/2016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@nil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8662A-B5C8-4369-8C95-DB16FFA3B35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5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96C-0333-41F4-9DE2-3B95A631B91E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7A1-B862-49EB-B768-FB661010E891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AF61-B3B6-4B09-A220-667B4C0305A1}" type="datetime1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666-F214-4828-9FE4-1ED8453A7A0B}" type="datetime1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20BA-E1C3-4867-B6D0-FC38A77238A3}" type="datetime1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6AF2-922A-4204-BD94-E822F52AC6A1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1CB-963C-4A89-B684-AFB308125E68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FD8A-6FB2-4A2C-BC95-9918EB38518C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@nil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DF11-6D88-4F62-82D5-64D39032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868C89-65D5-458B-A47C-CB89FF0C7404}" type="datetime1">
              <a:rPr lang="en-US" smtClean="0">
                <a:solidFill>
                  <a:srgbClr val="000000"/>
                </a:solidFill>
              </a:rPr>
              <a:t>2/2/2016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@nil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3E1A15-6AD7-4AAA-8D37-02A44E9BDA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s.fit.edu/~wds/classes/cse5255/thesis/viewTrans/viewTrans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fit.edu/~wds/classes/cse5255/thesis/planeEqn/planeEqn.html" TargetMode="External"/><Relationship Id="rId2" Type="http://schemas.openxmlformats.org/officeDocument/2006/relationships/hyperlink" Target="http://cs.fit.edu/~wds/classes/cse5255/thesis/Vector/Vector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fit.edu/~wds/classes/cse5255/thesis/persProj/persProj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Castellar" pitchFamily="18" charset="0"/>
              </a:rPr>
              <a:t>3D Viewing</a:t>
            </a:r>
            <a:endParaRPr lang="en-US" sz="8000" dirty="0">
              <a:latin typeface="Castellar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Coordinate Parameters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call the viewing coordinate frame </a:t>
            </a:r>
            <a:r>
              <a:rPr lang="en-US" sz="2800" dirty="0" err="1"/>
              <a:t>uvn</a:t>
            </a:r>
            <a:r>
              <a:rPr lang="en-US" sz="2800" dirty="0"/>
              <a:t>, where </a:t>
            </a:r>
            <a:r>
              <a:rPr lang="en-US" sz="2800" i="1" dirty="0"/>
              <a:t>u</a:t>
            </a:r>
            <a:r>
              <a:rPr lang="en-US" sz="2800" dirty="0"/>
              <a:t>, </a:t>
            </a:r>
            <a:r>
              <a:rPr lang="en-US" sz="2800" i="1" dirty="0"/>
              <a:t>v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r>
              <a:rPr lang="en-US" sz="2800" dirty="0"/>
              <a:t> are three orthogonal vectors.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Let 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/>
              <a:t>be the view coordinate origin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ref</a:t>
            </a:r>
            <a:r>
              <a:rPr lang="en-US" sz="2400" dirty="0" smtClean="0"/>
              <a:t> </a:t>
            </a:r>
            <a:r>
              <a:rPr lang="en-US" sz="2400" dirty="0"/>
              <a:t>be the look-at point in the scene.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 </a:t>
            </a:r>
            <a:r>
              <a:rPr lang="en-US" sz="2400" dirty="0"/>
              <a:t>be the vector from </a:t>
            </a:r>
            <a:r>
              <a:rPr lang="en-US" sz="2400" dirty="0" err="1"/>
              <a:t>p</a:t>
            </a:r>
            <a:r>
              <a:rPr lang="en-US" sz="2400" baseline="-25000" dirty="0" err="1"/>
              <a:t>ref</a:t>
            </a:r>
            <a:r>
              <a:rPr lang="en-US" sz="2400" dirty="0"/>
              <a:t> to p</a:t>
            </a:r>
            <a:r>
              <a:rPr lang="en-US" sz="2400" baseline="-25000" dirty="0"/>
              <a:t>0</a:t>
            </a:r>
            <a:r>
              <a:rPr lang="en-US" sz="24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Then </a:t>
            </a:r>
            <a:r>
              <a:rPr lang="en-US" sz="2000" i="1" dirty="0"/>
              <a:t>n</a:t>
            </a:r>
            <a:r>
              <a:rPr lang="en-US" sz="2000" dirty="0"/>
              <a:t> is the unit vector in the direction of N. 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Let </a:t>
            </a:r>
            <a:r>
              <a:rPr lang="en-US" sz="2000" i="1" dirty="0"/>
              <a:t>v</a:t>
            </a:r>
            <a:r>
              <a:rPr lang="en-US" sz="2000" dirty="0"/>
              <a:t> be the unit vector in the view up direction V. 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Vector </a:t>
            </a:r>
            <a:r>
              <a:rPr lang="en-US" sz="2000" i="1" dirty="0"/>
              <a:t>u</a:t>
            </a:r>
            <a:r>
              <a:rPr lang="en-US" sz="2000" dirty="0"/>
              <a:t> is perpendicular to </a:t>
            </a:r>
            <a:r>
              <a:rPr lang="en-US" sz="2000" i="1" dirty="0"/>
              <a:t>v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dirty="0"/>
              <a:t>, where </a:t>
            </a:r>
            <a:r>
              <a:rPr lang="en-US" sz="2000" i="1" dirty="0"/>
              <a:t>u</a:t>
            </a:r>
            <a:r>
              <a:rPr lang="en-US" sz="2000" dirty="0"/>
              <a:t> = </a:t>
            </a:r>
            <a:r>
              <a:rPr lang="en-US" sz="2000" i="1" dirty="0"/>
              <a:t>v</a:t>
            </a:r>
            <a:r>
              <a:rPr lang="en-US" sz="2000" dirty="0"/>
              <a:t> x 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Usually, the user specifies p</a:t>
            </a:r>
            <a:r>
              <a:rPr lang="en-US" sz="2800" baseline="-25000" dirty="0"/>
              <a:t>0</a:t>
            </a:r>
            <a:r>
              <a:rPr lang="en-US" sz="2800" dirty="0"/>
              <a:t> and </a:t>
            </a:r>
            <a:r>
              <a:rPr lang="en-US" sz="2800" dirty="0" err="1"/>
              <a:t>p</a:t>
            </a:r>
            <a:r>
              <a:rPr lang="en-US" sz="2800" baseline="-25000" dirty="0" err="1"/>
              <a:t>ref</a:t>
            </a:r>
            <a:r>
              <a:rPr lang="en-US" sz="2800" dirty="0"/>
              <a:t>, and the view up vector V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i="1" dirty="0"/>
              <a:t>eye</a:t>
            </a:r>
            <a:r>
              <a:rPr lang="en-US" sz="2800" dirty="0"/>
              <a:t> defined within this system.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Coordinate Parameters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Usually, users don’t give precise V exactly perpendicular to N.</a:t>
            </a:r>
          </a:p>
          <a:p>
            <a:pPr>
              <a:lnSpc>
                <a:spcPct val="80000"/>
              </a:lnSpc>
            </a:pPr>
            <a:r>
              <a:rPr lang="en-US" sz="2800"/>
              <a:t>Therefore, we use the following method to find u, v and n.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438400" y="382746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 =</a:t>
            </a:r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2895600" y="3979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955925" y="35591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895600" y="4056063"/>
            <a:ext cx="46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|N|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438400" y="471646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u =</a:t>
            </a: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895600" y="4868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2800350" y="4448175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 x n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895600" y="4945063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|V|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451100" y="5653088"/>
            <a:ext cx="1054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 = n x u</a:t>
            </a: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6019800" y="5029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 flipV="1">
            <a:off x="60198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5181600" y="50292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7908925" y="4913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5927725" y="300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241925" y="6056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r>
              <a:rPr lang="en-US" sz="2800" dirty="0" smtClean="0"/>
              <a:t>Let a=(</a:t>
            </a:r>
            <a:r>
              <a:rPr lang="en-US" sz="2800" dirty="0" err="1" smtClean="0"/>
              <a:t>ax,ay,az</a:t>
            </a:r>
            <a:r>
              <a:rPr lang="en-US" sz="2800" dirty="0" smtClean="0"/>
              <a:t>) be the </a:t>
            </a:r>
            <a:r>
              <a:rPr lang="en-US" sz="2800" i="1" dirty="0" smtClean="0"/>
              <a:t>look-at-point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perspective views, the view plane normal as a unit vector from eye to a ``look-at point'' is given by: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 view up vector is the tilt (rotation) of the head or camera. </a:t>
            </a:r>
          </a:p>
          <a:p>
            <a:r>
              <a:rPr lang="en-US" sz="2800" dirty="0" smtClean="0"/>
              <a:t>For parallel views it is convenient to think of the view plane normal as determining the direction of projection.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48891"/>
            <a:ext cx="6172200" cy="11382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Viewing a 3D world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4213225" y="4121150"/>
            <a:ext cx="290513" cy="279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3875088" y="3336925"/>
            <a:ext cx="963612" cy="1025525"/>
          </a:xfrm>
          <a:prstGeom prst="roundRect">
            <a:avLst>
              <a:gd name="adj" fmla="val 162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3392488" y="3709988"/>
            <a:ext cx="963612" cy="1023937"/>
          </a:xfrm>
          <a:prstGeom prst="roundRect">
            <a:avLst>
              <a:gd name="adj" fmla="val 162"/>
            </a:avLst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Freeform 16"/>
          <p:cNvSpPr>
            <a:spLocks noChangeArrowheads="1"/>
          </p:cNvSpPr>
          <p:nvPr/>
        </p:nvSpPr>
        <p:spPr bwMode="auto">
          <a:xfrm>
            <a:off x="4356100" y="3336925"/>
            <a:ext cx="484188" cy="1398588"/>
          </a:xfrm>
          <a:custGeom>
            <a:avLst/>
            <a:gdLst>
              <a:gd name="T0" fmla="*/ 0 w 1343"/>
              <a:gd name="T1" fmla="*/ 1035 h 3883"/>
              <a:gd name="T2" fmla="*/ 1342 w 1343"/>
              <a:gd name="T3" fmla="*/ 0 h 3883"/>
              <a:gd name="T4" fmla="*/ 1342 w 1343"/>
              <a:gd name="T5" fmla="*/ 2846 h 3883"/>
              <a:gd name="T6" fmla="*/ 0 w 1343"/>
              <a:gd name="T7" fmla="*/ 3882 h 3883"/>
              <a:gd name="T8" fmla="*/ 0 w 1343"/>
              <a:gd name="T9" fmla="*/ 1035 h 3883"/>
              <a:gd name="T10" fmla="*/ 0 w 1343"/>
              <a:gd name="T11" fmla="*/ 1035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3883">
                <a:moveTo>
                  <a:pt x="0" y="1035"/>
                </a:moveTo>
                <a:lnTo>
                  <a:pt x="1342" y="0"/>
                </a:lnTo>
                <a:lnTo>
                  <a:pt x="1342" y="2846"/>
                </a:lnTo>
                <a:lnTo>
                  <a:pt x="0" y="3882"/>
                </a:lnTo>
                <a:lnTo>
                  <a:pt x="0" y="1035"/>
                </a:lnTo>
                <a:lnTo>
                  <a:pt x="0" y="1035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Freeform 20"/>
          <p:cNvSpPr>
            <a:spLocks noChangeArrowheads="1"/>
          </p:cNvSpPr>
          <p:nvPr/>
        </p:nvSpPr>
        <p:spPr bwMode="auto">
          <a:xfrm>
            <a:off x="3386138" y="2870200"/>
            <a:ext cx="965200" cy="838200"/>
          </a:xfrm>
          <a:custGeom>
            <a:avLst/>
            <a:gdLst>
              <a:gd name="T0" fmla="*/ 0 w 2679"/>
              <a:gd name="T1" fmla="*/ 2329 h 2330"/>
              <a:gd name="T2" fmla="*/ 2410 w 2679"/>
              <a:gd name="T3" fmla="*/ 0 h 2330"/>
              <a:gd name="T4" fmla="*/ 2678 w 2679"/>
              <a:gd name="T5" fmla="*/ 2329 h 2330"/>
              <a:gd name="T6" fmla="*/ 0 w 2679"/>
              <a:gd name="T7" fmla="*/ 2329 h 2330"/>
              <a:gd name="T8" fmla="*/ 0 w 2679"/>
              <a:gd name="T9" fmla="*/ 2329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9" h="2330">
                <a:moveTo>
                  <a:pt x="0" y="2329"/>
                </a:moveTo>
                <a:lnTo>
                  <a:pt x="2410" y="0"/>
                </a:lnTo>
                <a:lnTo>
                  <a:pt x="2678" y="2329"/>
                </a:lnTo>
                <a:lnTo>
                  <a:pt x="0" y="2329"/>
                </a:lnTo>
                <a:lnTo>
                  <a:pt x="0" y="2329"/>
                </a:lnTo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Freeform 21"/>
          <p:cNvSpPr>
            <a:spLocks noChangeArrowheads="1"/>
          </p:cNvSpPr>
          <p:nvPr/>
        </p:nvSpPr>
        <p:spPr bwMode="auto">
          <a:xfrm>
            <a:off x="4260850" y="2881313"/>
            <a:ext cx="577850" cy="825500"/>
          </a:xfrm>
          <a:custGeom>
            <a:avLst/>
            <a:gdLst>
              <a:gd name="T0" fmla="*/ 245 w 1607"/>
              <a:gd name="T1" fmla="*/ 2294 h 2295"/>
              <a:gd name="T2" fmla="*/ 245 w 1607"/>
              <a:gd name="T3" fmla="*/ 2126 h 2295"/>
              <a:gd name="T4" fmla="*/ 0 w 1607"/>
              <a:gd name="T5" fmla="*/ 0 h 2295"/>
              <a:gd name="T6" fmla="*/ 1606 w 1607"/>
              <a:gd name="T7" fmla="*/ 1295 h 2295"/>
              <a:gd name="T8" fmla="*/ 245 w 1607"/>
              <a:gd name="T9" fmla="*/ 2294 h 2295"/>
              <a:gd name="T10" fmla="*/ 245 w 1607"/>
              <a:gd name="T11" fmla="*/ 2294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2295">
                <a:moveTo>
                  <a:pt x="245" y="2294"/>
                </a:moveTo>
                <a:cubicBezTo>
                  <a:pt x="245" y="2240"/>
                  <a:pt x="245" y="2180"/>
                  <a:pt x="245" y="2126"/>
                </a:cubicBezTo>
                <a:lnTo>
                  <a:pt x="0" y="0"/>
                </a:lnTo>
                <a:lnTo>
                  <a:pt x="1606" y="1295"/>
                </a:lnTo>
                <a:lnTo>
                  <a:pt x="245" y="2294"/>
                </a:lnTo>
                <a:lnTo>
                  <a:pt x="245" y="2294"/>
                </a:lnTo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743200" y="2362200"/>
            <a:ext cx="304800" cy="31257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2743200" y="5183188"/>
            <a:ext cx="2743200" cy="3048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2743200" y="4344988"/>
            <a:ext cx="609600" cy="1143000"/>
          </a:xfrm>
          <a:prstGeom prst="line">
            <a:avLst/>
          </a:prstGeom>
          <a:noFill/>
          <a:ln w="38227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Freeform 27"/>
          <p:cNvSpPr>
            <a:spLocks noChangeArrowheads="1"/>
          </p:cNvSpPr>
          <p:nvPr/>
        </p:nvSpPr>
        <p:spPr bwMode="auto">
          <a:xfrm>
            <a:off x="3103563" y="4827588"/>
            <a:ext cx="193675" cy="279400"/>
          </a:xfrm>
          <a:custGeom>
            <a:avLst/>
            <a:gdLst>
              <a:gd name="T0" fmla="*/ 0 w 536"/>
              <a:gd name="T1" fmla="*/ 0 h 778"/>
              <a:gd name="T2" fmla="*/ 535 w 536"/>
              <a:gd name="T3" fmla="*/ 259 h 778"/>
              <a:gd name="T4" fmla="*/ 535 w 536"/>
              <a:gd name="T5" fmla="*/ 777 h 778"/>
              <a:gd name="T6" fmla="*/ 0 w 536"/>
              <a:gd name="T7" fmla="*/ 518 h 778"/>
              <a:gd name="T8" fmla="*/ 0 w 536"/>
              <a:gd name="T9" fmla="*/ 0 h 778"/>
              <a:gd name="T10" fmla="*/ 0 w 536"/>
              <a:gd name="T11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778">
                <a:moveTo>
                  <a:pt x="0" y="0"/>
                </a:moveTo>
                <a:lnTo>
                  <a:pt x="535" y="259"/>
                </a:lnTo>
                <a:lnTo>
                  <a:pt x="535" y="777"/>
                </a:lnTo>
                <a:lnTo>
                  <a:pt x="0" y="51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Freeform 28"/>
          <p:cNvSpPr>
            <a:spLocks noChangeArrowheads="1"/>
          </p:cNvSpPr>
          <p:nvPr/>
        </p:nvSpPr>
        <p:spPr bwMode="auto">
          <a:xfrm>
            <a:off x="3103563" y="4802188"/>
            <a:ext cx="174625" cy="119062"/>
          </a:xfrm>
          <a:custGeom>
            <a:avLst/>
            <a:gdLst>
              <a:gd name="T0" fmla="*/ 0 w 483"/>
              <a:gd name="T1" fmla="*/ 0 h 332"/>
              <a:gd name="T2" fmla="*/ 482 w 483"/>
              <a:gd name="T3" fmla="*/ 0 h 332"/>
              <a:gd name="T4" fmla="*/ 482 w 483"/>
              <a:gd name="T5" fmla="*/ 331 h 332"/>
              <a:gd name="T6" fmla="*/ 0 w 483"/>
              <a:gd name="T7" fmla="*/ 0 h 332"/>
              <a:gd name="T8" fmla="*/ 0 w 483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332">
                <a:moveTo>
                  <a:pt x="0" y="0"/>
                </a:moveTo>
                <a:lnTo>
                  <a:pt x="482" y="0"/>
                </a:lnTo>
                <a:lnTo>
                  <a:pt x="482" y="331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2819400" y="44973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2895600" y="518318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3581400" y="4802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819400" y="457358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V="1">
            <a:off x="2743200" y="2668588"/>
            <a:ext cx="3352800" cy="2819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828800" y="5564188"/>
            <a:ext cx="614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Camera position (or eye point, view point, viewing position)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143000" y="464978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Display plane</a:t>
            </a: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4038600" y="4114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4038600" y="2743200"/>
            <a:ext cx="1752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V="1">
            <a:off x="4038600" y="1295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5638800" y="420528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World coordinate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9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Transformation from World to Viewing Coordinates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that the viewing coordinates are specified in world coordinates. We need to transform each vertex specified in world coordinates to view coordinates.</a:t>
            </a:r>
          </a:p>
          <a:p>
            <a:pPr lvl="1"/>
            <a:r>
              <a:rPr lang="en-US"/>
              <a:t>1. Translate viewing-coordinate origin to world coordinate origin</a:t>
            </a:r>
          </a:p>
          <a:p>
            <a:pPr lvl="1"/>
            <a:r>
              <a:rPr lang="en-US"/>
              <a:t>2. Apply rotation to align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with the world x, y and z axes.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Translation:</a:t>
            </a:r>
          </a:p>
          <a:p>
            <a:pPr lvl="1"/>
            <a:r>
              <a:rPr lang="en-US" dirty="0" smtClean="0"/>
              <a:t>If the view reference point is specified at world position (x</a:t>
            </a:r>
            <a:r>
              <a:rPr lang="en-US" baseline="-25000" dirty="0" smtClean="0"/>
              <a:t>0,</a:t>
            </a:r>
            <a:r>
              <a:rPr lang="en-US" dirty="0" smtClean="0"/>
              <a:t> y</a:t>
            </a:r>
            <a:r>
              <a:rPr lang="en-US" baseline="-25000" dirty="0" smtClean="0"/>
              <a:t>0,</a:t>
            </a:r>
            <a:r>
              <a:rPr lang="en-US" dirty="0" smtClean="0"/>
              <a:t> z</a:t>
            </a:r>
            <a:r>
              <a:rPr lang="en-US" baseline="-25000" dirty="0" smtClean="0"/>
              <a:t>0</a:t>
            </a:r>
            <a:r>
              <a:rPr lang="en-US" dirty="0" smtClean="0"/>
              <a:t> ), this point is translated to World origin with the matrix transformation:</a:t>
            </a:r>
          </a:p>
          <a:p>
            <a:pPr marL="457200" lvl="1" indent="0">
              <a:buNone/>
            </a:pPr>
            <a:r>
              <a:rPr lang="en-US" dirty="0" smtClean="0"/>
              <a:t>		1	0	0	-x</a:t>
            </a:r>
            <a:r>
              <a:rPr lang="en-US" baseline="-25000" dirty="0" smtClean="0"/>
              <a:t>0 </a:t>
            </a:r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	0	1	0	-y</a:t>
            </a:r>
            <a:r>
              <a:rPr lang="en-US" baseline="-25000" dirty="0" smtClean="0"/>
              <a:t>0	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mtClean="0"/>
              <a:t>0</a:t>
            </a:r>
            <a:r>
              <a:rPr lang="en-US" dirty="0" smtClean="0"/>
              <a:t>	0</a:t>
            </a:r>
            <a:r>
              <a:rPr lang="en-US" smtClean="0"/>
              <a:t>	</a:t>
            </a:r>
            <a:r>
              <a:rPr lang="en-US" smtClean="0"/>
              <a:t>1</a:t>
            </a:r>
            <a:r>
              <a:rPr lang="en-US" dirty="0" smtClean="0"/>
              <a:t>	-z</a:t>
            </a:r>
            <a:r>
              <a:rPr lang="en-US" baseline="-25000" dirty="0" smtClean="0"/>
              <a:t>0 </a:t>
            </a:r>
            <a:r>
              <a:rPr lang="en-US" dirty="0" smtClean="0"/>
              <a:t>                 </a:t>
            </a:r>
          </a:p>
          <a:p>
            <a:pPr marL="457200" lvl="1" indent="0">
              <a:buNone/>
            </a:pPr>
            <a:r>
              <a:rPr lang="en-US" dirty="0" smtClean="0"/>
              <a:t>        	0	0	0	1</a:t>
            </a:r>
            <a:r>
              <a:rPr lang="en-US" baseline="-25000" dirty="0" smtClean="0"/>
              <a:t>	      </a:t>
            </a:r>
          </a:p>
          <a:p>
            <a:pPr marL="457200" lvl="1" indent="0">
              <a:buNone/>
            </a:pPr>
            <a:r>
              <a:rPr lang="en-US" baseline="-25000" dirty="0"/>
              <a:t>  </a:t>
            </a:r>
            <a:r>
              <a:rPr lang="en-US" baseline="-25000" dirty="0" smtClean="0"/>
              <a:t>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676400" y="3657600"/>
            <a:ext cx="685800" cy="22098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ight Brace 6"/>
          <p:cNvSpPr/>
          <p:nvPr/>
        </p:nvSpPr>
        <p:spPr>
          <a:xfrm>
            <a:off x="5791200" y="3657600"/>
            <a:ext cx="381000" cy="2057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49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Rotation:</a:t>
            </a:r>
          </a:p>
          <a:p>
            <a:pPr marL="0" indent="0">
              <a:buNone/>
            </a:pPr>
            <a:r>
              <a:rPr lang="en-US" sz="2800" dirty="0" smtClean="0"/>
              <a:t>The composite rotation matrix for 	viewing transformation is then: </a:t>
            </a:r>
          </a:p>
          <a:p>
            <a:pPr marL="0" indent="0">
              <a:buNone/>
            </a:pPr>
            <a:r>
              <a:rPr lang="en-US" sz="2800" dirty="0" smtClean="0"/>
              <a:t>       R=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dirty="0" smtClean="0"/>
              <a:t>	u</a:t>
            </a:r>
            <a:r>
              <a:rPr lang="en-US" baseline="-25000" dirty="0" smtClean="0"/>
              <a:t>1</a:t>
            </a:r>
            <a:r>
              <a:rPr lang="en-US" dirty="0" smtClean="0"/>
              <a:t>	u</a:t>
            </a:r>
            <a:r>
              <a:rPr lang="en-US" baseline="-25000" dirty="0" smtClean="0"/>
              <a:t>2</a:t>
            </a:r>
            <a:r>
              <a:rPr lang="en-US" dirty="0" smtClean="0"/>
              <a:t>	u</a:t>
            </a:r>
            <a:r>
              <a:rPr lang="en-US" baseline="-25000" dirty="0" smtClean="0"/>
              <a:t>3</a:t>
            </a:r>
            <a:r>
              <a:rPr lang="en-US" dirty="0" smtClean="0"/>
              <a:t>	0</a:t>
            </a:r>
            <a:r>
              <a:rPr lang="en-US" baseline="-25000" dirty="0" smtClean="0"/>
              <a:t> </a:t>
            </a:r>
            <a:r>
              <a:rPr lang="en-US" dirty="0" smtClean="0"/>
              <a:t>                 </a:t>
            </a:r>
          </a:p>
          <a:p>
            <a:pPr marL="457200" lvl="1" indent="0">
              <a:buNone/>
            </a:pPr>
            <a:r>
              <a:rPr lang="en-US" dirty="0" smtClean="0"/>
              <a:t>        	v</a:t>
            </a:r>
            <a:r>
              <a:rPr lang="en-US" baseline="-25000" dirty="0" smtClean="0"/>
              <a:t>1</a:t>
            </a:r>
            <a:r>
              <a:rPr lang="en-US" dirty="0" smtClean="0"/>
              <a:t>	v</a:t>
            </a:r>
            <a:r>
              <a:rPr lang="en-US" baseline="-25000" dirty="0" smtClean="0"/>
              <a:t>2</a:t>
            </a:r>
            <a:r>
              <a:rPr lang="en-US" dirty="0" smtClean="0"/>
              <a:t>	v</a:t>
            </a:r>
            <a:r>
              <a:rPr lang="en-US" baseline="-25000" dirty="0" smtClean="0"/>
              <a:t>3 </a:t>
            </a:r>
            <a:r>
              <a:rPr lang="en-US" dirty="0" smtClean="0"/>
              <a:t>	0</a:t>
            </a:r>
            <a:r>
              <a:rPr lang="en-US" baseline="-25000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	n</a:t>
            </a:r>
            <a:r>
              <a:rPr lang="en-US" baseline="-25000" dirty="0" smtClean="0"/>
              <a:t>1</a:t>
            </a:r>
            <a:r>
              <a:rPr lang="en-US" dirty="0" smtClean="0"/>
              <a:t>	n</a:t>
            </a:r>
            <a:r>
              <a:rPr lang="en-US" baseline="-25000" dirty="0" smtClean="0"/>
              <a:t>2</a:t>
            </a:r>
            <a:r>
              <a:rPr lang="en-US" dirty="0" smtClean="0"/>
              <a:t>	n</a:t>
            </a:r>
            <a:r>
              <a:rPr lang="en-US" baseline="-25000" dirty="0" smtClean="0"/>
              <a:t>3 </a:t>
            </a:r>
            <a:r>
              <a:rPr lang="en-US" smtClean="0"/>
              <a:t>	0</a:t>
            </a:r>
            <a:r>
              <a:rPr lang="en-US" baseline="-25000" smtClean="0"/>
              <a:t> </a:t>
            </a:r>
            <a:r>
              <a:rPr lang="en-US" smtClean="0"/>
              <a:t>         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	0	0	0	1</a:t>
            </a:r>
            <a:r>
              <a:rPr lang="en-US" baseline="-25000" dirty="0" smtClean="0"/>
              <a:t>	      </a:t>
            </a:r>
          </a:p>
          <a:p>
            <a:pPr marL="457200" lvl="1" indent="0">
              <a:buNone/>
            </a:pPr>
            <a:r>
              <a:rPr lang="en-US" baseline="-25000" dirty="0" smtClean="0"/>
              <a:t>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baseline="-25000" dirty="0" smtClean="0"/>
              <a:t>	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905000" y="3581400"/>
            <a:ext cx="152400" cy="2362200"/>
          </a:xfrm>
          <a:prstGeom prst="leftBrac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6019800" y="3581400"/>
            <a:ext cx="45719" cy="2362200"/>
          </a:xfrm>
          <a:prstGeom prst="rightBrac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View Coordinate System</a:t>
            </a:r>
            <a:br>
              <a:rPr lang="en-US" sz="3600" b="1" dirty="0" smtClean="0"/>
            </a:br>
            <a:r>
              <a:rPr lang="en-US" sz="3600" b="1" dirty="0" smtClean="0"/>
              <a:t>(Another Approach)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object in </a:t>
            </a:r>
            <a:r>
              <a:rPr lang="en-US" sz="2000" dirty="0" smtClean="0">
                <a:hlinkClick r:id="rId2"/>
              </a:rPr>
              <a:t>world coordinate space</a:t>
            </a:r>
            <a:r>
              <a:rPr lang="en-US" sz="2000" dirty="0" smtClean="0"/>
              <a:t>, whose vertices are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can be expressed in term of view coordinates (</a:t>
            </a:r>
            <a:r>
              <a:rPr lang="en-US" sz="2000" dirty="0" err="1" smtClean="0"/>
              <a:t>u,v,n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1600" dirty="0" smtClean="0"/>
              <a:t>Translate the view reference point </a:t>
            </a:r>
            <a:r>
              <a:rPr lang="en-US" sz="1600" b="1" dirty="0" smtClean="0"/>
              <a:t>e</a:t>
            </a:r>
            <a:r>
              <a:rPr lang="en-US" sz="1600" dirty="0" smtClean="0"/>
              <a:t> to the origin </a:t>
            </a:r>
          </a:p>
          <a:p>
            <a:pPr lvl="1"/>
            <a:r>
              <a:rPr lang="en-US" sz="1600" dirty="0" smtClean="0"/>
              <a:t>Rotate about world coordinate </a:t>
            </a:r>
            <a:r>
              <a:rPr lang="en-US" sz="1600" b="1" dirty="0" smtClean="0"/>
              <a:t>y</a:t>
            </a:r>
            <a:r>
              <a:rPr lang="en-US" sz="1600" dirty="0" smtClean="0"/>
              <a:t> axis to bring the view coordinate axis into the </a:t>
            </a:r>
            <a:r>
              <a:rPr lang="en-US" sz="1600" b="1" dirty="0" err="1" smtClean="0"/>
              <a:t>yz</a:t>
            </a:r>
            <a:r>
              <a:rPr lang="en-US" sz="1600" dirty="0" smtClean="0"/>
              <a:t> plane of world coordinates </a:t>
            </a:r>
          </a:p>
          <a:p>
            <a:pPr lvl="1"/>
            <a:r>
              <a:rPr lang="en-US" sz="1600" dirty="0" smtClean="0"/>
              <a:t>Rotate about the world coordinate </a:t>
            </a:r>
            <a:r>
              <a:rPr lang="en-US" sz="1600" b="1" dirty="0" smtClean="0"/>
              <a:t>x</a:t>
            </a:r>
            <a:r>
              <a:rPr lang="en-US" sz="1600" dirty="0" smtClean="0"/>
              <a:t> axis until the </a:t>
            </a:r>
            <a:r>
              <a:rPr lang="en-US" sz="1600" b="1" dirty="0" smtClean="0"/>
              <a:t>z</a:t>
            </a:r>
            <a:r>
              <a:rPr lang="en-US" sz="1600" dirty="0" smtClean="0"/>
              <a:t> axes of both systems are aligned </a:t>
            </a:r>
          </a:p>
          <a:p>
            <a:pPr lvl="1"/>
            <a:r>
              <a:rPr lang="en-US" sz="1600" dirty="0" smtClean="0"/>
              <a:t>Rotate about the world coordinate </a:t>
            </a:r>
            <a:r>
              <a:rPr lang="en-US" sz="1600" b="1" dirty="0" smtClean="0"/>
              <a:t>z</a:t>
            </a:r>
            <a:r>
              <a:rPr lang="en-US" sz="1600" dirty="0" smtClean="0"/>
              <a:t> axis to align the axis with the </a:t>
            </a:r>
            <a:r>
              <a:rPr lang="en-US" sz="1600" b="1" dirty="0" smtClean="0"/>
              <a:t>y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Reflect relative to the </a:t>
            </a:r>
            <a:r>
              <a:rPr lang="en-US" sz="1600" b="1" dirty="0" err="1" smtClean="0"/>
              <a:t>xy</a:t>
            </a:r>
            <a:r>
              <a:rPr lang="en-US" sz="1600" dirty="0" smtClean="0"/>
              <a:t> plane, reversing sign of each </a:t>
            </a:r>
            <a:r>
              <a:rPr lang="en-US" sz="1600" b="1" dirty="0" smtClean="0"/>
              <a:t>z</a:t>
            </a:r>
            <a:r>
              <a:rPr lang="en-US" sz="1600" dirty="0" smtClean="0"/>
              <a:t> coordinate to change into a left-handed coordinate system </a:t>
            </a:r>
          </a:p>
          <a:p>
            <a:r>
              <a:rPr lang="en-US" sz="2800" dirty="0" smtClean="0"/>
              <a:t>The Viewing Transformation is: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V= T. R(y).R(x).R(z).F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sv-SE" sz="6000" dirty="0" smtClean="0">
                <a:latin typeface="Algerian" pitchFamily="82" charset="0"/>
              </a:rPr>
              <a:t>Projections </a:t>
            </a:r>
            <a:endParaRPr lang="sv-SE" dirty="0" smtClean="0">
              <a:latin typeface="Algerian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639-425E-43DA-BC7D-C8EECFDFA56F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Viewing and projection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v-SE" smtClean="0"/>
              <a:t>Objects in WC are projected on to the view plane, which is defined perpendicular to the viewing direction along the z</a:t>
            </a:r>
            <a:r>
              <a:rPr lang="sv-SE" baseline="-25000" smtClean="0"/>
              <a:t>v</a:t>
            </a:r>
            <a:r>
              <a:rPr lang="sv-SE" smtClean="0"/>
              <a:t>-axis. The two main types of projection in Computer Graphics are:</a:t>
            </a:r>
          </a:p>
          <a:p>
            <a:pPr eaLnBrk="1" hangingPunct="1"/>
            <a:r>
              <a:rPr lang="sv-SE" smtClean="0"/>
              <a:t>parallel projection</a:t>
            </a:r>
          </a:p>
          <a:p>
            <a:pPr eaLnBrk="1" hangingPunct="1"/>
            <a:r>
              <a:rPr lang="sv-SE" smtClean="0"/>
              <a:t>perspective projection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Transformation Pipeline</a:t>
            </a:r>
            <a:endParaRPr lang="en-US" dirty="0"/>
          </a:p>
        </p:txBody>
      </p:sp>
      <p:pic>
        <p:nvPicPr>
          <p:cNvPr id="4" name="Content Placeholder 3" descr="fig12-4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8377734" cy="3810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Projection illustrations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sv-SE" sz="2400" smtClean="0"/>
              <a:t>Parallel projection</a:t>
            </a:r>
          </a:p>
          <a:p>
            <a:pPr lvl="1" eaLnBrk="1" hangingPunct="1"/>
            <a:r>
              <a:rPr lang="sv-SE" sz="2000" smtClean="0"/>
              <a:t>All projection lines are crossing the view plane in parallel; preserve relative proportions</a:t>
            </a:r>
          </a:p>
          <a:p>
            <a:pPr eaLnBrk="1" hangingPunct="1"/>
            <a:r>
              <a:rPr lang="sv-SE" sz="2400" smtClean="0"/>
              <a:t>Perspective projection</a:t>
            </a:r>
          </a:p>
          <a:p>
            <a:pPr lvl="1" eaLnBrk="1" hangingPunct="1"/>
            <a:r>
              <a:rPr lang="sv-SE" sz="2000" smtClean="0"/>
              <a:t>Projection lines are crossing the view plane and converge in a </a:t>
            </a:r>
            <a:r>
              <a:rPr lang="sv-SE" sz="2000" i="1" smtClean="0"/>
              <a:t>projection reference point </a:t>
            </a:r>
            <a:r>
              <a:rPr lang="sv-SE" sz="2000" smtClean="0"/>
              <a:t>(PRP) </a:t>
            </a:r>
          </a:p>
        </p:txBody>
      </p:sp>
      <p:pic>
        <p:nvPicPr>
          <p:cNvPr id="4100" name="Picture 6" descr="Par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3463" y="1981200"/>
            <a:ext cx="3417887" cy="1981200"/>
          </a:xfrm>
        </p:spPr>
      </p:pic>
      <p:pic>
        <p:nvPicPr>
          <p:cNvPr id="4101" name="Picture 7" descr="Per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4413" y="4114800"/>
            <a:ext cx="3455987" cy="198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AD941-AE25-49AA-8ECB-621BA688EB24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44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Overview of projections</a:t>
            </a:r>
          </a:p>
        </p:txBody>
      </p:sp>
      <p:pic>
        <p:nvPicPr>
          <p:cNvPr id="5123" name="Picture 4" descr="DiffProj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1163" y="1981200"/>
            <a:ext cx="5781675" cy="4114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Parallel projection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v-SE" dirty="0" smtClean="0"/>
              <a:t>Two different types are used:</a:t>
            </a:r>
          </a:p>
          <a:p>
            <a:pPr eaLnBrk="1" hangingPunct="1"/>
            <a:r>
              <a:rPr lang="sv-SE" dirty="0" smtClean="0"/>
              <a:t>Orthographic </a:t>
            </a:r>
          </a:p>
          <a:p>
            <a:pPr lvl="1" eaLnBrk="1" hangingPunct="1"/>
            <a:r>
              <a:rPr lang="sv-SE" dirty="0" smtClean="0"/>
              <a:t>most common</a:t>
            </a:r>
          </a:p>
          <a:p>
            <a:pPr lvl="1" eaLnBrk="1" hangingPunct="1"/>
            <a:r>
              <a:rPr lang="sv-SE" dirty="0" smtClean="0"/>
              <a:t>projection perpendicular to view plane</a:t>
            </a:r>
          </a:p>
          <a:p>
            <a:pPr eaLnBrk="1" hangingPunct="1"/>
            <a:r>
              <a:rPr lang="sv-SE" dirty="0" smtClean="0"/>
              <a:t>Oblique </a:t>
            </a:r>
          </a:p>
          <a:p>
            <a:pPr lvl="1" eaLnBrk="1" hangingPunct="1"/>
            <a:r>
              <a:rPr lang="sv-SE" dirty="0" smtClean="0"/>
              <a:t>projection not perpendicular to view plane</a:t>
            </a:r>
          </a:p>
          <a:p>
            <a:pPr lvl="1" eaLnBrk="1" hangingPunct="1"/>
            <a:r>
              <a:rPr lang="sv-SE" dirty="0" smtClean="0"/>
              <a:t>less common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Orthographic projection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400" smtClean="0"/>
              <a:t>Assume view plane at z</a:t>
            </a:r>
            <a:r>
              <a:rPr lang="sv-SE" sz="2400" baseline="-25000" smtClean="0"/>
              <a:t>vp</a:t>
            </a:r>
            <a:r>
              <a:rPr lang="sv-SE" sz="2400" smtClean="0"/>
              <a:t> (perpendicular to the z</a:t>
            </a:r>
            <a:r>
              <a:rPr lang="sv-SE" sz="2400" baseline="-25000" smtClean="0"/>
              <a:t>v</a:t>
            </a:r>
            <a:r>
              <a:rPr lang="sv-SE" sz="2400" smtClean="0"/>
              <a:t>-axis) and (x</a:t>
            </a:r>
            <a:r>
              <a:rPr lang="sv-SE" sz="2400" baseline="-25000" smtClean="0"/>
              <a:t>v</a:t>
            </a:r>
            <a:r>
              <a:rPr lang="sv-SE" sz="2400" smtClean="0"/>
              <a:t>,y</a:t>
            </a:r>
            <a:r>
              <a:rPr lang="sv-SE" sz="2400" baseline="-25000" smtClean="0"/>
              <a:t>v</a:t>
            </a:r>
            <a:r>
              <a:rPr lang="sv-SE" sz="2400" smtClean="0"/>
              <a:t>,z</a:t>
            </a:r>
            <a:r>
              <a:rPr lang="sv-SE" sz="2400" baseline="-25000" smtClean="0"/>
              <a:t>v</a:t>
            </a:r>
            <a:r>
              <a:rPr lang="sv-SE" sz="2400" smtClean="0"/>
              <a:t>) an arbitrary point in VC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400" smtClean="0"/>
              <a:t>Then 	x</a:t>
            </a:r>
            <a:r>
              <a:rPr lang="sv-SE" sz="2400" baseline="-25000" smtClean="0"/>
              <a:t>p</a:t>
            </a:r>
            <a:r>
              <a:rPr lang="sv-SE" sz="2400" smtClean="0"/>
              <a:t> = x</a:t>
            </a:r>
            <a:r>
              <a:rPr lang="sv-SE" sz="2400" baseline="-25000" smtClean="0"/>
              <a:t>v</a:t>
            </a:r>
            <a:endParaRPr lang="sv-SE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400" smtClean="0"/>
              <a:t>		y</a:t>
            </a:r>
            <a:r>
              <a:rPr lang="sv-SE" sz="2400" baseline="-25000" smtClean="0"/>
              <a:t>p</a:t>
            </a:r>
            <a:r>
              <a:rPr lang="sv-SE" sz="2400" smtClean="0"/>
              <a:t> = y</a:t>
            </a:r>
            <a:r>
              <a:rPr lang="sv-SE" sz="2400" baseline="-25000" smtClean="0"/>
              <a:t>v</a:t>
            </a:r>
            <a:endParaRPr lang="sv-SE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400" smtClean="0"/>
              <a:t>		z</a:t>
            </a:r>
            <a:r>
              <a:rPr lang="sv-SE" sz="2400" baseline="-25000" smtClean="0"/>
              <a:t>p</a:t>
            </a:r>
            <a:r>
              <a:rPr lang="sv-SE" sz="2400" smtClean="0"/>
              <a:t> = z</a:t>
            </a:r>
            <a:r>
              <a:rPr lang="sv-SE" sz="2400" baseline="-25000" smtClean="0"/>
              <a:t>vp</a:t>
            </a:r>
            <a:r>
              <a:rPr lang="sv-SE" sz="2400" smtClean="0"/>
              <a:t> (z</a:t>
            </a:r>
            <a:r>
              <a:rPr lang="sv-SE" sz="2400" baseline="-25000" smtClean="0"/>
              <a:t>v</a:t>
            </a:r>
            <a:r>
              <a:rPr lang="sv-SE" sz="2400" smtClean="0"/>
              <a:t> is kept for depth purposes only)</a:t>
            </a:r>
          </a:p>
        </p:txBody>
      </p:sp>
      <p:pic>
        <p:nvPicPr>
          <p:cNvPr id="7172" name="Picture 5" descr="ParCoo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968750"/>
            <a:ext cx="5653088" cy="28892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30717-19E8-4F01-94EC-02119FF20E4A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06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Oblique projection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v-SE" sz="2800" smtClean="0"/>
              <a:t>When the projection path is not perpendicular to the view plane.</a:t>
            </a:r>
          </a:p>
          <a:p>
            <a:pPr eaLnBrk="1" hangingPunct="1">
              <a:buFontTx/>
              <a:buNone/>
            </a:pPr>
            <a:r>
              <a:rPr lang="sv-SE" sz="2800" smtClean="0"/>
              <a:t>A vector direction is defining the projection lines</a:t>
            </a:r>
          </a:p>
          <a:p>
            <a:pPr eaLnBrk="1" hangingPunct="1">
              <a:buFontTx/>
              <a:buNone/>
            </a:pPr>
            <a:r>
              <a:rPr lang="sv-SE" sz="2800" smtClean="0"/>
              <a:t>Can improve the view of an object</a:t>
            </a:r>
          </a:p>
        </p:txBody>
      </p:sp>
      <p:pic>
        <p:nvPicPr>
          <p:cNvPr id="8196" name="Picture 5" descr="Obliqu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550" y="4019550"/>
            <a:ext cx="6121400" cy="26177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30717-19E8-4F01-94EC-02119FF20E4A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73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Oblique projection, cont’d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v-SE" sz="2800" smtClean="0"/>
              <a:t>An oblique parallel projection is often specified with two angles, </a:t>
            </a:r>
            <a:r>
              <a:rPr lang="sv-SE" sz="2800" smtClean="0">
                <a:latin typeface="Symbol" charset="2"/>
                <a:sym typeface="Symbol" charset="2"/>
              </a:rPr>
              <a:t></a:t>
            </a:r>
            <a:r>
              <a:rPr lang="sv-SE" sz="2800" smtClean="0"/>
              <a:t> (0-90°) och </a:t>
            </a:r>
            <a:r>
              <a:rPr lang="sv-SE" sz="2800" smtClean="0">
                <a:latin typeface="Symbol" charset="2"/>
                <a:sym typeface="Symbol" charset="2"/>
              </a:rPr>
              <a:t></a:t>
            </a:r>
            <a:r>
              <a:rPr lang="sv-SE" sz="2800" smtClean="0"/>
              <a:t> (0-360°), as shown below</a:t>
            </a:r>
          </a:p>
        </p:txBody>
      </p:sp>
      <p:pic>
        <p:nvPicPr>
          <p:cNvPr id="9220" name="Picture 5" descr="OblCoo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342530"/>
            <a:ext cx="4610100" cy="33988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30717-19E8-4F01-94EC-02119FF20E4A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7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z="4000" dirty="0" smtClean="0"/>
              <a:t>Oblique formula (from fig.)</a:t>
            </a:r>
            <a:endParaRPr lang="sv-SE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Assume (x,y,z) any point in VC (cp. x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,y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,z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cos </a:t>
            </a:r>
            <a:r>
              <a:rPr lang="sv-SE" sz="2800" dirty="0" smtClean="0">
                <a:latin typeface="Symbol" charset="2"/>
                <a:sym typeface="Symbol" charset="2"/>
              </a:rPr>
              <a:t></a:t>
            </a:r>
            <a:r>
              <a:rPr lang="sv-SE" sz="2800" dirty="0" smtClean="0"/>
              <a:t>=(x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-x)/L =&gt; x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=x+L</a:t>
            </a:r>
            <a:r>
              <a:rPr lang="sv-SE" sz="2800" baseline="30000" dirty="0" smtClean="0"/>
              <a:t>.</a:t>
            </a:r>
            <a:r>
              <a:rPr lang="sv-SE" sz="2800" dirty="0" smtClean="0"/>
              <a:t>cos </a:t>
            </a:r>
            <a:r>
              <a:rPr lang="sv-SE" sz="2800" dirty="0" smtClean="0">
                <a:latin typeface="Symbol" charset="2"/>
                <a:sym typeface="Symbol" charset="2"/>
              </a:rPr>
              <a:t></a:t>
            </a:r>
            <a:endParaRPr lang="sv-SE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sin </a:t>
            </a:r>
            <a:r>
              <a:rPr lang="sv-SE" sz="2800" dirty="0" smtClean="0">
                <a:latin typeface="Symbol" charset="2"/>
                <a:sym typeface="Symbol" charset="2"/>
              </a:rPr>
              <a:t></a:t>
            </a:r>
            <a:r>
              <a:rPr lang="sv-SE" sz="2800" dirty="0" smtClean="0"/>
              <a:t>=(y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-y)/L =&gt; y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=y+L</a:t>
            </a:r>
            <a:r>
              <a:rPr lang="sv-SE" sz="2800" baseline="30000" dirty="0" smtClean="0"/>
              <a:t>. </a:t>
            </a:r>
            <a:r>
              <a:rPr lang="sv-SE" sz="2800" dirty="0" smtClean="0"/>
              <a:t>sin </a:t>
            </a:r>
            <a:r>
              <a:rPr lang="sv-SE" sz="2800" dirty="0" smtClean="0">
                <a:latin typeface="Symbol" charset="2"/>
                <a:sym typeface="Symbol" charset="2"/>
              </a:rPr>
              <a:t>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Also tan </a:t>
            </a:r>
            <a:r>
              <a:rPr lang="sv-SE" sz="2800" dirty="0" smtClean="0">
                <a:latin typeface="Symbol" charset="2"/>
                <a:sym typeface="Symbol" charset="2"/>
              </a:rPr>
              <a:t></a:t>
            </a:r>
            <a:r>
              <a:rPr lang="sv-SE" sz="2800" dirty="0" smtClean="0"/>
              <a:t>=(z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-z)/L, thus L=(z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-z)/tan </a:t>
            </a:r>
            <a:r>
              <a:rPr lang="sv-SE" sz="2800" dirty="0" smtClean="0">
                <a:latin typeface="Symbol" charset="2"/>
                <a:sym typeface="Symbol" charset="2"/>
              </a:rPr>
              <a:t></a:t>
            </a:r>
            <a:r>
              <a:rPr lang="sv-SE" sz="2800" dirty="0" smtClean="0"/>
              <a:t>= =L</a:t>
            </a:r>
            <a:r>
              <a:rPr lang="sv-SE" sz="2800" baseline="-25000" dirty="0" smtClean="0"/>
              <a:t>1</a:t>
            </a:r>
            <a:r>
              <a:rPr lang="sv-SE" sz="2800" dirty="0" smtClean="0"/>
              <a:t>(z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-z), where L</a:t>
            </a:r>
            <a:r>
              <a:rPr lang="sv-SE" sz="2800" baseline="-25000" dirty="0" smtClean="0"/>
              <a:t>1</a:t>
            </a:r>
            <a:r>
              <a:rPr lang="sv-SE" sz="2800" dirty="0" smtClean="0"/>
              <a:t>=cot </a:t>
            </a:r>
            <a:r>
              <a:rPr lang="sv-SE" sz="2800" dirty="0" smtClean="0">
                <a:latin typeface="Symbol" charset="2"/>
                <a:sym typeface="Symbol" charset="2"/>
              </a:rPr>
              <a:t></a:t>
            </a:r>
            <a:endParaRPr lang="sv-SE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Hence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	x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 = x + L</a:t>
            </a:r>
            <a:r>
              <a:rPr lang="sv-SE" sz="2800" baseline="-25000" dirty="0" smtClean="0"/>
              <a:t>1</a:t>
            </a:r>
            <a:r>
              <a:rPr lang="sv-SE" sz="2800" dirty="0" smtClean="0"/>
              <a:t>(z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 - z)</a:t>
            </a:r>
            <a:r>
              <a:rPr lang="sv-SE" sz="2800" baseline="30000" dirty="0" smtClean="0"/>
              <a:t>.</a:t>
            </a:r>
            <a:r>
              <a:rPr lang="sv-SE" sz="2800" dirty="0" smtClean="0"/>
              <a:t>cos </a:t>
            </a:r>
            <a:r>
              <a:rPr lang="sv-SE" sz="2800" dirty="0" smtClean="0">
                <a:latin typeface="Symbol" charset="2"/>
                <a:sym typeface="Symbol" charset="2"/>
              </a:rPr>
              <a:t></a:t>
            </a:r>
            <a:endParaRPr lang="sv-SE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	y</a:t>
            </a:r>
            <a:r>
              <a:rPr lang="sv-SE" sz="2800" baseline="-25000" dirty="0" smtClean="0"/>
              <a:t>p</a:t>
            </a:r>
            <a:r>
              <a:rPr lang="sv-SE" sz="2800" dirty="0" smtClean="0"/>
              <a:t> = y + L</a:t>
            </a:r>
            <a:r>
              <a:rPr lang="sv-SE" sz="2800" baseline="-25000" dirty="0" smtClean="0"/>
              <a:t>1</a:t>
            </a:r>
            <a:r>
              <a:rPr lang="sv-SE" sz="2800" dirty="0" smtClean="0"/>
              <a:t>(z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 - z)</a:t>
            </a:r>
            <a:r>
              <a:rPr lang="sv-SE" sz="2800" baseline="30000" dirty="0" smtClean="0"/>
              <a:t>.</a:t>
            </a:r>
            <a:r>
              <a:rPr lang="sv-SE" sz="2800" dirty="0" smtClean="0"/>
              <a:t>sin </a:t>
            </a:r>
            <a:r>
              <a:rPr lang="sv-SE" sz="2800" dirty="0" smtClean="0">
                <a:latin typeface="Symbol" charset="2"/>
                <a:sym typeface="Symbol" charset="2"/>
              </a:rPr>
              <a:t>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Observe: if orthographic projection, then L</a:t>
            </a:r>
            <a:r>
              <a:rPr lang="sv-SE" sz="2800" baseline="-25000" dirty="0" smtClean="0"/>
              <a:t>1</a:t>
            </a:r>
            <a:r>
              <a:rPr lang="sv-SE" sz="2800" dirty="0" smtClean="0"/>
              <a:t>=0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300192" y="4293096"/>
            <a:ext cx="2088232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OblCo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6136" y="3503157"/>
            <a:ext cx="3212329" cy="19231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Cavalier and Cabinet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v-SE" smtClean="0"/>
              <a:t>When</a:t>
            </a:r>
          </a:p>
          <a:p>
            <a:pPr eaLnBrk="1" hangingPunct="1"/>
            <a:r>
              <a:rPr lang="sv-SE" smtClean="0"/>
              <a:t>tan </a:t>
            </a:r>
            <a:r>
              <a:rPr lang="sv-SE" smtClean="0">
                <a:latin typeface="Symbol" charset="2"/>
                <a:sym typeface="Symbol" charset="2"/>
              </a:rPr>
              <a:t></a:t>
            </a:r>
            <a:r>
              <a:rPr lang="sv-SE" smtClean="0"/>
              <a:t> = 1 then the projection is called </a:t>
            </a:r>
            <a:r>
              <a:rPr lang="sv-SE" i="1" smtClean="0"/>
              <a:t>Cavalier</a:t>
            </a:r>
            <a:r>
              <a:rPr lang="sv-SE" smtClean="0"/>
              <a:t> (</a:t>
            </a:r>
            <a:r>
              <a:rPr lang="sv-SE" smtClean="0">
                <a:latin typeface="Symbol" charset="2"/>
                <a:sym typeface="Symbol" charset="2"/>
              </a:rPr>
              <a:t></a:t>
            </a:r>
            <a:r>
              <a:rPr lang="sv-SE" smtClean="0"/>
              <a:t> = 45°)</a:t>
            </a:r>
          </a:p>
          <a:p>
            <a:pPr eaLnBrk="1" hangingPunct="1"/>
            <a:r>
              <a:rPr lang="sv-SE" smtClean="0"/>
              <a:t>tan </a:t>
            </a:r>
            <a:r>
              <a:rPr lang="sv-SE" smtClean="0">
                <a:latin typeface="Symbol" charset="2"/>
                <a:sym typeface="Symbol" charset="2"/>
              </a:rPr>
              <a:t></a:t>
            </a:r>
            <a:r>
              <a:rPr lang="sv-SE" smtClean="0"/>
              <a:t> = 2 then the projection is called </a:t>
            </a:r>
            <a:r>
              <a:rPr lang="sv-SE" i="1" smtClean="0"/>
              <a:t>Cabinet</a:t>
            </a:r>
            <a:r>
              <a:rPr lang="sv-SE" smtClean="0"/>
              <a:t> (</a:t>
            </a:r>
            <a:r>
              <a:rPr lang="sv-SE" smtClean="0">
                <a:latin typeface="Symbol" charset="2"/>
                <a:sym typeface="Symbol" charset="2"/>
              </a:rPr>
              <a:t></a:t>
            </a:r>
            <a:r>
              <a:rPr lang="sv-SE" smtClean="0"/>
              <a:t> ≈ 63°)</a:t>
            </a:r>
          </a:p>
          <a:p>
            <a:pPr eaLnBrk="1" hangingPunct="1">
              <a:buFontTx/>
              <a:buNone/>
            </a:pPr>
            <a:r>
              <a:rPr lang="sv-SE" smtClean="0">
                <a:latin typeface="Symbol" charset="2"/>
                <a:sym typeface="Symbol" charset="2"/>
              </a:rPr>
              <a:t></a:t>
            </a:r>
            <a:r>
              <a:rPr lang="sv-SE" smtClean="0"/>
              <a:t> usually takes the value 30° or 45°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Cavalier, example</a:t>
            </a:r>
          </a:p>
        </p:txBody>
      </p:sp>
      <p:pic>
        <p:nvPicPr>
          <p:cNvPr id="12291" name="Picture 6" descr="Cavali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57400"/>
            <a:ext cx="7569200" cy="3843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Perspective projection</a:t>
            </a:r>
          </a:p>
        </p:txBody>
      </p:sp>
      <p:pic>
        <p:nvPicPr>
          <p:cNvPr id="13315" name="Picture 6" descr="PerspE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59662" cy="3352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3D Viewing Pipeline</a:t>
            </a:r>
            <a:endParaRPr lang="en-US" sz="3200" i="1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2286000" cy="652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Construct World Coordinate Scene Using Model-Coordinate Transformations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52400" y="3081338"/>
            <a:ext cx="228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Convert World Coordinates to Viewing Coordinates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" y="4148138"/>
            <a:ext cx="2286000" cy="652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Transform Viewing Coordinates to Normalized Coordinates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2400" y="5397500"/>
            <a:ext cx="228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Map Normalized Coordinates to Device Coordinates</a:t>
            </a:r>
          </a:p>
        </p:txBody>
      </p:sp>
      <p:cxnSp>
        <p:nvCxnSpPr>
          <p:cNvPr id="11272" name="AutoShape 8"/>
          <p:cNvCxnSpPr>
            <a:cxnSpLocks noChangeShapeType="1"/>
            <a:endCxn id="11268" idx="0"/>
          </p:cNvCxnSpPr>
          <p:nvPr/>
        </p:nvCxnSpPr>
        <p:spPr bwMode="auto">
          <a:xfrm>
            <a:off x="1295400" y="12954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3" name="AutoShape 9"/>
          <p:cNvCxnSpPr>
            <a:cxnSpLocks noChangeShapeType="1"/>
            <a:stCxn id="11268" idx="2"/>
            <a:endCxn id="11269" idx="0"/>
          </p:cNvCxnSpPr>
          <p:nvPr/>
        </p:nvCxnSpPr>
        <p:spPr bwMode="auto">
          <a:xfrm>
            <a:off x="1295400" y="2557463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4" name="AutoShape 10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1295400" y="3551238"/>
            <a:ext cx="0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5" name="AutoShape 11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1295400" y="4800600"/>
            <a:ext cx="0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12"/>
          <p:cNvCxnSpPr>
            <a:cxnSpLocks noChangeShapeType="1"/>
            <a:stCxn id="11271" idx="2"/>
          </p:cNvCxnSpPr>
          <p:nvPr/>
        </p:nvCxnSpPr>
        <p:spPr bwMode="auto">
          <a:xfrm>
            <a:off x="1295400" y="58674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508125" y="1404938"/>
            <a:ext cx="162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Modeling coordinates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447800" y="2667000"/>
            <a:ext cx="14081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World coordinates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447800" y="3687763"/>
            <a:ext cx="154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Viewing coordinates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447800" y="4953000"/>
            <a:ext cx="177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Normalized coordinates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447800" y="6049963"/>
            <a:ext cx="1474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Device coordinates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505200" y="3962400"/>
            <a:ext cx="941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2D pipeline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842000" y="1219200"/>
            <a:ext cx="2286000" cy="652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Construct World Coordinate Scene Using Model-Coordinate Transformations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842000" y="2395538"/>
            <a:ext cx="228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Convert World Coordinates to Viewing Coordinates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842000" y="4148138"/>
            <a:ext cx="2286000" cy="652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Transform Viewing Coordinates to Normalized Coordinates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842000" y="5397500"/>
            <a:ext cx="228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Map Normalized Coordinates to Device Coordinates</a:t>
            </a:r>
          </a:p>
        </p:txBody>
      </p:sp>
      <p:cxnSp>
        <p:nvCxnSpPr>
          <p:cNvPr id="11290" name="AutoShape 26"/>
          <p:cNvCxnSpPr>
            <a:cxnSpLocks noChangeShapeType="1"/>
            <a:endCxn id="11286" idx="0"/>
          </p:cNvCxnSpPr>
          <p:nvPr/>
        </p:nvCxnSpPr>
        <p:spPr bwMode="auto">
          <a:xfrm>
            <a:off x="6985000" y="60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AutoShape 27"/>
          <p:cNvCxnSpPr>
            <a:cxnSpLocks noChangeShapeType="1"/>
            <a:stCxn id="11286" idx="2"/>
            <a:endCxn id="11287" idx="0"/>
          </p:cNvCxnSpPr>
          <p:nvPr/>
        </p:nvCxnSpPr>
        <p:spPr bwMode="auto">
          <a:xfrm>
            <a:off x="6985000" y="1871663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2" name="AutoShape 28"/>
          <p:cNvCxnSpPr>
            <a:cxnSpLocks noChangeShapeType="1"/>
            <a:stCxn id="11287" idx="2"/>
            <a:endCxn id="11301" idx="0"/>
          </p:cNvCxnSpPr>
          <p:nvPr/>
        </p:nvCxnSpPr>
        <p:spPr bwMode="auto">
          <a:xfrm flipH="1">
            <a:off x="6983413" y="2865438"/>
            <a:ext cx="1587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3" name="AutoShape 29"/>
          <p:cNvCxnSpPr>
            <a:cxnSpLocks noChangeShapeType="1"/>
            <a:stCxn id="11288" idx="2"/>
            <a:endCxn id="11289" idx="0"/>
          </p:cNvCxnSpPr>
          <p:nvPr/>
        </p:nvCxnSpPr>
        <p:spPr bwMode="auto">
          <a:xfrm>
            <a:off x="6985000" y="4800600"/>
            <a:ext cx="0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4" name="AutoShape 30"/>
          <p:cNvCxnSpPr>
            <a:cxnSpLocks noChangeShapeType="1"/>
            <a:stCxn id="11289" idx="2"/>
          </p:cNvCxnSpPr>
          <p:nvPr/>
        </p:nvCxnSpPr>
        <p:spPr bwMode="auto">
          <a:xfrm>
            <a:off x="6985000" y="58674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7197725" y="719138"/>
            <a:ext cx="162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Modeling coordinates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7137400" y="1981200"/>
            <a:ext cx="14081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World coordinates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7137400" y="3001963"/>
            <a:ext cx="154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Viewing coordinates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7137400" y="4953000"/>
            <a:ext cx="177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Normalized coordinates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137400" y="6049963"/>
            <a:ext cx="1474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Device coordinates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4191000" y="2514600"/>
            <a:ext cx="941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3D pipeline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840413" y="3446463"/>
            <a:ext cx="22860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Projection Transformation</a:t>
            </a:r>
          </a:p>
        </p:txBody>
      </p:sp>
      <p:cxnSp>
        <p:nvCxnSpPr>
          <p:cNvPr id="11302" name="AutoShape 38"/>
          <p:cNvCxnSpPr>
            <a:cxnSpLocks noChangeShapeType="1"/>
            <a:stCxn id="11301" idx="2"/>
            <a:endCxn id="11288" idx="0"/>
          </p:cNvCxnSpPr>
          <p:nvPr/>
        </p:nvCxnSpPr>
        <p:spPr bwMode="auto">
          <a:xfrm>
            <a:off x="6983413" y="3733800"/>
            <a:ext cx="1587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7145338" y="3840163"/>
            <a:ext cx="1685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Projection coordinates</a:t>
            </a:r>
          </a:p>
        </p:txBody>
      </p:sp>
      <p:sp>
        <p:nvSpPr>
          <p:cNvPr id="11304" name="AutoShape 40"/>
          <p:cNvSpPr>
            <a:spLocks noChangeArrowheads="1"/>
          </p:cNvSpPr>
          <p:nvPr/>
        </p:nvSpPr>
        <p:spPr bwMode="auto">
          <a:xfrm>
            <a:off x="3048000" y="3733800"/>
            <a:ext cx="1600200" cy="762000"/>
          </a:xfrm>
          <a:prstGeom prst="leftArrow">
            <a:avLst>
              <a:gd name="adj1" fmla="val 50000"/>
              <a:gd name="adj2" fmla="val 5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305" name="AutoShape 41"/>
          <p:cNvSpPr>
            <a:spLocks noChangeArrowheads="1"/>
          </p:cNvSpPr>
          <p:nvPr/>
        </p:nvSpPr>
        <p:spPr bwMode="auto">
          <a:xfrm flipH="1">
            <a:off x="3962400" y="2286000"/>
            <a:ext cx="1676400" cy="762000"/>
          </a:xfrm>
          <a:prstGeom prst="leftArrow">
            <a:avLst>
              <a:gd name="adj1" fmla="val 50000"/>
              <a:gd name="adj2" fmla="val 5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A8B-27C7-48BE-AD58-25363422DDF1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v-SE" sz="4000" smtClean="0"/>
              <a:t>A general approach</a:t>
            </a:r>
            <a:endParaRPr lang="sv-SE" smtClean="0"/>
          </a:p>
        </p:txBody>
      </p:sp>
      <p:pic>
        <p:nvPicPr>
          <p:cNvPr id="14340" name="Picture 8" descr="PerspCoor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692285"/>
            <a:ext cx="6488113" cy="3152775"/>
          </a:xfrm>
        </p:spPr>
      </p:pic>
      <p:sp>
        <p:nvSpPr>
          <p:cNvPr id="5" name="TextBox 4"/>
          <p:cNvSpPr txBox="1"/>
          <p:nvPr/>
        </p:nvSpPr>
        <p:spPr>
          <a:xfrm>
            <a:off x="30192" y="1752600"/>
            <a:ext cx="538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Equations describing co-ordinate positions along the </a:t>
            </a:r>
            <a:r>
              <a:rPr lang="en-US" dirty="0" err="1" smtClean="0"/>
              <a:t>pojection</a:t>
            </a:r>
            <a:r>
              <a:rPr lang="en-US" dirty="0" smtClean="0"/>
              <a:t> line in parametric form:     </a:t>
            </a:r>
          </a:p>
          <a:p>
            <a:r>
              <a:rPr lang="en-US" dirty="0" smtClean="0"/>
              <a:t>	x = x – u.(x -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prp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y </a:t>
            </a:r>
            <a:r>
              <a:rPr lang="en-US" dirty="0"/>
              <a:t>– u</a:t>
            </a:r>
            <a:r>
              <a:rPr lang="en-US" dirty="0" smtClean="0"/>
              <a:t>.(y </a:t>
            </a:r>
            <a:r>
              <a:rPr lang="en-US" dirty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prp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smtClean="0"/>
              <a:t>z </a:t>
            </a:r>
            <a:r>
              <a:rPr lang="en-US" dirty="0"/>
              <a:t>– u</a:t>
            </a:r>
            <a:r>
              <a:rPr lang="en-US" dirty="0" smtClean="0"/>
              <a:t>.(z </a:t>
            </a:r>
            <a:r>
              <a:rPr lang="en-US" dirty="0"/>
              <a:t>-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prp</a:t>
            </a:r>
            <a:r>
              <a:rPr lang="en-US" dirty="0" smtClean="0"/>
              <a:t>),  </a:t>
            </a:r>
          </a:p>
          <a:p>
            <a:r>
              <a:rPr lang="en-US" dirty="0"/>
              <a:t>	</a:t>
            </a:r>
            <a:r>
              <a:rPr lang="en-US" dirty="0" smtClean="0"/>
              <a:t>	at z=</a:t>
            </a:r>
            <a:r>
              <a:rPr lang="en-US" dirty="0" err="1" smtClean="0"/>
              <a:t>z</a:t>
            </a:r>
            <a:r>
              <a:rPr lang="en-US" baseline="-25000" dirty="0" err="1" smtClean="0"/>
              <a:t>vp</a:t>
            </a:r>
            <a:r>
              <a:rPr lang="en-US" dirty="0" smtClean="0"/>
              <a:t>, u=(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vp</a:t>
            </a:r>
            <a:r>
              <a:rPr lang="en-US" dirty="0" smtClean="0"/>
              <a:t> – z) /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prp</a:t>
            </a:r>
            <a:r>
              <a:rPr lang="en-US" dirty="0" smtClean="0"/>
              <a:t> – z)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940486"/>
            <a:ext cx="3124200" cy="1378554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4114800" y="1937266"/>
            <a:ext cx="1598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ngsanaUPC"/>
                <a:cs typeface="AngsanaUPC"/>
              </a:rPr>
              <a:t>=&gt;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8662A-B5C8-4369-8C95-DB16FFA3B35F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sv-SE" sz="3600" dirty="0" smtClean="0"/>
              <a:t>Special case: PRP on the z</a:t>
            </a:r>
            <a:r>
              <a:rPr lang="sv-SE" sz="3600" baseline="-25000" dirty="0" smtClean="0"/>
              <a:t>v</a:t>
            </a:r>
            <a:r>
              <a:rPr lang="sv-SE" sz="3600" dirty="0" smtClean="0"/>
              <a:t>-axis</a:t>
            </a:r>
          </a:p>
        </p:txBody>
      </p:sp>
      <p:pic>
        <p:nvPicPr>
          <p:cNvPr id="16387" name="Picture 7" descr="Perspectiv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4076700" cy="2735263"/>
          </a:xfrm>
        </p:spPr>
      </p:pic>
      <p:pic>
        <p:nvPicPr>
          <p:cNvPr id="16388" name="Picture 8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16225"/>
            <a:ext cx="3810000" cy="2138363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8662A-B5C8-4369-8C95-DB16FFA3B35F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9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Special cases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 smtClean="0"/>
              <a:t>Various restrictions are often used, such as: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PRP on the z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-axis =&gt; x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=y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=0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PRP in the VC origin =&gt; x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=y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=z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=0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view plane in the x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y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-plane =&gt; 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=0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view plane in the x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y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-plane and PRP on the z</a:t>
            </a:r>
            <a:r>
              <a:rPr lang="sv-SE" sz="2800" baseline="-25000" dirty="0" smtClean="0"/>
              <a:t>v</a:t>
            </a:r>
            <a:r>
              <a:rPr lang="sv-SE" sz="2800" dirty="0" smtClean="0"/>
              <a:t>-axis =&gt;x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=y</a:t>
            </a:r>
            <a:r>
              <a:rPr lang="sv-SE" sz="2800" baseline="-25000" dirty="0" smtClean="0"/>
              <a:t>prp</a:t>
            </a:r>
            <a:r>
              <a:rPr lang="sv-SE" sz="2800" dirty="0" smtClean="0"/>
              <a:t>=z</a:t>
            </a:r>
            <a:r>
              <a:rPr lang="sv-SE" sz="2800" baseline="-25000" dirty="0" smtClean="0"/>
              <a:t>vp</a:t>
            </a:r>
            <a:r>
              <a:rPr lang="sv-SE" sz="2800" dirty="0" smtClean="0"/>
              <a:t>=0</a:t>
            </a:r>
          </a:p>
          <a:p>
            <a:pPr eaLnBrk="1" hangingPunct="1">
              <a:lnSpc>
                <a:spcPct val="90000"/>
              </a:lnSpc>
            </a:pPr>
            <a:endParaRPr lang="sv-SE" sz="2800" dirty="0" smtClean="0"/>
          </a:p>
          <a:p>
            <a:pPr eaLnBrk="1" hangingPunct="1">
              <a:lnSpc>
                <a:spcPct val="90000"/>
              </a:lnSpc>
            </a:pPr>
            <a:endParaRPr lang="sv-SE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1500" dirty="0" smtClean="0">
                <a:latin typeface="Castellar" pitchFamily="18" charset="0"/>
              </a:rPr>
              <a:t>THE END</a:t>
            </a:r>
            <a:endParaRPr lang="en-US" dirty="0">
              <a:latin typeface="Castellar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View Transformation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091" y="94869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Viewing Transformation</a:t>
            </a:r>
            <a:r>
              <a:rPr lang="en-US" dirty="0" smtClean="0"/>
              <a:t> is the mapping of coordinates of points and lines that form the picture into appropriate coordinates on the display device. </a:t>
            </a:r>
          </a:p>
          <a:p>
            <a:endParaRPr lang="en-US" dirty="0" smtClean="0"/>
          </a:p>
          <a:p>
            <a:r>
              <a:rPr lang="en-US" i="1" dirty="0" smtClean="0"/>
              <a:t>World coordinate system (WCS)</a:t>
            </a:r>
            <a:r>
              <a:rPr lang="en-US" dirty="0" smtClean="0"/>
              <a:t> is the </a:t>
            </a:r>
            <a:r>
              <a:rPr lang="en-US" dirty="0" err="1" smtClean="0"/>
              <a:t>cartesian</a:t>
            </a:r>
            <a:r>
              <a:rPr lang="en-US" dirty="0" smtClean="0"/>
              <a:t> co-ordinate system where we define the picture to be displayed.  </a:t>
            </a:r>
          </a:p>
          <a:p>
            <a:endParaRPr lang="en-US" dirty="0" smtClean="0"/>
          </a:p>
          <a:p>
            <a:r>
              <a:rPr lang="en-US" dirty="0" smtClean="0"/>
              <a:t>A finite region in the WCS is called the </a:t>
            </a:r>
            <a:r>
              <a:rPr lang="en-US" i="1" dirty="0" smtClean="0"/>
              <a:t>Window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corresponding coordinate system on the display device where the image of the picture is displayed is called the </a:t>
            </a:r>
            <a:r>
              <a:rPr lang="en-US" i="1" dirty="0" smtClean="0"/>
              <a:t>physical coordinate system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Mapping the </a:t>
            </a:r>
            <a:r>
              <a:rPr lang="en-US" i="1" dirty="0" smtClean="0"/>
              <a:t>window</a:t>
            </a:r>
            <a:r>
              <a:rPr lang="en-US" dirty="0" smtClean="0"/>
              <a:t> onto a </a:t>
            </a:r>
            <a:r>
              <a:rPr lang="en-US" dirty="0" err="1" smtClean="0"/>
              <a:t>subregion</a:t>
            </a:r>
            <a:r>
              <a:rPr lang="en-US" dirty="0" smtClean="0"/>
              <a:t> of the display device called the </a:t>
            </a:r>
            <a:r>
              <a:rPr lang="en-US" i="1" dirty="0" smtClean="0"/>
              <a:t>viewport</a:t>
            </a:r>
            <a:r>
              <a:rPr lang="en-US" dirty="0" smtClean="0"/>
              <a:t> is called the </a:t>
            </a:r>
            <a:r>
              <a:rPr lang="en-US" i="1" dirty="0" smtClean="0"/>
              <a:t>Viewing Transformation</a:t>
            </a:r>
            <a:r>
              <a:rPr lang="en-US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Normalized device coordinate (NDC)</a:t>
            </a:r>
            <a:r>
              <a:rPr lang="en-US" dirty="0" smtClean="0"/>
              <a:t> is the display area of the virtual display device corresponding to a unit square. </a:t>
            </a:r>
          </a:p>
          <a:p>
            <a:endParaRPr lang="en-US" dirty="0" smtClean="0"/>
          </a:p>
          <a:p>
            <a:r>
              <a:rPr lang="en-US" dirty="0" smtClean="0"/>
              <a:t>The lower left corner is the origin of the coordinate system.</a:t>
            </a:r>
          </a:p>
          <a:p>
            <a:endParaRPr lang="en-US" dirty="0" smtClean="0"/>
          </a:p>
          <a:p>
            <a:r>
              <a:rPr lang="en-US" dirty="0" smtClean="0"/>
              <a:t>Mapping the window in the world coordinate space to viewport in NDC space is called the </a:t>
            </a:r>
            <a:r>
              <a:rPr lang="en-US" i="1" dirty="0" smtClean="0"/>
              <a:t>Normalization Transformation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Window to viewport transformation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cs.fit.edu/%7Ewds/classes/cse5255/thesis/viewTrans/im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981200"/>
            <a:ext cx="502443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s.fit.edu/%7Ewds/classes/cse5255/thesis/viewTrans/im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791200" cy="1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From Object Model </a:t>
            </a:r>
            <a:br>
              <a:rPr lang="en-AU" b="1" dirty="0" smtClean="0"/>
            </a:br>
            <a:r>
              <a:rPr lang="en-AU" b="1" dirty="0" smtClean="0"/>
              <a:t>to Display Device</a:t>
            </a:r>
            <a:endParaRPr lang="en-US" dirty="0"/>
          </a:p>
        </p:txBody>
      </p:sp>
      <p:pic>
        <p:nvPicPr>
          <p:cNvPr id="4" name="Picture 5" descr="C:\Data\teaching\Lectures\phy231\topic5\fig2-65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329" y="1752600"/>
            <a:ext cx="8441251" cy="41923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View Transformation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091" y="1371600"/>
            <a:ext cx="7848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smtClean="0"/>
              <a:t>A 3D scene can be viewed from any position in 3D space.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A "synthetic" camera positioned and oriented in 3D space can be used to describe the viewing, and the part of the image or scene to be viewed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It has the following three principal ingredients.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F11-6D88-4F62-82D5-64D390320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View plane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window is defined in this plane. </a:t>
            </a:r>
          </a:p>
          <a:p>
            <a:pPr lvl="1"/>
            <a:r>
              <a:rPr lang="en-US" dirty="0" smtClean="0"/>
              <a:t>The origin of this plane which defines the position of the eye or camera is called the view reference point e=(</a:t>
            </a:r>
            <a:r>
              <a:rPr lang="en-US" dirty="0" err="1" smtClean="0"/>
              <a:t>ex,ey,ez</a:t>
            </a:r>
            <a:r>
              <a:rPr lang="en-US" dirty="0" smtClean="0"/>
              <a:t>) . </a:t>
            </a:r>
          </a:p>
          <a:p>
            <a:pPr lvl="1"/>
            <a:r>
              <a:rPr lang="en-US" dirty="0" smtClean="0"/>
              <a:t>A unit </a:t>
            </a:r>
            <a:r>
              <a:rPr lang="en-US" dirty="0" smtClean="0">
                <a:hlinkClick r:id="rId2"/>
              </a:rPr>
              <a:t>vector</a:t>
            </a:r>
            <a:r>
              <a:rPr lang="en-US" dirty="0" smtClean="0"/>
              <a:t> to this </a:t>
            </a:r>
            <a:r>
              <a:rPr lang="en-US" dirty="0" smtClean="0">
                <a:hlinkClick r:id="rId3"/>
              </a:rPr>
              <a:t>plane</a:t>
            </a:r>
            <a:r>
              <a:rPr lang="en-US" dirty="0" smtClean="0"/>
              <a:t> is the view plane normal </a:t>
            </a:r>
            <a:r>
              <a:rPr lang="en-US" b="1" dirty="0" smtClean="0"/>
              <a:t>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Another vector called the </a:t>
            </a:r>
            <a:r>
              <a:rPr lang="en-US" i="1" dirty="0" err="1" smtClean="0"/>
              <a:t>viewup</a:t>
            </a:r>
            <a:r>
              <a:rPr lang="en-US" i="1" dirty="0" smtClean="0"/>
              <a:t> vector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up</a:t>
            </a:r>
            <a:r>
              <a:rPr lang="en-US" dirty="0" smtClean="0"/>
              <a:t> is a unit vector perpendicular to </a:t>
            </a:r>
            <a:r>
              <a:rPr lang="en-US" b="1" dirty="0" smtClean="0"/>
              <a:t>N</a:t>
            </a:r>
            <a:r>
              <a:rPr lang="en-US" dirty="0" smtClean="0"/>
              <a:t> .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View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400" dirty="0" smtClean="0"/>
              <a:t>Usually a left handed system called the UVN system is used.</a:t>
            </a:r>
          </a:p>
          <a:p>
            <a:r>
              <a:rPr lang="en-US" sz="2400" b="1" dirty="0" smtClean="0"/>
              <a:t>V, </a:t>
            </a:r>
            <a:r>
              <a:rPr lang="en-US" sz="2400" dirty="0" smtClean="0"/>
              <a:t>the y-axis of the view coordinate system is the </a:t>
            </a:r>
            <a:r>
              <a:rPr lang="en-US" sz="2400" dirty="0" smtClean="0">
                <a:hlinkClick r:id="rId2"/>
              </a:rPr>
              <a:t>perpendicular projection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up</a:t>
            </a:r>
            <a:r>
              <a:rPr lang="en-US" sz="2400" dirty="0" smtClean="0"/>
              <a:t> of on the view plane.</a:t>
            </a:r>
          </a:p>
          <a:p>
            <a:r>
              <a:rPr lang="en-US" sz="2400" b="1" dirty="0" smtClean="0"/>
              <a:t>U, </a:t>
            </a:r>
            <a:r>
              <a:rPr lang="en-US" sz="2400" dirty="0" smtClean="0"/>
              <a:t>the x-axis of the view coordinates, is orthogonal to </a:t>
            </a:r>
            <a:r>
              <a:rPr lang="en-US" sz="2400" b="1" dirty="0" smtClean="0"/>
              <a:t>V</a:t>
            </a:r>
            <a:r>
              <a:rPr lang="en-US" sz="2400" dirty="0" smtClean="0"/>
              <a:t> and </a:t>
            </a:r>
            <a:r>
              <a:rPr lang="en-US" sz="2400" b="1" dirty="0" smtClean="0"/>
              <a:t>N </a:t>
            </a:r>
            <a:r>
              <a:rPr lang="en-US" sz="2400" dirty="0" smtClean="0"/>
              <a:t>i.e. </a:t>
            </a:r>
            <a:r>
              <a:rPr lang="en-US" sz="2400" b="1" dirty="0" smtClean="0"/>
              <a:t>U=V </a:t>
            </a:r>
            <a:r>
              <a:rPr lang="en-US" sz="2400" dirty="0" smtClean="0"/>
              <a:t>X</a:t>
            </a:r>
            <a:r>
              <a:rPr lang="en-US" sz="2400" b="1" dirty="0" smtClean="0"/>
              <a:t> 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Positive </a:t>
            </a:r>
            <a:r>
              <a:rPr lang="en-US" sz="2400" b="1" dirty="0" smtClean="0"/>
              <a:t>U</a:t>
            </a:r>
            <a:r>
              <a:rPr lang="en-US" sz="2400" dirty="0" smtClean="0"/>
              <a:t> and </a:t>
            </a:r>
            <a:r>
              <a:rPr lang="en-US" sz="2400" b="1" dirty="0" smtClean="0"/>
              <a:t>V </a:t>
            </a:r>
            <a:r>
              <a:rPr lang="en-US" sz="2400" dirty="0" smtClean="0"/>
              <a:t>are to the right and up-direction from eye's point of view.</a:t>
            </a:r>
          </a:p>
          <a:p>
            <a:r>
              <a:rPr lang="en-US" sz="2400" b="1" dirty="0" smtClean="0"/>
              <a:t>N </a:t>
            </a:r>
            <a:r>
              <a:rPr lang="en-US" sz="2400" dirty="0" smtClean="0"/>
              <a:t>is the z-axis of the view coordinate. It increases in positive direction with depth of a point from the eye.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F318-F942-46F1-84C6-4A62E4FE3557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1230</Words>
  <Application>Microsoft Office PowerPoint</Application>
  <PresentationFormat>On-screen Show (4:3)</PresentationFormat>
  <Paragraphs>239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Algerian</vt:lpstr>
      <vt:lpstr>AngsanaUPC</vt:lpstr>
      <vt:lpstr>Arial</vt:lpstr>
      <vt:lpstr>Calibri</vt:lpstr>
      <vt:lpstr>Castellar</vt:lpstr>
      <vt:lpstr>Symbol</vt:lpstr>
      <vt:lpstr>Office Theme</vt:lpstr>
      <vt:lpstr>Default Design</vt:lpstr>
      <vt:lpstr>3D Viewing</vt:lpstr>
      <vt:lpstr>Transformation Pipeline</vt:lpstr>
      <vt:lpstr>3D Viewing Pipeline</vt:lpstr>
      <vt:lpstr>Introduction to View Transformation </vt:lpstr>
      <vt:lpstr>.  Window to viewport transformation</vt:lpstr>
      <vt:lpstr>From Object Model  to Display Device</vt:lpstr>
      <vt:lpstr>View Transformation </vt:lpstr>
      <vt:lpstr>View plane</vt:lpstr>
      <vt:lpstr>View coordinate system</vt:lpstr>
      <vt:lpstr>Viewing Coordinate Parameters</vt:lpstr>
      <vt:lpstr>Viewing Coordinate Parameters</vt:lpstr>
      <vt:lpstr>PowerPoint Presentation</vt:lpstr>
      <vt:lpstr>Viewing a 3D world</vt:lpstr>
      <vt:lpstr>Transformation from World to Viewing Coordinates</vt:lpstr>
      <vt:lpstr>Transformation Matrices</vt:lpstr>
      <vt:lpstr>PowerPoint Presentation</vt:lpstr>
      <vt:lpstr> View Coordinate System (Another Approach) </vt:lpstr>
      <vt:lpstr>Projections </vt:lpstr>
      <vt:lpstr>Viewing and projection</vt:lpstr>
      <vt:lpstr>Projection illustrations</vt:lpstr>
      <vt:lpstr>Overview of projections</vt:lpstr>
      <vt:lpstr>Parallel projection</vt:lpstr>
      <vt:lpstr>Orthographic projection</vt:lpstr>
      <vt:lpstr>Oblique projection</vt:lpstr>
      <vt:lpstr>Oblique projection, cont’d</vt:lpstr>
      <vt:lpstr>Oblique formula (from fig.)</vt:lpstr>
      <vt:lpstr>Cavalier and Cabinet</vt:lpstr>
      <vt:lpstr>Cavalier, example</vt:lpstr>
      <vt:lpstr>Perspective projection</vt:lpstr>
      <vt:lpstr>A general approach</vt:lpstr>
      <vt:lpstr>Special case: PRP on the zv-axis</vt:lpstr>
      <vt:lpstr>Special cases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Viewing</dc:title>
  <dc:creator>Anil</dc:creator>
  <cp:lastModifiedBy>Anil</cp:lastModifiedBy>
  <cp:revision>19</cp:revision>
  <dcterms:created xsi:type="dcterms:W3CDTF">2012-01-16T04:39:04Z</dcterms:created>
  <dcterms:modified xsi:type="dcterms:W3CDTF">2016-02-02T05:28:53Z</dcterms:modified>
</cp:coreProperties>
</file>