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124"/>
    <p:restoredTop sz="95462"/>
  </p:normalViewPr>
  <p:slideViewPr>
    <p:cSldViewPr snapToGrid="0" snapToObjects="1">
      <p:cViewPr varScale="1">
        <p:scale>
          <a:sx n="93" d="100"/>
          <a:sy n="93" d="100"/>
        </p:scale>
        <p:origin x="20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2BAE8-F306-9D49-8025-D18AC7828EA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FA9A34-DE9F-A14E-8C32-9F55D3560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3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5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9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7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92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2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B681-6E73-8537-8A58-75DF387A4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2E07F-6713-26E5-FE9D-0D4DED9F0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5EDFF1-2FF5-2183-F28C-F696432F6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1742D-EFED-ADCE-5482-745B992E3F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FA9A34-DE9F-A14E-8C32-9F55D35605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82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Household Spending Priorities from Demographics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Classification-Based Insight from Public Expenditure Data </a:t>
            </a:r>
          </a:p>
        </p:txBody>
      </p:sp>
      <p:pic>
        <p:nvPicPr>
          <p:cNvPr id="9" name="Audio 8">
            <a:extLst>
              <a:ext uri="{FF2B5EF4-FFF2-40B4-BE49-F238E27FC236}">
                <a16:creationId xmlns:a16="http://schemas.microsoft.com/office/drawing/2014/main" id="{B3D2431A-9F2B-5D70-E4AD-669C3DCA70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81"/>
    </mc:Choice>
    <mc:Fallback>
      <p:transition spd="slow" advTm="1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55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07673"/>
            <a:ext cx="5835113" cy="4525963"/>
          </a:xfrm>
        </p:spPr>
        <p:txBody>
          <a:bodyPr>
            <a:noAutofit/>
          </a:bodyPr>
          <a:lstStyle/>
          <a:p>
            <a:r>
              <a:rPr lang="en-US" sz="2600" dirty="0"/>
              <a:t>Project goal: Predict the dominant spending category for a household group</a:t>
            </a:r>
          </a:p>
          <a:p>
            <a:r>
              <a:rPr lang="en-US" sz="2600" dirty="0"/>
              <a:t>Question: Can we identify what households prioritize in their spending using only high-level demographic features?</a:t>
            </a:r>
          </a:p>
          <a:p>
            <a:r>
              <a:rPr lang="en-US" sz="2600" dirty="0"/>
              <a:t>Dataset: Public Canadian household expenditure survey — includes average spending by category across demographic groups (source: Kaggle </a:t>
            </a:r>
            <a:r>
              <a:rPr lang="en-US" sz="2600" baseline="30000" dirty="0"/>
              <a:t>[1]</a:t>
            </a:r>
            <a:r>
              <a:rPr lang="en-US" sz="2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CF12A-9DF3-1D72-DF62-3ECEE9B32900}"/>
              </a:ext>
            </a:extLst>
          </p:cNvPr>
          <p:cNvSpPr txBox="1"/>
          <p:nvPr/>
        </p:nvSpPr>
        <p:spPr>
          <a:xfrm>
            <a:off x="658676" y="6052813"/>
            <a:ext cx="8206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[1] https://</a:t>
            </a:r>
            <a:r>
              <a:rPr lang="en-US" sz="1800" dirty="0" err="1"/>
              <a:t>www.kaggle.com</a:t>
            </a:r>
            <a:r>
              <a:rPr lang="en-US" sz="1800" dirty="0"/>
              <a:t>/datasets/</a:t>
            </a:r>
            <a:r>
              <a:rPr lang="en-US" sz="1800" dirty="0" err="1"/>
              <a:t>aradhanahirapara</a:t>
            </a:r>
            <a:r>
              <a:rPr lang="en-US" sz="1800" dirty="0"/>
              <a:t>/expense-pattern-income-vs-</a:t>
            </a:r>
            <a:r>
              <a:rPr lang="en-US" sz="1800" dirty="0" err="1"/>
              <a:t>expensefamilyagearea</a:t>
            </a:r>
            <a:r>
              <a:rPr lang="en-US" sz="1800" dirty="0"/>
              <a:t>/data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2D2F6C-3DF6-3603-D305-FB42F9D00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24" y="1074496"/>
            <a:ext cx="2707360" cy="41583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434" y="3011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Approach: From Raw Data to a Structured Classification Problem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" y="1630017"/>
            <a:ext cx="7825408" cy="3684105"/>
          </a:xfrm>
        </p:spPr>
        <p:txBody>
          <a:bodyPr>
            <a:noAutofit/>
          </a:bodyPr>
          <a:lstStyle/>
          <a:p>
            <a:r>
              <a:rPr lang="en-US" sz="2600" dirty="0"/>
              <a:t>Dataset had 15+ fine-grained spending categories </a:t>
            </a:r>
          </a:p>
          <a:p>
            <a:r>
              <a:rPr lang="en-US" sz="2600" dirty="0"/>
              <a:t>Filtered for valid records (non-aggregate, no missing income)</a:t>
            </a:r>
          </a:p>
          <a:p>
            <a:r>
              <a:rPr lang="en-US" sz="2600" dirty="0"/>
              <a:t>Grouped similar categories into 5 meaningful macro-groups:</a:t>
            </a:r>
          </a:p>
          <a:p>
            <a:pPr marL="0" indent="0">
              <a:buNone/>
            </a:pPr>
            <a:r>
              <a:rPr lang="en-US" sz="2600" dirty="0"/>
              <a:t>		· Housing · Food · Household Goods </a:t>
            </a:r>
          </a:p>
          <a:p>
            <a:pPr marL="0" indent="0">
              <a:buNone/>
            </a:pPr>
            <a:r>
              <a:rPr lang="en-US" sz="2600" dirty="0"/>
              <a:t>		· Household Services · Personal &amp; Other</a:t>
            </a:r>
          </a:p>
          <a:p>
            <a:r>
              <a:rPr lang="en-US" sz="2600" dirty="0"/>
              <a:t>Dominant category: with the highest average expense</a:t>
            </a:r>
          </a:p>
          <a:p>
            <a:r>
              <a:rPr lang="en-US" sz="2600" dirty="0"/>
              <a:t>Features: Income (numeric), Region, Age Group (one-hot encoded)</a:t>
            </a:r>
          </a:p>
          <a:p>
            <a:r>
              <a:rPr lang="en-US" sz="2600" dirty="0"/>
              <a:t>Task: Multi-class classification </a:t>
            </a:r>
          </a:p>
        </p:txBody>
      </p:sp>
      <p:pic>
        <p:nvPicPr>
          <p:cNvPr id="8" name="Audio 7">
            <a:extLst>
              <a:ext uri="{FF2B5EF4-FFF2-40B4-BE49-F238E27FC236}">
                <a16:creationId xmlns:a16="http://schemas.microsoft.com/office/drawing/2014/main" id="{E0D75E9F-7E9D-AAB1-055A-E70C3786992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41"/>
    </mc:Choice>
    <mc:Fallback>
      <p:transition spd="slow" advTm="50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6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 Approach: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41"/>
            <a:ext cx="8229600" cy="4525963"/>
          </a:xfrm>
        </p:spPr>
        <p:txBody>
          <a:bodyPr>
            <a:normAutofit/>
          </a:bodyPr>
          <a:lstStyle/>
          <a:p>
            <a:r>
              <a:rPr lang="en-US" sz="2600" dirty="0"/>
              <a:t>Model: Random Forest Classifier</a:t>
            </a:r>
          </a:p>
          <a:p>
            <a:r>
              <a:rPr lang="en-US" sz="2600" dirty="0"/>
              <a:t>Performance: Accuracy: 63.3%, Macro F1: 0.55</a:t>
            </a:r>
          </a:p>
          <a:p>
            <a:r>
              <a:rPr lang="en-US" sz="2600" dirty="0"/>
              <a:t>Model clearly distinguishes essential vs discretionary spending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B4A1C-8854-2881-B00C-BE65782E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524" y="3142216"/>
            <a:ext cx="5829300" cy="330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864"/>
            <a:ext cx="8229600" cy="1143000"/>
          </a:xfrm>
        </p:spPr>
        <p:txBody>
          <a:bodyPr/>
          <a:lstStyle/>
          <a:p>
            <a:r>
              <a:rPr lang="en-US" dirty="0"/>
              <a:t>Key findings: Confusion Matrix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138"/>
            <a:ext cx="3558209" cy="535587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Normalized confusion matrix shows </a:t>
            </a:r>
            <a:r>
              <a:rPr lang="en-US" sz="2600" b="1" dirty="0"/>
              <a:t>high confidence</a:t>
            </a:r>
            <a:r>
              <a:rPr lang="en-US" sz="2600" dirty="0"/>
              <a:t> on major classes (Housing and Household Goods)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Lower recall where spending behavior is less predictable from available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31723-3DB8-4805-3384-C147E5B3A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849" y="1485900"/>
            <a:ext cx="4870173" cy="406705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findings: Feature Importance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36503" cy="4734339"/>
          </a:xfrm>
        </p:spPr>
        <p:txBody>
          <a:bodyPr>
            <a:normAutofit/>
          </a:bodyPr>
          <a:lstStyle/>
          <a:p>
            <a:r>
              <a:rPr lang="en-US" b="1" dirty="0"/>
              <a:t>Income dominates</a:t>
            </a:r>
            <a:r>
              <a:rPr lang="en-US" dirty="0"/>
              <a:t> model decisions</a:t>
            </a:r>
          </a:p>
          <a:p>
            <a:r>
              <a:rPr lang="en-US" dirty="0"/>
              <a:t>GEO adds modest regional nuance (e.g., housing patterns)</a:t>
            </a:r>
          </a:p>
          <a:p>
            <a:r>
              <a:rPr lang="en-US" dirty="0"/>
              <a:t>Age group adds little signal in this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7E802-8921-A327-9699-CB41DA04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878" y="2099883"/>
            <a:ext cx="5029747" cy="32539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F211A-D245-ED98-10DD-974F00E9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5D59-0D58-170B-1E79-38AB121C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570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Income &amp; Spending Behavior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272D-0716-C865-C0DF-44BB823CA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330923" cy="2110409"/>
          </a:xfrm>
        </p:spPr>
        <p:txBody>
          <a:bodyPr>
            <a:noAutofit/>
          </a:bodyPr>
          <a:lstStyle/>
          <a:p>
            <a:r>
              <a:rPr lang="en-US" sz="2600" dirty="0"/>
              <a:t>Food is most common in the lowest income decile (Q1)</a:t>
            </a:r>
          </a:p>
          <a:p>
            <a:r>
              <a:rPr lang="en-US" sz="2600" dirty="0"/>
              <a:t>Housing becomes increasingly dominant at higher income levels</a:t>
            </a:r>
          </a:p>
          <a:p>
            <a:r>
              <a:rPr lang="en-US" sz="2600" dirty="0"/>
              <a:t>No strong shift toward discretionary categories as income rises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417687-9B4C-E56F-64CD-66337D12F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2" y="2798694"/>
            <a:ext cx="6455741" cy="3958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B875C3-0E93-A445-C013-2A0169B75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5194300"/>
            <a:ext cx="16637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9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158"/>
            <a:ext cx="8229600" cy="1143000"/>
          </a:xfrm>
        </p:spPr>
        <p:txBody>
          <a:bodyPr/>
          <a:lstStyle/>
          <a:p>
            <a:r>
              <a:rPr lang="en-US" dirty="0"/>
              <a:t>Conclusion &amp; Next Steps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662"/>
            <a:ext cx="8229600" cy="4525963"/>
          </a:xfrm>
        </p:spPr>
        <p:txBody>
          <a:bodyPr>
            <a:noAutofit/>
          </a:bodyPr>
          <a:lstStyle/>
          <a:p>
            <a:r>
              <a:rPr lang="en-US" sz="2200" dirty="0"/>
              <a:t>We can predict dominant spending from the 3 features with good accuracy--Even coarse, privacy-safe features like income, region, and age can reveal structural spending priorities</a:t>
            </a:r>
          </a:p>
          <a:p>
            <a:r>
              <a:rPr lang="en-US" sz="2200" dirty="0"/>
              <a:t>Economic capacity (income) is the primary driver</a:t>
            </a:r>
          </a:p>
          <a:p>
            <a:r>
              <a:rPr lang="en-US" sz="2200" dirty="0"/>
              <a:t>This analysis may allow governments or businesses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Segment populations based on likely needs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Prioritize interventions (e.g., rental assistance, utility subsidies)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Tailor marketing without invasive personal data</a:t>
            </a:r>
          </a:p>
          <a:p>
            <a:r>
              <a:rPr lang="en-US" sz="2200" dirty="0"/>
              <a:t>Next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Add behavioral/lifestyle features (urban/rural, household size), explore richer survey data or simulation frameworks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Incorporate temporal trends to understand how priorities shift over time</a:t>
            </a:r>
          </a:p>
        </p:txBody>
      </p:sp>
      <p:pic>
        <p:nvPicPr>
          <p:cNvPr id="6" name="Audio 5">
            <a:extLst>
              <a:ext uri="{FF2B5EF4-FFF2-40B4-BE49-F238E27FC236}">
                <a16:creationId xmlns:a16="http://schemas.microsoft.com/office/drawing/2014/main" id="{52B1C8FA-3A0C-B6FD-7621-6BF978F78C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178800" y="5892800"/>
            <a:ext cx="812800" cy="812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13"/>
    </mc:Choice>
    <mc:Fallback>
      <p:transition spd="slow" advTm="1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405</Words>
  <Application>Microsoft Macintosh PowerPoint</Application>
  <PresentationFormat>On-screen Show (4:3)</PresentationFormat>
  <Paragraphs>50</Paragraphs>
  <Slides>8</Slides>
  <Notes>7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Analysis of Household Spending Priorities from Demographics</vt:lpstr>
      <vt:lpstr>Introduction</vt:lpstr>
      <vt:lpstr>Approach: From Raw Data to a Structured Classification Problem</vt:lpstr>
      <vt:lpstr> Approach: Model</vt:lpstr>
      <vt:lpstr>Key findings: Confusion Matrix </vt:lpstr>
      <vt:lpstr>Key findings: Feature Importance</vt:lpstr>
      <vt:lpstr>Income &amp; Spending Behavior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Zhu, Bihui</cp:lastModifiedBy>
  <cp:revision>33</cp:revision>
  <dcterms:created xsi:type="dcterms:W3CDTF">2013-01-27T09:14:16Z</dcterms:created>
  <dcterms:modified xsi:type="dcterms:W3CDTF">2025-04-18T05:34:55Z</dcterms:modified>
  <cp:category/>
</cp:coreProperties>
</file>