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1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/>
    <p:restoredTop sz="94519"/>
  </p:normalViewPr>
  <p:slideViewPr>
    <p:cSldViewPr snapToGrid="0">
      <p:cViewPr varScale="1">
        <p:scale>
          <a:sx n="136" d="100"/>
          <a:sy n="136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0659-224D-3A06-4527-266EDDD24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369F2-739F-C281-7853-D9F580CDA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CACDD-864A-3E04-99FB-D20DE5AF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0473C-379C-6566-1E7F-071BE0CC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DA4C7-232C-D88B-BCC4-B6E880A3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370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BA0C-0542-7723-1CD7-1859FFA3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16B7B-CB5E-EC26-4582-9826FB45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DF61C-2255-2268-785B-CDA035FF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91CF-D13D-ED9C-5E12-7875654E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2C9F-AF5B-EC87-E67D-81AD7B5D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377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98963-C585-D4EF-85A3-EF3CE160A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AD175-9F5C-686E-6815-B9174D6F1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36B24-8070-79D8-61C0-3557D6D3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D88B6-DE7D-B830-B390-EE5C5AFD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73CC-C9B4-7B3B-11A5-F1C90BD7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52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4AD3-3F18-73BD-D6C9-B5B8BDC1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0933-C24C-B01E-6761-EC7B5997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E99FC-5B51-F74A-656D-45FA4A13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C808-8A82-F3FD-2F80-4AEA6990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E908-9A6F-D25F-B682-A5F18F56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294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F44E-10CC-0494-941A-298A6D44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C8F4-008A-589C-DE51-E1CCF0FD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6230F-F216-6099-652A-0640E1B9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91D08-4D04-71E9-3AAD-FE95F891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56F70-469B-24A7-A5E9-AE201F04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87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E9E8-B78F-2561-437D-34831081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1FB39-11B1-B334-109C-4A76E030E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A6970-D13B-41F1-B59E-52C2A1798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3F60-E298-7940-875D-DFDFBB37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B407D-AE5E-4100-C992-B5101387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CCA1E-A6DB-1FA1-9C77-452E6C10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736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19C4-0D06-23BA-A9F4-CEA84E19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3218-9B29-E3D2-ED99-E725B7F9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D5AC5-96C7-E0CB-C437-A3976A19D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307DB-89C0-42D5-C09E-5D80BCA21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42780-E216-7C3B-EEA1-0A9A86672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3B96D-0B46-37A8-1566-73CAF700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B73BE-579B-1952-5869-AAE79146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3A3D3-B60F-FA8D-17E9-5071C97C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702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3C3B-00D3-7F71-3E18-52719E29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C0CEF-4311-DB89-B9CB-18B17DE8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FD4C3-F144-3F62-C458-E969FD48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CFFED-F5AD-ABFE-73AA-6EAAAD82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7695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99E59-5DF6-9F4F-CF76-CC85495B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BA357-E986-E1A8-E164-E74B58EB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BCFC2-218C-7ADC-17F1-89401E0B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486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ECB7-4CBD-691B-EA47-1A2A5B8A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8D19-683F-91FF-F165-7CD1A675B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09E7-147A-A0E9-6062-00058701B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58638-CBDB-406A-BB6A-3EBAF564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A48C-FC83-6565-E73E-305F6E17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4A4B-819B-ED22-83CA-DC3FAFA5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8301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CA8B-F93A-5597-D82F-8D9829F6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E71C7-0DAF-76F4-9F3B-92B245C6B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26CC0-605E-4E52-A968-0DDF8854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E624D-4928-5C50-BAB4-FD712860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862E6-6F75-E6C0-CE37-5D5C030B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E469-6E29-2C6F-4CF7-07DB80D1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9124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3510B-ECE6-184B-CEA7-DF1CC410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5083B-FCF3-D7BA-26AC-17652C01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7D37-5540-00F2-C771-5AB29FAD4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9E975-32D5-9E41-A1CF-A56CA30C4EB4}" type="datetimeFigureOut">
              <a:rPr lang="en-CN" smtClean="0"/>
              <a:t>2025/10/28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FAE50-C0E1-BD91-B93F-5EB8053B7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A8E4E-87DA-A294-9A0D-79363E3F0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CA95C-7A0F-3942-BA7D-73848A6966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51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F9D9-2F05-DD4C-CBDA-197D24FAD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tables</a:t>
            </a:r>
            <a:br>
              <a:rPr lang="en-US" dirty="0"/>
            </a:br>
            <a:r>
              <a:rPr lang="en-US" dirty="0"/>
              <a:t>Rabin-Karp algorithm based on hash calculation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5E50F-2197-CE70-5EE6-277DC46EA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2055" y="4548336"/>
            <a:ext cx="5015023" cy="502129"/>
          </a:xfrm>
        </p:spPr>
        <p:txBody>
          <a:bodyPr/>
          <a:lstStyle/>
          <a:p>
            <a:r>
              <a:rPr lang="en-CN" dirty="0"/>
              <a:t>Lecturer: Madyar Turgenbayev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9052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DC63-0392-F367-DDFD-AB636AE6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 Problem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C2F0-DF22-EE20-0CBA-9418B2BC4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Find all occurrences of pattern P in text T.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T = "abracadabra"</a:t>
            </a:r>
          </a:p>
          <a:p>
            <a:pPr marL="0" indent="0">
              <a:buNone/>
            </a:pPr>
            <a:r>
              <a:rPr lang="en-US" dirty="0"/>
              <a:t>P = "abra”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Naive approach: compare every substring → </a:t>
            </a:r>
            <a:r>
              <a:rPr lang="en-US" b="1" dirty="0"/>
              <a:t>O(n × m)</a:t>
            </a:r>
            <a:r>
              <a:rPr lang="en-US" dirty="0"/>
              <a:t> time.</a:t>
            </a:r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4802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E066-5025-9028-4D0E-B26DC915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Rabin–Karp Algorithm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70B16-6BDD-09B1-D279-FC671AE1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Efficient String Matching Using Hashing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Key Points:</a:t>
            </a:r>
            <a:endParaRPr lang="en-US" dirty="0"/>
          </a:p>
          <a:p>
            <a:r>
              <a:rPr lang="en-US" dirty="0"/>
              <a:t>Problem: Find occurrences of a </a:t>
            </a:r>
            <a:r>
              <a:rPr lang="en-US" b="1" dirty="0"/>
              <a:t>pattern</a:t>
            </a:r>
            <a:r>
              <a:rPr lang="en-US" dirty="0"/>
              <a:t> P in a </a:t>
            </a:r>
            <a:r>
              <a:rPr lang="en-US" b="1" dirty="0"/>
              <a:t>text</a:t>
            </a:r>
            <a:r>
              <a:rPr lang="en-US" dirty="0"/>
              <a:t> T.</a:t>
            </a:r>
          </a:p>
          <a:p>
            <a:pPr marL="0" indent="0">
              <a:buNone/>
            </a:pPr>
            <a:r>
              <a:rPr lang="en-US" b="1" dirty="0"/>
              <a:t>Rabin–Karp idea:</a:t>
            </a:r>
            <a:endParaRPr lang="en-US" dirty="0"/>
          </a:p>
          <a:p>
            <a:pPr lvl="1"/>
            <a:r>
              <a:rPr lang="en-US" dirty="0"/>
              <a:t>Represent each substring and the pattern as a </a:t>
            </a:r>
            <a:r>
              <a:rPr lang="en-US" b="1" dirty="0"/>
              <a:t>hash value</a:t>
            </a:r>
            <a:r>
              <a:rPr lang="en-US" dirty="0"/>
              <a:t> (integer).</a:t>
            </a:r>
          </a:p>
          <a:p>
            <a:pPr lvl="1"/>
            <a:r>
              <a:rPr lang="en-US" dirty="0"/>
              <a:t>Compare hashes first — only check characters when hashes match.</a:t>
            </a:r>
            <a:endParaRPr lang="en-US" i="1" dirty="0"/>
          </a:p>
          <a:p>
            <a:pPr marL="0" indent="0">
              <a:buNone/>
            </a:pPr>
            <a:endParaRPr lang="en-CN" i="1" dirty="0"/>
          </a:p>
        </p:txBody>
      </p:sp>
    </p:spTree>
    <p:extLst>
      <p:ext uri="{BB962C8B-B14F-4D97-AF65-F5344CB8AC3E}">
        <p14:creationId xmlns:p14="http://schemas.microsoft.com/office/powerpoint/2010/main" val="374586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728C-6B45-40E1-A201-D410DFBC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and Rolling Hash Technique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FC9A1-8F5E-5FC5-C37F-472A2645CC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Assume:</a:t>
                </a:r>
              </a:p>
              <a:p>
                <a:r>
                  <a:rPr lang="en-US" dirty="0"/>
                  <a:t>The text is t[0..n-1]</a:t>
                </a:r>
              </a:p>
              <a:p>
                <a:r>
                  <a:rPr lang="en-US" dirty="0"/>
                  <a:t>The pattern length is m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base</a:t>
                </a:r>
                <a:r>
                  <a:rPr lang="en-US" dirty="0"/>
                  <a:t> (radix) d (e.g. 256 for ASCII)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modulus</a:t>
                </a:r>
                <a:r>
                  <a:rPr lang="en-US" dirty="0"/>
                  <a:t> q (a prime number to prevent overflow)</a:t>
                </a:r>
              </a:p>
              <a:p>
                <a:pPr marL="0" indent="0">
                  <a:buNone/>
                </a:pPr>
                <a:r>
                  <a:rPr lang="en-US" dirty="0"/>
                  <a:t>The hash for a substring t[i..i+m-1] 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+...+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ar-AE" i="1"/>
                        <m:t> 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i="1"/>
                        <m:t>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Now, to compute the next hash H_{i+1} from Hi: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ar-AE" i="1"/>
                        <m:t> 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i="1"/>
                        <m:t>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CN" dirty="0"/>
              </a:p>
              <a:p>
                <a:pPr marL="0" indent="0">
                  <a:buNone/>
                </a:pPr>
                <a:r>
                  <a:rPr lang="en-US" dirty="0"/>
                  <a:t>This formula </a:t>
                </a:r>
                <a:r>
                  <a:rPr lang="en-US" b="1" dirty="0"/>
                  <a:t>removes</a:t>
                </a:r>
                <a:r>
                  <a:rPr lang="en-US" dirty="0"/>
                  <a:t> the first character t[</a:t>
                </a:r>
                <a:r>
                  <a:rPr lang="en-US" dirty="0" err="1"/>
                  <a:t>i</a:t>
                </a:r>
                <a:r>
                  <a:rPr lang="en-US" dirty="0"/>
                  <a:t>] and </a:t>
                </a:r>
                <a:r>
                  <a:rPr lang="en-US" b="1" dirty="0"/>
                  <a:t>adds</a:t>
                </a:r>
                <a:r>
                  <a:rPr lang="en-US" dirty="0"/>
                  <a:t> the next character t[</a:t>
                </a:r>
                <a:r>
                  <a:rPr lang="en-US" dirty="0" err="1"/>
                  <a:t>i+m</a:t>
                </a:r>
                <a:r>
                  <a:rPr lang="en-US" dirty="0"/>
                  <a:t>].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FC9A1-8F5E-5FC5-C37F-472A2645C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326" b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17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F0AB1810-AD35-7A98-AB91-C467E9A4F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09" y="512941"/>
            <a:ext cx="7708636" cy="3539680"/>
          </a:xfrm>
        </p:spPr>
      </p:pic>
    </p:spTree>
    <p:extLst>
      <p:ext uri="{BB962C8B-B14F-4D97-AF65-F5344CB8AC3E}">
        <p14:creationId xmlns:p14="http://schemas.microsoft.com/office/powerpoint/2010/main" val="62077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5E08-A1C6-A5DF-649B-8CB43EDF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Content Placeholder 4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B571EC3D-734D-37B1-FFAF-78E66D991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592" y="252007"/>
            <a:ext cx="9716989" cy="6307660"/>
          </a:xfrm>
        </p:spPr>
      </p:pic>
    </p:spTree>
    <p:extLst>
      <p:ext uri="{BB962C8B-B14F-4D97-AF65-F5344CB8AC3E}">
        <p14:creationId xmlns:p14="http://schemas.microsoft.com/office/powerpoint/2010/main" val="81209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CEB4-60EC-E832-1CFE-74F06545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B0B0-DFC5-1C55-DF0F-925EF561B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Hashing</a:t>
            </a:r>
            <a:r>
              <a:rPr lang="en-US" dirty="0"/>
              <a:t>: a technique to </a:t>
            </a:r>
            <a:r>
              <a:rPr lang="en-US" i="1" dirty="0"/>
              <a:t>map data of arbitrary size to data of fixed size</a:t>
            </a:r>
            <a:r>
              <a:rPr lang="en-US" dirty="0"/>
              <a:t>.</a:t>
            </a:r>
          </a:p>
          <a:p>
            <a:r>
              <a:rPr lang="en-US" dirty="0"/>
              <a:t>The resulting number is called a </a:t>
            </a:r>
            <a:r>
              <a:rPr lang="en-US" b="1" dirty="0"/>
              <a:t>hash value</a:t>
            </a:r>
            <a:r>
              <a:rPr lang="en-US" dirty="0"/>
              <a:t> or </a:t>
            </a:r>
            <a:r>
              <a:rPr lang="en-US" b="1" dirty="0"/>
              <a:t>hash code</a:t>
            </a:r>
            <a:r>
              <a:rPr lang="en-US" dirty="0"/>
              <a:t>.</a:t>
            </a:r>
          </a:p>
          <a:p>
            <a:r>
              <a:rPr lang="en-US" dirty="0"/>
              <a:t>Used for:</a:t>
            </a:r>
          </a:p>
          <a:p>
            <a:pPr lvl="1"/>
            <a:r>
              <a:rPr lang="en-US" dirty="0"/>
              <a:t>Fast data retrieval</a:t>
            </a:r>
          </a:p>
          <a:p>
            <a:pPr lvl="1"/>
            <a:r>
              <a:rPr lang="en-US" dirty="0"/>
              <a:t>Checking data integrity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String matching (→ Rabin–Karp)</a:t>
            </a:r>
          </a:p>
        </p:txBody>
      </p:sp>
    </p:spTree>
    <p:extLst>
      <p:ext uri="{BB962C8B-B14F-4D97-AF65-F5344CB8AC3E}">
        <p14:creationId xmlns:p14="http://schemas.microsoft.com/office/powerpoint/2010/main" val="429200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12CC-5FD1-9744-8C5D-6B4D5748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a Hash Table?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129B-168A-BE48-6A78-3BCE5D62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hash table</a:t>
            </a:r>
            <a:r>
              <a:rPr lang="en-US" dirty="0"/>
              <a:t> (or hash map) is a data structure that stores key–value pairs and allows:</a:t>
            </a:r>
          </a:p>
          <a:p>
            <a:r>
              <a:rPr lang="en-US" b="1" dirty="0"/>
              <a:t>Average O(1)</a:t>
            </a:r>
            <a:r>
              <a:rPr lang="en-US" dirty="0"/>
              <a:t> time for insertion, search, and deletion.</a:t>
            </a:r>
          </a:p>
          <a:p>
            <a:pPr marL="0" indent="0">
              <a:buNone/>
            </a:pPr>
            <a:endParaRPr lang="en-C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A8EB23-829D-6459-DF44-28D3EE894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997659"/>
              </p:ext>
            </p:extLst>
          </p:nvPr>
        </p:nvGraphicFramePr>
        <p:xfrm>
          <a:off x="838200" y="3452654"/>
          <a:ext cx="10515600" cy="109728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300482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609916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204543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5421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619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"Alice"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N"/>
                        <a:t>532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Engineer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929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"Bob"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N"/>
                        <a:t>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Designer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4673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C2C7EB-1C62-7459-7DA5-8FB5A6A3C72D}"/>
              </a:ext>
            </a:extLst>
          </p:cNvPr>
          <p:cNvSpPr txBox="1"/>
          <p:nvPr/>
        </p:nvSpPr>
        <p:spPr>
          <a:xfrm>
            <a:off x="1198820" y="517878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Formula: index = hash(key) mod table_size</a:t>
            </a:r>
          </a:p>
        </p:txBody>
      </p:sp>
    </p:spTree>
    <p:extLst>
      <p:ext uri="{BB962C8B-B14F-4D97-AF65-F5344CB8AC3E}">
        <p14:creationId xmlns:p14="http://schemas.microsoft.com/office/powerpoint/2010/main" val="198588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E2AB-B2F6-C051-8E4C-0E69430E5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Approach to Hashing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57F38-D78A-B61E-8F61-ED2FE28A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36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frequently used approach to hashing is to represent the </a:t>
            </a:r>
            <a:r>
              <a:rPr lang="en-US" b="1" dirty="0"/>
              <a:t>key</a:t>
            </a:r>
            <a:r>
              <a:rPr lang="en-US" dirty="0"/>
              <a:t> as an </a:t>
            </a:r>
            <a:r>
              <a:rPr lang="en-US" b="1" dirty="0"/>
              <a:t>integer value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If the key itself is not an integer (for example, it’s a string), the goal is to generate an integer representation of that key.</a:t>
            </a:r>
          </a:p>
          <a:p>
            <a:r>
              <a:rPr lang="en-US" dirty="0"/>
              <a:t>As a bit-level representation, the result is usually expressed as an integer derived from a certain range.</a:t>
            </a:r>
            <a:br>
              <a:rPr lang="en-US" dirty="0"/>
            </a:br>
            <a:r>
              <a:rPr lang="en-US" dirty="0"/>
              <a:t>Thus, the hash function produces an integer value within a fixed range, based on another integer (created from the key) that originally belongs to a much wider range.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"Hello world" → -832992604 → 100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F27E8-D239-517F-E5A4-B75710FB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34258"/>
            <a:ext cx="7772400" cy="6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1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FAFC-38EB-E91B-0D4F-8F9CE93A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Division-Based Hash Function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326185-648E-23C3-C4CF-CA884F532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of the simplest hash functions is the </a:t>
                </a:r>
                <a:r>
                  <a:rPr lang="en-US" b="1" dirty="0"/>
                  <a:t>division-based hash function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The computation of the hash value reduces to finding the </a:t>
                </a:r>
                <a:r>
                  <a:rPr lang="en-US" b="1" dirty="0"/>
                  <a:t>remainder after division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i="1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nor/>
                      </m:rPr>
                      <a:rPr lang="ar-AE" i="1"/>
                      <m:t> 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i="1"/>
                      <m:t>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— numerical representation of the key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— the size (range) of the hash table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326185-648E-23C3-C4CF-CA884F532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36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DE5BFA-3092-30E8-AFC6-E9DF6ED0FE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DE5BFA-3092-30E8-AFC6-E9DF6ED0F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7E812-E829-1A3C-AA33-0814CEB3B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are several recommendations for choosing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It is preferable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</a:t>
                </a:r>
                <a:r>
                  <a:rPr lang="en-US" b="1" dirty="0"/>
                  <a:t>an odd number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is even, then the parity of the hash value may coincide with that of the key)</a:t>
                </a:r>
              </a:p>
              <a:p>
                <a:r>
                  <a:rPr lang="en-US" dirty="0"/>
                  <a:t>In general, it is </a:t>
                </a:r>
                <a:r>
                  <a:rPr lang="en-US" b="1" dirty="0"/>
                  <a:t>not recommended</a:t>
                </a:r>
                <a:r>
                  <a:rPr lang="en-US" dirty="0"/>
                  <a:t> to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as a power of the base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used for numeric key generation: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— base of the numbering system used when generating the integer representation of the key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— small integers</a:t>
                </a:r>
                <a:endParaRPr lang="ru-RU" dirty="0"/>
              </a:p>
              <a:p>
                <a:pPr marL="0" indent="0">
                  <a:buNone/>
                </a:pPr>
                <a:r>
                  <a:rPr lang="en-US" b="1" dirty="0"/>
                  <a:t>Recommendation</a:t>
                </a:r>
                <a:r>
                  <a:rPr lang="ru-RU" b="1" dirty="0"/>
                  <a:t>: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recommended choice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is a </a:t>
                </a:r>
                <a:r>
                  <a:rPr lang="en-US" b="1" dirty="0"/>
                  <a:t>prime number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Using a prime modulus helps ensure a more uniform distribution of hash values and reduces clustering in the hash table.</a:t>
                </a:r>
              </a:p>
              <a:p>
                <a:endParaRPr lang="en-US" dirty="0"/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27E812-E829-1A3C-AA33-0814CEB3B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2616" b="-290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3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78C6-03ED-7929-BAD7-BA2A949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of the Algorithms for Choosing M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4630F-5984-60D1-4653-D7FDC78BB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At least an approximate estimation is made of the number of keys and the expected level of collisions between them (i.e., how many keys might produce the same hash value).</a:t>
                </a:r>
              </a:p>
              <a:p>
                <a:r>
                  <a:rPr lang="en-US" dirty="0"/>
                  <a:t>The parameter </a:t>
                </a:r>
                <a:r>
                  <a:rPr lang="en-US" b="1" dirty="0"/>
                  <a:t>M</a:t>
                </a:r>
                <a:r>
                  <a:rPr lang="en-US" dirty="0"/>
                  <a:t> is then chosen as the </a:t>
                </a:r>
                <a:r>
                  <a:rPr lang="en-US" b="1" dirty="0"/>
                  <a:t>nearest prime number</a:t>
                </a:r>
                <a:r>
                  <a:rPr lang="en-US" dirty="0"/>
                  <a:t> to the ratio of the number of keys to the acceptable number of collisions.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Suppose we have </a:t>
                </a:r>
                <a:r>
                  <a:rPr lang="en-US" b="1" dirty="0"/>
                  <a:t>3,500 keys</a:t>
                </a:r>
                <a:r>
                  <a:rPr lang="en-US" dirty="0"/>
                  <a:t>, and we consider a collision level of </a:t>
                </a:r>
                <a:r>
                  <a:rPr lang="en-US" b="1" dirty="0"/>
                  <a:t>5 keys per hash value</a:t>
                </a:r>
                <a:r>
                  <a:rPr lang="en-US" dirty="0"/>
                  <a:t> acceptable.</a:t>
                </a:r>
              </a:p>
              <a:p>
                <a:r>
                  <a:rPr lang="en-US" dirty="0"/>
                  <a:t>Then we calculate: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3500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=700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value of </a:t>
                </a:r>
                <a:r>
                  <a:rPr lang="en-US" b="1" dirty="0"/>
                  <a:t>M</a:t>
                </a:r>
                <a:r>
                  <a:rPr lang="en-US" dirty="0"/>
                  <a:t> should be the </a:t>
                </a:r>
                <a:r>
                  <a:rPr lang="en-US" b="1" dirty="0"/>
                  <a:t>closest prime number</a:t>
                </a:r>
                <a:r>
                  <a:rPr lang="en-US" dirty="0"/>
                  <a:t> to 700.</a:t>
                </a:r>
                <a:br>
                  <a:rPr lang="en-US" dirty="0"/>
                </a:br>
                <a:r>
                  <a:rPr lang="en-US" dirty="0"/>
                  <a:t>Thus, we choose </a:t>
                </a:r>
                <a:r>
                  <a:rPr lang="en-US" b="1" dirty="0"/>
                  <a:t>M = 691</a:t>
                </a:r>
                <a:r>
                  <a:rPr lang="en-US" dirty="0"/>
                  <a:t>, which is close to 700.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4630F-5984-60D1-4653-D7FDC78BB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16" b="-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9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19D5-1170-89D3-7B1D-5E8BDF10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 Techniques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5478-3793-2787-1A51-BF6D8619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Chaining</a:t>
            </a:r>
            <a:br>
              <a:rPr lang="en-US" dirty="0"/>
            </a:br>
            <a:r>
              <a:rPr lang="en-US" dirty="0"/>
              <a:t>→ Each index holds a linked list (or bucket) of values</a:t>
            </a:r>
          </a:p>
          <a:p>
            <a:r>
              <a:rPr lang="en-US" b="1" dirty="0"/>
              <a:t>Open Addressing</a:t>
            </a:r>
            <a:br>
              <a:rPr lang="en-US" dirty="0"/>
            </a:br>
            <a:r>
              <a:rPr lang="en-US" dirty="0"/>
              <a:t>→ If a slot is occupied, find another one:</a:t>
            </a:r>
          </a:p>
          <a:p>
            <a:pPr lvl="1"/>
            <a:r>
              <a:rPr lang="en-US" dirty="0"/>
              <a:t>Linear probing - check the </a:t>
            </a:r>
            <a:r>
              <a:rPr lang="en-US" b="1" dirty="0"/>
              <a:t>next slot sequentially</a:t>
            </a:r>
            <a:r>
              <a:rPr lang="en-US" dirty="0"/>
              <a:t> until an empty one is found</a:t>
            </a:r>
          </a:p>
          <a:p>
            <a:pPr lvl="1"/>
            <a:r>
              <a:rPr lang="en-US" dirty="0"/>
              <a:t>Quadratic probing - check slots using </a:t>
            </a:r>
            <a:r>
              <a:rPr lang="en-US" b="1" dirty="0"/>
              <a:t>quadratic offsets</a:t>
            </a:r>
            <a:r>
              <a:rPr lang="en-US" dirty="0"/>
              <a:t> (1², 2², 3², …)</a:t>
            </a:r>
          </a:p>
          <a:p>
            <a:pPr lvl="1"/>
            <a:r>
              <a:rPr lang="en-US" dirty="0"/>
              <a:t>Double hashing - uses a </a:t>
            </a:r>
            <a:r>
              <a:rPr lang="en-US" b="1" dirty="0"/>
              <a:t>second hash function</a:t>
            </a:r>
            <a:r>
              <a:rPr lang="en-US" dirty="0"/>
              <a:t> to determine the step size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9785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7A5B-57A6-8375-F140-E655829A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594"/>
            <a:ext cx="10515600" cy="1325563"/>
          </a:xfrm>
        </p:spPr>
        <p:txBody>
          <a:bodyPr/>
          <a:lstStyle/>
          <a:p>
            <a:r>
              <a:rPr lang="en-CN" dirty="0"/>
              <a:t>Hash table implementation demo</a:t>
            </a:r>
          </a:p>
        </p:txBody>
      </p:sp>
    </p:spTree>
    <p:extLst>
      <p:ext uri="{BB962C8B-B14F-4D97-AF65-F5344CB8AC3E}">
        <p14:creationId xmlns:p14="http://schemas.microsoft.com/office/powerpoint/2010/main" val="178252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840</Words>
  <Application>Microsoft Macintosh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Hash tables Rabin-Karp algorithm based on hash calculation</vt:lpstr>
      <vt:lpstr>Introduction to Hashing</vt:lpstr>
      <vt:lpstr> What is a Hash Table?</vt:lpstr>
      <vt:lpstr>Common Approach to Hashing</vt:lpstr>
      <vt:lpstr>Division-Based Hash Function</vt:lpstr>
      <vt:lpstr>Choosing the Value of M</vt:lpstr>
      <vt:lpstr>One of the Algorithms for Choosing M</vt:lpstr>
      <vt:lpstr>Collision Resolution Techniques</vt:lpstr>
      <vt:lpstr>Hash table implementation demo</vt:lpstr>
      <vt:lpstr>String Matching Problem</vt:lpstr>
      <vt:lpstr>Introduction to the Rabin–Karp Algorithm</vt:lpstr>
      <vt:lpstr>Hashing and Rolling Hash Technique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Madyar Turgenbayev</dc:creator>
  <cp:lastModifiedBy>Madyar Turgenbayev</cp:lastModifiedBy>
  <cp:revision>7</cp:revision>
  <dcterms:created xsi:type="dcterms:W3CDTF">2025-10-26T17:31:24Z</dcterms:created>
  <dcterms:modified xsi:type="dcterms:W3CDTF">2025-10-28T07:05:57Z</dcterms:modified>
</cp:coreProperties>
</file>