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6"/>
  </p:handoutMasterIdLst>
  <p:sldIdLst>
    <p:sldId id="261" r:id="rId2"/>
    <p:sldId id="286" r:id="rId3"/>
    <p:sldId id="283" r:id="rId4"/>
    <p:sldId id="284" r:id="rId5"/>
    <p:sldId id="285" r:id="rId6"/>
    <p:sldId id="256" r:id="rId7"/>
    <p:sldId id="277" r:id="rId8"/>
    <p:sldId id="262" r:id="rId9"/>
    <p:sldId id="263" r:id="rId10"/>
    <p:sldId id="287" r:id="rId11"/>
    <p:sldId id="264" r:id="rId12"/>
    <p:sldId id="265" r:id="rId13"/>
    <p:sldId id="278" r:id="rId14"/>
    <p:sldId id="266" r:id="rId15"/>
    <p:sldId id="292" r:id="rId16"/>
    <p:sldId id="293" r:id="rId17"/>
    <p:sldId id="291" r:id="rId18"/>
    <p:sldId id="267" r:id="rId19"/>
    <p:sldId id="268" r:id="rId20"/>
    <p:sldId id="269" r:id="rId21"/>
    <p:sldId id="270" r:id="rId22"/>
    <p:sldId id="271" r:id="rId23"/>
    <p:sldId id="272" r:id="rId24"/>
    <p:sldId id="288" r:id="rId25"/>
    <p:sldId id="290" r:id="rId26"/>
    <p:sldId id="273" r:id="rId27"/>
    <p:sldId id="295" r:id="rId28"/>
    <p:sldId id="296" r:id="rId29"/>
    <p:sldId id="297" r:id="rId30"/>
    <p:sldId id="274" r:id="rId31"/>
    <p:sldId id="275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0" autoAdjust="0"/>
    <p:restoredTop sz="96242" autoAdjust="0"/>
  </p:normalViewPr>
  <p:slideViewPr>
    <p:cSldViewPr snapToGrid="0">
      <p:cViewPr varScale="1">
        <p:scale>
          <a:sx n="88" d="100"/>
          <a:sy n="88" d="100"/>
        </p:scale>
        <p:origin x="63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525CED6-3376-717A-282F-212660CD1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8F9D4D-91A3-E5E5-FE0E-3CF547FEE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2A1-C2AE-4B94-9A6E-1C84E0203EAF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D8E229-D4BD-A153-9896-26A7AC2B9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8CCF58-16CB-B28F-7EC3-52A6CF0913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A3D7-A98C-40E9-9ABA-3B160AAC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76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A73504E-1444-0A6D-DDE2-7F47937430FE}"/>
              </a:ext>
            </a:extLst>
          </p:cNvPr>
          <p:cNvCxnSpPr>
            <a:cxnSpLocks/>
          </p:cNvCxnSpPr>
          <p:nvPr userDrawn="1"/>
        </p:nvCxnSpPr>
        <p:spPr>
          <a:xfrm>
            <a:off x="822000" y="865115"/>
            <a:ext cx="10548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9000">
                  <a:srgbClr val="FFDC6D"/>
                </a:gs>
                <a:gs pos="100000">
                  <a:srgbClr val="F8ABA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166742"/>
            <a:ext cx="10515600" cy="60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07054"/>
            <a:ext cx="10515600" cy="487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CDAADF-F829-438E-9C0A-659F59E3ED7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BB22E-F428-8DDF-F5D4-BB91EE9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為何是</a:t>
            </a:r>
            <a:r>
              <a:rPr lang="en-US" altLang="zh-TW" dirty="0"/>
              <a:t> Python</a:t>
            </a:r>
            <a:r>
              <a:rPr lang="zh-TW" altLang="en-US" dirty="0"/>
              <a:t>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1740-A22A-19E1-76C8-F83533A8E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28"/>
          <a:stretch/>
        </p:blipFill>
        <p:spPr>
          <a:xfrm>
            <a:off x="845127" y="1361966"/>
            <a:ext cx="10515600" cy="31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08F77-3763-A81B-FB72-F07F90AA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print( ) </a:t>
            </a:r>
            <a:r>
              <a:rPr lang="zh-TW" altLang="en-US" dirty="0">
                <a:latin typeface="Times New Roman" panose="02020603050405020304" pitchFamily="18" charset="0"/>
              </a:rPr>
              <a:t>解析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7319AC-57BC-3A09-36FB-8910081CB9A8}"/>
              </a:ext>
            </a:extLst>
          </p:cNvPr>
          <p:cNvSpPr txBox="1"/>
          <p:nvPr/>
        </p:nvSpPr>
        <p:spPr>
          <a:xfrm>
            <a:off x="984250" y="3405257"/>
            <a:ext cx="1022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3, …,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sep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=" ", </a:t>
            </a:r>
            <a:r>
              <a:rPr lang="en-US" altLang="zh-TW" sz="32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="\n")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47C84-4D8F-649F-2509-0A765E009C51}"/>
              </a:ext>
            </a:extLst>
          </p:cNvPr>
          <p:cNvSpPr/>
          <p:nvPr/>
        </p:nvSpPr>
        <p:spPr>
          <a:xfrm>
            <a:off x="3131088" y="2219435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印出任何在小括號裡面的物件們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1EA6F2-C290-7664-DFE6-7A013C1AF5A8}"/>
              </a:ext>
            </a:extLst>
          </p:cNvPr>
          <p:cNvSpPr/>
          <p:nvPr/>
        </p:nvSpPr>
        <p:spPr>
          <a:xfrm>
            <a:off x="6180793" y="478361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分隔字元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46B2EE-139D-BF39-E187-C0D5002C3CA0}"/>
              </a:ext>
            </a:extLst>
          </p:cNvPr>
          <p:cNvSpPr/>
          <p:nvPr/>
        </p:nvSpPr>
        <p:spPr>
          <a:xfrm>
            <a:off x="8396944" y="478361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結尾字元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DAEF77-C6A6-28EB-E23E-CBA1B3AF74B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997950" y="4129647"/>
            <a:ext cx="312065" cy="65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CA8D03-4475-E65E-3DE4-2A598FDDD3B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093864" y="4129647"/>
            <a:ext cx="310236" cy="65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3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FE517-3CA0-BB39-8393-79C2587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練習</a:t>
            </a:r>
            <a:r>
              <a:rPr lang="zh-TW" altLang="en-US" dirty="0"/>
              <a:t>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406C55-E26F-5992-B686-BF089AEF097F}"/>
              </a:ext>
            </a:extLst>
          </p:cNvPr>
          <p:cNvSpPr txBox="1"/>
          <p:nvPr/>
        </p:nvSpPr>
        <p:spPr>
          <a:xfrm>
            <a:off x="4923064" y="2788021"/>
            <a:ext cx="23458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</a:p>
          <a:p>
            <a:pPr algn="ctr"/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</a:t>
            </a:r>
            <a:endParaRPr lang="en-US" altLang="zh-TW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endParaRPr lang="en-US" altLang="zh-TW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DB7621-73C4-CB87-0C54-8DFC25374BA9}"/>
              </a:ext>
            </a:extLst>
          </p:cNvPr>
          <p:cNvSpPr txBox="1"/>
          <p:nvPr/>
        </p:nvSpPr>
        <p:spPr>
          <a:xfrm>
            <a:off x="2944484" y="1727169"/>
            <a:ext cx="630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試印出此圖案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2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1B6D4-B45A-FCE5-F38A-A13928C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input() </a:t>
            </a:r>
            <a:r>
              <a:rPr lang="zh-TW" altLang="en-US" dirty="0">
                <a:latin typeface="Times New Roman" panose="02020603050405020304" pitchFamily="18" charset="0"/>
              </a:rPr>
              <a:t>函數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584374-6AFE-C2FD-31AC-DFAF5E077460}"/>
              </a:ext>
            </a:extLst>
          </p:cNvPr>
          <p:cNvSpPr txBox="1"/>
          <p:nvPr/>
        </p:nvSpPr>
        <p:spPr>
          <a:xfrm>
            <a:off x="2761865" y="3075057"/>
            <a:ext cx="666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input("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請輸入一段文字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9BC3281-FCF6-E7A3-5E46-29C8CFA4B5E7}"/>
              </a:ext>
            </a:extLst>
          </p:cNvPr>
          <p:cNvCxnSpPr>
            <a:cxnSpLocks/>
          </p:cNvCxnSpPr>
          <p:nvPr/>
        </p:nvCxnSpPr>
        <p:spPr>
          <a:xfrm>
            <a:off x="6826250" y="3924300"/>
            <a:ext cx="482600" cy="774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A998329-292B-828F-C04A-84248FA12AA7}"/>
              </a:ext>
            </a:extLst>
          </p:cNvPr>
          <p:cNvSpPr/>
          <p:nvPr/>
        </p:nvSpPr>
        <p:spPr>
          <a:xfrm>
            <a:off x="4157008" y="2035285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具有輸入功能的函數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09A224-63A3-0FE2-3E2B-3A6DAD076776}"/>
              </a:ext>
            </a:extLst>
          </p:cNvPr>
          <p:cNvSpPr/>
          <p:nvPr/>
        </p:nvSpPr>
        <p:spPr>
          <a:xfrm>
            <a:off x="7069793" y="477726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提示字串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4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2452C-536C-304A-F4A6-F4BDF0A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5B53E3-2EDC-3F44-873D-88891285A0E1}"/>
              </a:ext>
            </a:extLst>
          </p:cNvPr>
          <p:cNvSpPr txBox="1"/>
          <p:nvPr/>
        </p:nvSpPr>
        <p:spPr>
          <a:xfrm>
            <a:off x="5215656" y="2087743"/>
            <a:ext cx="176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= 10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6C1F681-DD62-1E98-9538-49CEADED98AC}"/>
              </a:ext>
            </a:extLst>
          </p:cNvPr>
          <p:cNvGrpSpPr/>
          <p:nvPr/>
        </p:nvGrpSpPr>
        <p:grpSpPr>
          <a:xfrm>
            <a:off x="5114337" y="3088918"/>
            <a:ext cx="1963327" cy="2016630"/>
            <a:chOff x="5013016" y="3107968"/>
            <a:chExt cx="1963327" cy="2016630"/>
          </a:xfrm>
        </p:grpSpPr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40C4CA93-77F6-A9E0-C43B-220E0D6A752A}"/>
                </a:ext>
              </a:extLst>
            </p:cNvPr>
            <p:cNvSpPr/>
            <p:nvPr/>
          </p:nvSpPr>
          <p:spPr>
            <a:xfrm>
              <a:off x="5013016" y="3107968"/>
              <a:ext cx="1963327" cy="2016630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              </a:t>
              </a:r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程序 13">
              <a:extLst>
                <a:ext uri="{FF2B5EF4-FFF2-40B4-BE49-F238E27FC236}">
                  <a16:creationId xmlns:a16="http://schemas.microsoft.com/office/drawing/2014/main" id="{A8BF9BCD-E8D5-6A35-ED93-F30B2944BEB5}"/>
                </a:ext>
              </a:extLst>
            </p:cNvPr>
            <p:cNvSpPr/>
            <p:nvPr/>
          </p:nvSpPr>
          <p:spPr>
            <a:xfrm>
              <a:off x="5152975" y="3719192"/>
              <a:ext cx="578498" cy="549268"/>
            </a:xfrm>
            <a:prstGeom prst="flowChartProces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044F55-7A94-5E4E-E966-5A2DE149A2EC}"/>
              </a:ext>
            </a:extLst>
          </p:cNvPr>
          <p:cNvSpPr txBox="1"/>
          <p:nvPr/>
        </p:nvSpPr>
        <p:spPr>
          <a:xfrm>
            <a:off x="1439713" y="1189509"/>
            <a:ext cx="932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使用變數前不需宣告，但必須賦值</a:t>
            </a:r>
            <a:endParaRPr lang="en-US" altLang="zh-TW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0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2452C-536C-304A-F4A6-F4BDF0A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A2FAF6-9FD3-3C05-EC96-E3F6F6F644D6}"/>
              </a:ext>
            </a:extLst>
          </p:cNvPr>
          <p:cNvSpPr txBox="1"/>
          <p:nvPr/>
        </p:nvSpPr>
        <p:spPr>
          <a:xfrm>
            <a:off x="2121158" y="1779269"/>
            <a:ext cx="230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= 2+3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E211B-9BCF-1452-C861-D29F0595478F}"/>
              </a:ext>
            </a:extLst>
          </p:cNvPr>
          <p:cNvSpPr/>
          <p:nvPr/>
        </p:nvSpPr>
        <p:spPr>
          <a:xfrm>
            <a:off x="5977811" y="1504097"/>
            <a:ext cx="4037045" cy="113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第一步：計算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+ 3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第二步：將結果指定給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4DB35E-B941-27C8-5687-21FD7C4E8715}"/>
              </a:ext>
            </a:extLst>
          </p:cNvPr>
          <p:cNvSpPr txBox="1"/>
          <p:nvPr/>
        </p:nvSpPr>
        <p:spPr>
          <a:xfrm>
            <a:off x="2121158" y="3679087"/>
            <a:ext cx="2301551" cy="148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= 2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= x + 1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119FE6-F039-B5BF-55F8-CD4ABE471B5D}"/>
              </a:ext>
            </a:extLst>
          </p:cNvPr>
          <p:cNvSpPr/>
          <p:nvPr/>
        </p:nvSpPr>
        <p:spPr>
          <a:xfrm>
            <a:off x="5977811" y="3575886"/>
            <a:ext cx="4037045" cy="168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第一步：取出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的值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第二步：計算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+ 1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第三步：將結果指定給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3A73687-5902-22C2-A3FE-1FBF596F2264}"/>
              </a:ext>
            </a:extLst>
          </p:cNvPr>
          <p:cNvCxnSpPr/>
          <p:nvPr/>
        </p:nvCxnSpPr>
        <p:spPr>
          <a:xfrm flipV="1">
            <a:off x="3844211" y="4003368"/>
            <a:ext cx="1931437" cy="8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1ADA36E-E9F4-1914-5AB7-EE59CF1DB1A1}"/>
              </a:ext>
            </a:extLst>
          </p:cNvPr>
          <p:cNvCxnSpPr>
            <a:cxnSpLocks/>
          </p:cNvCxnSpPr>
          <p:nvPr/>
        </p:nvCxnSpPr>
        <p:spPr>
          <a:xfrm>
            <a:off x="1166327" y="3307701"/>
            <a:ext cx="97162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6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2452C-536C-304A-F4A6-F4BDF0A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多重指定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50F6C39-ACA0-03B4-DE29-E135C94BD0A7}"/>
              </a:ext>
            </a:extLst>
          </p:cNvPr>
          <p:cNvGrpSpPr/>
          <p:nvPr/>
        </p:nvGrpSpPr>
        <p:grpSpPr>
          <a:xfrm>
            <a:off x="5114336" y="3078377"/>
            <a:ext cx="1963328" cy="2016631"/>
            <a:chOff x="5049535" y="3078377"/>
            <a:chExt cx="1963328" cy="2016631"/>
          </a:xfrm>
        </p:grpSpPr>
        <p:sp>
          <p:nvSpPr>
            <p:cNvPr id="9" name="立方體 8">
              <a:extLst>
                <a:ext uri="{FF2B5EF4-FFF2-40B4-BE49-F238E27FC236}">
                  <a16:creationId xmlns:a16="http://schemas.microsoft.com/office/drawing/2014/main" id="{E3E15F5E-B6E0-21FE-5840-F67AF4BADD2A}"/>
                </a:ext>
              </a:extLst>
            </p:cNvPr>
            <p:cNvSpPr/>
            <p:nvPr/>
          </p:nvSpPr>
          <p:spPr>
            <a:xfrm>
              <a:off x="5049535" y="3078377"/>
              <a:ext cx="1963328" cy="2016631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              </a:t>
              </a:r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1E17DE56-439E-6DD7-C78C-7BFB945EEC3B}"/>
                </a:ext>
              </a:extLst>
            </p:cNvPr>
            <p:cNvSpPr/>
            <p:nvPr/>
          </p:nvSpPr>
          <p:spPr>
            <a:xfrm>
              <a:off x="5189493" y="3648888"/>
              <a:ext cx="578498" cy="549268"/>
            </a:xfrm>
            <a:prstGeom prst="flowChartProces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圖: 程序 11">
              <a:extLst>
                <a:ext uri="{FF2B5EF4-FFF2-40B4-BE49-F238E27FC236}">
                  <a16:creationId xmlns:a16="http://schemas.microsoft.com/office/drawing/2014/main" id="{7A688A8A-7D58-C792-B2B4-842C6486601F}"/>
                </a:ext>
              </a:extLst>
            </p:cNvPr>
            <p:cNvSpPr/>
            <p:nvPr/>
          </p:nvSpPr>
          <p:spPr>
            <a:xfrm>
              <a:off x="5189493" y="4371948"/>
              <a:ext cx="578498" cy="549268"/>
            </a:xfrm>
            <a:prstGeom prst="flowChartProcess">
              <a:avLst/>
            </a:prstGeom>
            <a:solidFill>
              <a:srgbClr val="FFCC66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1DAD5-A769-F142-E81A-5F91A287DFD1}"/>
              </a:ext>
            </a:extLst>
          </p:cNvPr>
          <p:cNvSpPr txBox="1"/>
          <p:nvPr/>
        </p:nvSpPr>
        <p:spPr>
          <a:xfrm>
            <a:off x="5215656" y="2085398"/>
            <a:ext cx="176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= y = 10</a:t>
            </a:r>
          </a:p>
        </p:txBody>
      </p:sp>
    </p:spTree>
    <p:extLst>
      <p:ext uri="{BB962C8B-B14F-4D97-AF65-F5344CB8AC3E}">
        <p14:creationId xmlns:p14="http://schemas.microsoft.com/office/powerpoint/2010/main" val="176674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2452C-536C-304A-F4A6-F4BDF0AA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多重指定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50F6C39-ACA0-03B4-DE29-E135C94BD0A7}"/>
              </a:ext>
            </a:extLst>
          </p:cNvPr>
          <p:cNvGrpSpPr/>
          <p:nvPr/>
        </p:nvGrpSpPr>
        <p:grpSpPr>
          <a:xfrm>
            <a:off x="3368086" y="3078377"/>
            <a:ext cx="1963328" cy="2016631"/>
            <a:chOff x="5049535" y="3078377"/>
            <a:chExt cx="1963328" cy="2016631"/>
          </a:xfrm>
        </p:grpSpPr>
        <p:sp>
          <p:nvSpPr>
            <p:cNvPr id="9" name="立方體 8">
              <a:extLst>
                <a:ext uri="{FF2B5EF4-FFF2-40B4-BE49-F238E27FC236}">
                  <a16:creationId xmlns:a16="http://schemas.microsoft.com/office/drawing/2014/main" id="{E3E15F5E-B6E0-21FE-5840-F67AF4BADD2A}"/>
                </a:ext>
              </a:extLst>
            </p:cNvPr>
            <p:cNvSpPr/>
            <p:nvPr/>
          </p:nvSpPr>
          <p:spPr>
            <a:xfrm>
              <a:off x="5049535" y="3078377"/>
              <a:ext cx="1963328" cy="2016631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              </a:t>
              </a:r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1E17DE56-439E-6DD7-C78C-7BFB945EEC3B}"/>
                </a:ext>
              </a:extLst>
            </p:cNvPr>
            <p:cNvSpPr/>
            <p:nvPr/>
          </p:nvSpPr>
          <p:spPr>
            <a:xfrm>
              <a:off x="5189493" y="3648888"/>
              <a:ext cx="578498" cy="549268"/>
            </a:xfrm>
            <a:prstGeom prst="flowChartProces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1DAD5-A769-F142-E81A-5F91A287DFD1}"/>
              </a:ext>
            </a:extLst>
          </p:cNvPr>
          <p:cNvSpPr txBox="1"/>
          <p:nvPr/>
        </p:nvSpPr>
        <p:spPr>
          <a:xfrm>
            <a:off x="4749799" y="2085398"/>
            <a:ext cx="269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 , y = 10, 20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2D50998-F0A0-35AE-F923-858CA6422D52}"/>
              </a:ext>
            </a:extLst>
          </p:cNvPr>
          <p:cNvGrpSpPr/>
          <p:nvPr/>
        </p:nvGrpSpPr>
        <p:grpSpPr>
          <a:xfrm>
            <a:off x="6689136" y="3078376"/>
            <a:ext cx="1963328" cy="2016631"/>
            <a:chOff x="5049535" y="3078377"/>
            <a:chExt cx="1963328" cy="2016631"/>
          </a:xfrm>
        </p:grpSpPr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9F54641D-623B-511E-9745-F90E4F36A282}"/>
                </a:ext>
              </a:extLst>
            </p:cNvPr>
            <p:cNvSpPr/>
            <p:nvPr/>
          </p:nvSpPr>
          <p:spPr>
            <a:xfrm>
              <a:off x="5049535" y="3078377"/>
              <a:ext cx="1963328" cy="2016631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              </a:t>
              </a:r>
              <a:r>
                <a:rPr lang="en-US" altLang="zh-TW" sz="2000" dirty="0">
                  <a:solidFill>
                    <a:schemeClr val="tx1"/>
                  </a:solidFill>
                </a:rPr>
                <a:t>20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90805D07-163B-1973-6C9C-8DAC26043A64}"/>
                </a:ext>
              </a:extLst>
            </p:cNvPr>
            <p:cNvSpPr/>
            <p:nvPr/>
          </p:nvSpPr>
          <p:spPr>
            <a:xfrm>
              <a:off x="5189493" y="3686148"/>
              <a:ext cx="578498" cy="549268"/>
            </a:xfrm>
            <a:prstGeom prst="flowChartProcess">
              <a:avLst/>
            </a:prstGeom>
            <a:solidFill>
              <a:srgbClr val="FFCC66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31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1B6D4-B45A-FCE5-F38A-A13928C8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id() </a:t>
            </a:r>
            <a:r>
              <a:rPr lang="zh-TW" altLang="en-US" dirty="0">
                <a:latin typeface="Times New Roman" panose="02020603050405020304" pitchFamily="18" charset="0"/>
              </a:rPr>
              <a:t>函數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584374-6AFE-C2FD-31AC-DFAF5E077460}"/>
              </a:ext>
            </a:extLst>
          </p:cNvPr>
          <p:cNvSpPr txBox="1"/>
          <p:nvPr/>
        </p:nvSpPr>
        <p:spPr>
          <a:xfrm>
            <a:off x="2761865" y="3075057"/>
            <a:ext cx="666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98329-292B-828F-C04A-84248FA12AA7}"/>
              </a:ext>
            </a:extLst>
          </p:cNvPr>
          <p:cNvSpPr/>
          <p:nvPr/>
        </p:nvSpPr>
        <p:spPr>
          <a:xfrm>
            <a:off x="3951827" y="2035285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查詢物件的記憶體位址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9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E3194-5263-6A5D-C214-4C42A23C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變數命名規則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DDD1352-0B39-66ED-359F-49C9C327125B}"/>
              </a:ext>
            </a:extLst>
          </p:cNvPr>
          <p:cNvSpPr txBox="1"/>
          <p:nvPr/>
        </p:nvSpPr>
        <p:spPr>
          <a:xfrm>
            <a:off x="845127" y="1096584"/>
            <a:ext cx="1051560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可以使用：大小寫英文、數字、底線組合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使用：保留字、運算符號、數字開頭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變數可以是中文名稱，但請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不要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這麼做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973388-54CD-DC11-12C1-8005AC92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64916"/>
              </p:ext>
            </p:extLst>
          </p:nvPr>
        </p:nvGraphicFramePr>
        <p:xfrm>
          <a:off x="845127" y="3065908"/>
          <a:ext cx="10515600" cy="33031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103098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237206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70288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1729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83709201"/>
                    </a:ext>
                  </a:extLst>
                </a:gridCol>
              </a:tblGrid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2231927"/>
                  </a:ext>
                </a:extLst>
              </a:tr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1279281"/>
                  </a:ext>
                </a:extLst>
              </a:tr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3637137"/>
                  </a:ext>
                </a:extLst>
              </a:tr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5141615"/>
                  </a:ext>
                </a:extLst>
              </a:tr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lambda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nonlocal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0534483"/>
                  </a:ext>
                </a:extLst>
              </a:tr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0302482"/>
                  </a:ext>
                </a:extLst>
              </a:tr>
              <a:tr h="471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676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9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A2DB8-8151-74FE-A819-6BE08736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數學運算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A0A48B-AD67-CED7-8F47-715C6E9DE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47701"/>
              </p:ext>
            </p:extLst>
          </p:nvPr>
        </p:nvGraphicFramePr>
        <p:xfrm>
          <a:off x="2784021" y="1355205"/>
          <a:ext cx="6623958" cy="365760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3311979">
                  <a:extLst>
                    <a:ext uri="{9D8B030D-6E8A-4147-A177-3AD203B41FA5}">
                      <a16:colId xmlns:a16="http://schemas.microsoft.com/office/drawing/2014/main" val="1813208243"/>
                    </a:ext>
                  </a:extLst>
                </a:gridCol>
                <a:gridCol w="3311979">
                  <a:extLst>
                    <a:ext uri="{9D8B030D-6E8A-4147-A177-3AD203B41FA5}">
                      <a16:colId xmlns:a16="http://schemas.microsoft.com/office/drawing/2014/main" val="2542406788"/>
                    </a:ext>
                  </a:extLst>
                </a:gridCol>
              </a:tblGrid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運算法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385896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加法</a:t>
                      </a:r>
                      <a:endParaRPr lang="en-US" altLang="zh-TW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83567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42258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乘法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428393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除法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96924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除法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捨去小數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//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159459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餘數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%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325614"/>
                  </a:ext>
                </a:extLst>
              </a:tr>
              <a:tr h="358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7520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4F370C-799B-B54E-CF32-2188FAB63662}"/>
              </a:ext>
            </a:extLst>
          </p:cNvPr>
          <p:cNvSpPr/>
          <p:nvPr/>
        </p:nvSpPr>
        <p:spPr>
          <a:xfrm>
            <a:off x="2618125" y="5474882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運算優先權：</a:t>
            </a:r>
            <a:r>
              <a:rPr lang="zh-TW" altLang="en-US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括號 </a:t>
            </a:r>
            <a:r>
              <a:rPr lang="en-US" altLang="zh-TW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次方 </a:t>
            </a:r>
            <a:r>
              <a:rPr lang="en-US" altLang="zh-TW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乘除 </a:t>
            </a:r>
            <a:r>
              <a:rPr lang="en-US" altLang="zh-TW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餘數 </a:t>
            </a:r>
            <a:r>
              <a:rPr lang="en-US" altLang="zh-TW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加減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60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BB22E-F428-8DDF-F5D4-BB91EE9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為何是</a:t>
            </a:r>
            <a:r>
              <a:rPr lang="en-US" altLang="zh-TW" dirty="0"/>
              <a:t> Python</a:t>
            </a:r>
            <a:r>
              <a:rPr lang="zh-TW" altLang="en-US" dirty="0"/>
              <a:t>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D970F4-EE6E-4836-AFED-57C0F6540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58" b="-45"/>
          <a:stretch/>
        </p:blipFill>
        <p:spPr>
          <a:xfrm>
            <a:off x="838200" y="1377950"/>
            <a:ext cx="10515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3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AF96-078C-8CAF-19B5-2C68571A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數學運算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8EA76B-475D-6967-9FC0-0925801BC9DF}"/>
              </a:ext>
            </a:extLst>
          </p:cNvPr>
          <p:cNvGraphicFramePr>
            <a:graphicFrameLocks noGrp="1"/>
          </p:cNvGraphicFramePr>
          <p:nvPr/>
        </p:nvGraphicFramePr>
        <p:xfrm>
          <a:off x="2791641" y="1801410"/>
          <a:ext cx="6623958" cy="325518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3311979">
                  <a:extLst>
                    <a:ext uri="{9D8B030D-6E8A-4147-A177-3AD203B41FA5}">
                      <a16:colId xmlns:a16="http://schemas.microsoft.com/office/drawing/2014/main" val="1813208243"/>
                    </a:ext>
                  </a:extLst>
                </a:gridCol>
                <a:gridCol w="3311979">
                  <a:extLst>
                    <a:ext uri="{9D8B030D-6E8A-4147-A177-3AD203B41FA5}">
                      <a16:colId xmlns:a16="http://schemas.microsoft.com/office/drawing/2014/main" val="2542406788"/>
                    </a:ext>
                  </a:extLst>
                </a:gridCol>
              </a:tblGrid>
              <a:tr h="6510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程式碼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簡化語法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385896"/>
                  </a:ext>
                </a:extLst>
              </a:tr>
              <a:tr h="6510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= x + 2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+= 2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83567"/>
                  </a:ext>
                </a:extLst>
              </a:tr>
              <a:tr h="6510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= x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-= 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42258"/>
                  </a:ext>
                </a:extLst>
              </a:tr>
              <a:tr h="6510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= x *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*= 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428393"/>
                  </a:ext>
                </a:extLst>
              </a:tr>
              <a:tr h="6510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= x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/= 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9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1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2970F-5823-6686-E95D-67C37633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type() </a:t>
            </a:r>
            <a:r>
              <a:rPr lang="zh-TW" altLang="en-US" dirty="0">
                <a:latin typeface="Times New Roman" panose="02020603050405020304" pitchFamily="18" charset="0"/>
              </a:rPr>
              <a:t>函數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B212B7-A128-DF2A-0B9F-A9379D568700}"/>
              </a:ext>
            </a:extLst>
          </p:cNvPr>
          <p:cNvSpPr txBox="1"/>
          <p:nvPr/>
        </p:nvSpPr>
        <p:spPr>
          <a:xfrm>
            <a:off x="2761865" y="3075057"/>
            <a:ext cx="666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任何物件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28A53-1A86-6ADD-1F62-92AAF55CDDA4}"/>
              </a:ext>
            </a:extLst>
          </p:cNvPr>
          <p:cNvSpPr/>
          <p:nvPr/>
        </p:nvSpPr>
        <p:spPr>
          <a:xfrm>
            <a:off x="4157008" y="2035285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查看物件類別的函數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7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3BD4C-DBE3-3617-EAC1-22213C73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Built-in Function (BIF)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97DB0-D1DB-1C19-4203-5E29FBCB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72" y="1012996"/>
            <a:ext cx="5569055" cy="57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FF4A8-0ADE-972E-7B4F-51879AB6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r>
              <a:rPr lang="en-US" altLang="zh-TW" dirty="0"/>
              <a:t>-</a:t>
            </a:r>
            <a:r>
              <a:rPr lang="zh-TW" altLang="en-US" dirty="0"/>
              <a:t>條件式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3CB685-F9B8-EEA8-420A-C92DFC83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7" y="1073150"/>
            <a:ext cx="9574560" cy="33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30E397-7086-1F05-00BC-B3BF48C3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52" y="1073150"/>
            <a:ext cx="9523348" cy="42371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E1FF4A8-0ADE-972E-7B4F-51879AB6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r>
              <a:rPr lang="en-US" altLang="zh-TW" dirty="0"/>
              <a:t>-</a:t>
            </a:r>
            <a:r>
              <a:rPr lang="zh-TW" altLang="en-US" dirty="0"/>
              <a:t>條件式</a:t>
            </a:r>
          </a:p>
        </p:txBody>
      </p:sp>
    </p:spTree>
    <p:extLst>
      <p:ext uri="{BB962C8B-B14F-4D97-AF65-F5344CB8AC3E}">
        <p14:creationId xmlns:p14="http://schemas.microsoft.com/office/powerpoint/2010/main" val="246920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FF4A8-0ADE-972E-7B4F-51879AB6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r>
              <a:rPr lang="en-US" altLang="zh-TW" dirty="0"/>
              <a:t>-</a:t>
            </a:r>
            <a:r>
              <a:rPr lang="zh-TW" altLang="en-US" dirty="0"/>
              <a:t>條件式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C08624-CFEC-F7D8-AB4C-935F7DF2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88" y="1108901"/>
            <a:ext cx="9499024" cy="56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70CEA-2BE5-8C2B-E810-3C83F937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關係運算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CE77AE9-493B-C46B-6AA7-3C9CD24C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816"/>
            <a:ext cx="10515600" cy="3517946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260B61A-5CD0-76D9-4688-0D871A052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74970"/>
              </p:ext>
            </p:extLst>
          </p:nvPr>
        </p:nvGraphicFramePr>
        <p:xfrm>
          <a:off x="957942" y="4829022"/>
          <a:ext cx="1021624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387">
                  <a:extLst>
                    <a:ext uri="{9D8B030D-6E8A-4147-A177-3AD203B41FA5}">
                      <a16:colId xmlns:a16="http://schemas.microsoft.com/office/drawing/2014/main" val="621203"/>
                    </a:ext>
                  </a:extLst>
                </a:gridCol>
                <a:gridCol w="1877785">
                  <a:extLst>
                    <a:ext uri="{9D8B030D-6E8A-4147-A177-3AD203B41FA5}">
                      <a16:colId xmlns:a16="http://schemas.microsoft.com/office/drawing/2014/main" val="1804075894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2346878087"/>
                    </a:ext>
                  </a:extLst>
                </a:gridCol>
                <a:gridCol w="1834242">
                  <a:extLst>
                    <a:ext uri="{9D8B030D-6E8A-4147-A177-3AD203B41FA5}">
                      <a16:colId xmlns:a16="http://schemas.microsoft.com/office/drawing/2014/main" val="4040734798"/>
                    </a:ext>
                  </a:extLst>
                </a:gridCol>
                <a:gridCol w="4027716">
                  <a:extLst>
                    <a:ext uri="{9D8B030D-6E8A-4147-A177-3AD203B41FA5}">
                      <a16:colId xmlns:a16="http://schemas.microsoft.com/office/drawing/2014/main" val="1434537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in 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，則結果為真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0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不包含於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not in 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不包含於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，則結果為真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3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同一物件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is 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id()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相同，則結果為真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86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is not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不同物件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is not 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id()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不同，則結果為真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23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24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70CEA-2BE5-8C2B-E810-3C83F937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邏輯運算 </a:t>
            </a:r>
            <a:r>
              <a:rPr lang="en-US" altLang="zh-TW" sz="4000" dirty="0"/>
              <a:t>or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5A3348-214E-EFDD-3B21-E94C7C8C8B0E}"/>
              </a:ext>
            </a:extLst>
          </p:cNvPr>
          <p:cNvSpPr txBox="1"/>
          <p:nvPr/>
        </p:nvSpPr>
        <p:spPr>
          <a:xfrm>
            <a:off x="1439713" y="1189509"/>
            <a:ext cx="932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or 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747DAB-6907-CDA5-73BE-8F6FCC36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7" y="2281337"/>
            <a:ext cx="5760000" cy="32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77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70CEA-2BE5-8C2B-E810-3C83F937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邏輯運算 </a:t>
            </a:r>
            <a:r>
              <a:rPr lang="en-US" altLang="zh-TW" sz="4000" dirty="0"/>
              <a:t>and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5A3348-214E-EFDD-3B21-E94C7C8C8B0E}"/>
              </a:ext>
            </a:extLst>
          </p:cNvPr>
          <p:cNvSpPr txBox="1"/>
          <p:nvPr/>
        </p:nvSpPr>
        <p:spPr>
          <a:xfrm>
            <a:off x="1439713" y="1184066"/>
            <a:ext cx="932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and y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C80D0FA8-6F48-1A12-9948-EFDB099C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7" y="2294343"/>
            <a:ext cx="5760000" cy="31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70CEA-2BE5-8C2B-E810-3C83F937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邏輯運算 </a:t>
            </a:r>
            <a:r>
              <a:rPr lang="en-US" altLang="zh-TW" sz="4000" dirty="0"/>
              <a:t>not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5A3348-214E-EFDD-3B21-E94C7C8C8B0E}"/>
              </a:ext>
            </a:extLst>
          </p:cNvPr>
          <p:cNvSpPr txBox="1"/>
          <p:nvPr/>
        </p:nvSpPr>
        <p:spPr>
          <a:xfrm>
            <a:off x="1439713" y="1184066"/>
            <a:ext cx="932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x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4DD110-4EDF-D2FA-800C-404696EB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228850"/>
            <a:ext cx="4800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6FB68-21CF-ED6C-7DA4-C60B30AF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可以做什麼？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4C8B840-BAFF-8F18-D853-BB86F1FD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1060544"/>
            <a:ext cx="7874000" cy="55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4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D23B3-7148-7623-A48F-9A76845D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D9EED2-BC76-D328-24A9-0A05EA44552E}"/>
              </a:ext>
            </a:extLst>
          </p:cNvPr>
          <p:cNvSpPr txBox="1"/>
          <p:nvPr/>
        </p:nvSpPr>
        <p:spPr>
          <a:xfrm>
            <a:off x="2893595" y="2683995"/>
            <a:ext cx="6404810" cy="148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偶數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奇數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F821C3-0EA6-3392-FF2F-FE38468E8247}"/>
              </a:ext>
            </a:extLst>
          </p:cNvPr>
          <p:cNvSpPr txBox="1"/>
          <p:nvPr/>
        </p:nvSpPr>
        <p:spPr>
          <a:xfrm>
            <a:off x="1058779" y="1339892"/>
            <a:ext cx="997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讓使用者輸入一個數字，判斷該數字是奇數或偶數。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2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BD2E2-3125-4D57-B2F9-05D3E9B4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練習題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9B9FB8-A536-71E4-7BF2-3DECB0CCA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4054"/>
              </p:ext>
            </p:extLst>
          </p:nvPr>
        </p:nvGraphicFramePr>
        <p:xfrm>
          <a:off x="2489200" y="2438402"/>
          <a:ext cx="7213600" cy="30675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813208243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542406788"/>
                    </a:ext>
                  </a:extLst>
                </a:gridCol>
              </a:tblGrid>
              <a:tr h="6135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等級</a:t>
                      </a:r>
                      <a:endParaRPr lang="en-US" altLang="zh-TW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成績範圍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264594"/>
                  </a:ext>
                </a:extLst>
              </a:tr>
              <a:tr h="61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90 – 100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385896"/>
                  </a:ext>
                </a:extLst>
              </a:tr>
              <a:tr h="61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 – 89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383567"/>
                  </a:ext>
                </a:extLst>
              </a:tr>
              <a:tr h="61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 – 79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42258"/>
                  </a:ext>
                </a:extLst>
              </a:tr>
              <a:tr h="613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 – 69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42839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9C27A534-F295-166B-CD4F-6783E6BD95E2}"/>
              </a:ext>
            </a:extLst>
          </p:cNvPr>
          <p:cNvSpPr txBox="1"/>
          <p:nvPr/>
        </p:nvSpPr>
        <p:spPr>
          <a:xfrm>
            <a:off x="1058779" y="1339892"/>
            <a:ext cx="997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讓使用者輸入一個數字，根據下列成績標準印出等級給使用者。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2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2970F-5823-6686-E95D-67C37633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參考語法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B212B7-A128-DF2A-0B9F-A9379D568700}"/>
              </a:ext>
            </a:extLst>
          </p:cNvPr>
          <p:cNvSpPr txBox="1"/>
          <p:nvPr/>
        </p:nvSpPr>
        <p:spPr>
          <a:xfrm>
            <a:off x="1594757" y="3075057"/>
            <a:ext cx="900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print("even") 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x%2==0 else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print("odd") </a:t>
            </a:r>
          </a:p>
        </p:txBody>
      </p:sp>
    </p:spTree>
    <p:extLst>
      <p:ext uri="{BB962C8B-B14F-4D97-AF65-F5344CB8AC3E}">
        <p14:creationId xmlns:p14="http://schemas.microsoft.com/office/powerpoint/2010/main" val="2448070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F3121-8782-D7CD-F8DC-0B1B7ABE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9E30EE-8E85-0328-F8CB-6BD64B63B132}"/>
              </a:ext>
            </a:extLst>
          </p:cNvPr>
          <p:cNvSpPr txBox="1"/>
          <p:nvPr/>
        </p:nvSpPr>
        <p:spPr>
          <a:xfrm>
            <a:off x="845127" y="1165721"/>
            <a:ext cx="10515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讓使用者輸入一個正整數，判斷該數字是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的倍數。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請撰寫一程式，讓使用者輸入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張牌中的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張，計算並輸出總和。註：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J, Q, K, 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對應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11, 12, 13, 1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根據下列標準試算電費：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9754B7E-F852-26C4-3D24-8921DE5F0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1246"/>
              </p:ext>
            </p:extLst>
          </p:nvPr>
        </p:nvGraphicFramePr>
        <p:xfrm>
          <a:off x="1475013" y="3761014"/>
          <a:ext cx="5910943" cy="1371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44214">
                  <a:extLst>
                    <a:ext uri="{9D8B030D-6E8A-4147-A177-3AD203B41FA5}">
                      <a16:colId xmlns:a16="http://schemas.microsoft.com/office/drawing/2014/main" val="2284712518"/>
                    </a:ext>
                  </a:extLst>
                </a:gridCol>
                <a:gridCol w="2966729">
                  <a:extLst>
                    <a:ext uri="{9D8B030D-6E8A-4147-A177-3AD203B41FA5}">
                      <a16:colId xmlns:a16="http://schemas.microsoft.com/office/drawing/2014/main" val="288417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電度數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0 - 200 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度</a:t>
                      </a:r>
                      <a:endParaRPr lang="zh-TW" altLang="en-US" sz="2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每度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3.2 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4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電度數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201 -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度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每度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3.4 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電度數大於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度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每度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3.6 </a:t>
                      </a:r>
                      <a:r>
                        <a:rPr lang="zh-TW" altLang="en-US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5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91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1A3A332-1C03-93BF-4FB9-3B3435BDE3EF}"/>
              </a:ext>
            </a:extLst>
          </p:cNvPr>
          <p:cNvSpPr txBox="1"/>
          <p:nvPr/>
        </p:nvSpPr>
        <p:spPr>
          <a:xfrm>
            <a:off x="838200" y="1165721"/>
            <a:ext cx="105156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攝氏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華氏轉換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長度換算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輸入公分，換算所有單位的結果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BF3121-8782-D7CD-F8DC-0B1B7ABE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課後練習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86F1AD-4F19-623D-F5A9-1703CFDC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36" y="1781139"/>
            <a:ext cx="2193472" cy="12350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BB2486-7C04-EB6A-11D3-7DB5243B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36" y="3870495"/>
            <a:ext cx="4141876" cy="21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Dropbox Review | PCMag">
            <a:extLst>
              <a:ext uri="{FF2B5EF4-FFF2-40B4-BE49-F238E27FC236}">
                <a16:creationId xmlns:a16="http://schemas.microsoft.com/office/drawing/2014/main" id="{D9F8A8FD-9311-C33D-3C7F-3816EFCE8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75" y="5053528"/>
            <a:ext cx="3684625" cy="1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16FB68-21CF-ED6C-7DA4-C60B30AF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應用</a:t>
            </a:r>
          </a:p>
        </p:txBody>
      </p:sp>
      <p:pic>
        <p:nvPicPr>
          <p:cNvPr id="2050" name="Picture 2" descr="Google">
            <a:extLst>
              <a:ext uri="{FF2B5EF4-FFF2-40B4-BE49-F238E27FC236}">
                <a16:creationId xmlns:a16="http://schemas.microsoft.com/office/drawing/2014/main" id="{11B337A9-F22C-8115-F373-34B03388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25" y="2175117"/>
            <a:ext cx="2540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 為家庭觀眾提供了更多選擇">
            <a:extLst>
              <a:ext uri="{FF2B5EF4-FFF2-40B4-BE49-F238E27FC236}">
                <a16:creationId xmlns:a16="http://schemas.microsoft.com/office/drawing/2014/main" id="{792F41BF-955A-1DD9-73F6-7ACD3A90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06" y="2619617"/>
            <a:ext cx="3246437" cy="7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ebook - 登入或註冊">
            <a:extLst>
              <a:ext uri="{FF2B5EF4-FFF2-40B4-BE49-F238E27FC236}">
                <a16:creationId xmlns:a16="http://schemas.microsoft.com/office/drawing/2014/main" id="{28AC356F-6FAA-088B-E48E-14AA8CC77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775" y="436589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ASA - YouTube">
            <a:extLst>
              <a:ext uri="{FF2B5EF4-FFF2-40B4-BE49-F238E27FC236}">
                <a16:creationId xmlns:a16="http://schemas.microsoft.com/office/drawing/2014/main" id="{DED043E4-DA57-DD18-E635-AF48A79B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52" y="3307668"/>
            <a:ext cx="175895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ddit Anonymous Browsing Mode: Guide, Tips, Instructions | Adweek">
            <a:extLst>
              <a:ext uri="{FF2B5EF4-FFF2-40B4-BE49-F238E27FC236}">
                <a16:creationId xmlns:a16="http://schemas.microsoft.com/office/drawing/2014/main" id="{7191C758-D653-362C-1F99-9CA142B0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699401"/>
            <a:ext cx="3651250" cy="15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5E195F7-EAFF-E1ED-4A61-F420CE15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485642"/>
            <a:ext cx="1192083" cy="11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3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2A15F-7D24-BC6E-F617-CE89511C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Language Rank</a:t>
            </a:r>
            <a:endParaRPr lang="zh-TW" altLang="en-US" dirty="0"/>
          </a:p>
        </p:txBody>
      </p:sp>
      <p:pic>
        <p:nvPicPr>
          <p:cNvPr id="1026" name="Picture 2" descr="IEEE Language Rankings 2018 (Revolutions)">
            <a:extLst>
              <a:ext uri="{FF2B5EF4-FFF2-40B4-BE49-F238E27FC236}">
                <a16:creationId xmlns:a16="http://schemas.microsoft.com/office/drawing/2014/main" id="{2C1D6010-D223-79EF-19B3-DFF8B3E1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091855"/>
            <a:ext cx="8649854" cy="501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02B78A-E451-37BA-09A7-EC30ACD60D3C}"/>
              </a:ext>
            </a:extLst>
          </p:cNvPr>
          <p:cNvSpPr txBox="1"/>
          <p:nvPr/>
        </p:nvSpPr>
        <p:spPr>
          <a:xfrm>
            <a:off x="4725554" y="6272919"/>
            <a:ext cx="27547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IEEE, 2018</a:t>
            </a:r>
          </a:p>
        </p:txBody>
      </p:sp>
    </p:spTree>
    <p:extLst>
      <p:ext uri="{BB962C8B-B14F-4D97-AF65-F5344CB8AC3E}">
        <p14:creationId xmlns:p14="http://schemas.microsoft.com/office/powerpoint/2010/main" val="14336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39412-DFF3-7ACF-8BDF-16046C3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</a:rPr>
              <a:t>Google Colab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B2F19E-A590-9789-2F34-A5003B09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25" y="1715236"/>
            <a:ext cx="9779000" cy="49005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AB2A3D-653C-3161-DD6B-A415B651455E}"/>
              </a:ext>
            </a:extLst>
          </p:cNvPr>
          <p:cNvSpPr/>
          <p:nvPr/>
        </p:nvSpPr>
        <p:spPr>
          <a:xfrm>
            <a:off x="845125" y="963908"/>
            <a:ext cx="10515601" cy="687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600"/>
              </a:spcAft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29403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1778D-038F-1CDF-5CA4-5CE00BBC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Anaconda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25512F-B18E-7176-09DC-BB31A19C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88" y="1788718"/>
            <a:ext cx="8521424" cy="4693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F457B88-C1F9-D111-083B-2984C8BE7136}"/>
              </a:ext>
            </a:extLst>
          </p:cNvPr>
          <p:cNvSpPr/>
          <p:nvPr/>
        </p:nvSpPr>
        <p:spPr>
          <a:xfrm>
            <a:off x="845125" y="963908"/>
            <a:ext cx="10515601" cy="687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600"/>
              </a:spcAft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https://www.anaconda.com/products/distribution</a:t>
            </a:r>
          </a:p>
        </p:txBody>
      </p:sp>
    </p:spTree>
    <p:extLst>
      <p:ext uri="{BB962C8B-B14F-4D97-AF65-F5344CB8AC3E}">
        <p14:creationId xmlns:p14="http://schemas.microsoft.com/office/powerpoint/2010/main" val="413418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CE3A2-3EDA-2F6C-4AAE-F8721A3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80FF2E6-736C-84AA-556B-637E5D902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7007"/>
              </p:ext>
            </p:extLst>
          </p:nvPr>
        </p:nvGraphicFramePr>
        <p:xfrm>
          <a:off x="845128" y="1049430"/>
          <a:ext cx="10515599" cy="5288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82016">
                  <a:extLst>
                    <a:ext uri="{9D8B030D-6E8A-4147-A177-3AD203B41FA5}">
                      <a16:colId xmlns:a16="http://schemas.microsoft.com/office/drawing/2014/main" val="392448026"/>
                    </a:ext>
                  </a:extLst>
                </a:gridCol>
                <a:gridCol w="2199283">
                  <a:extLst>
                    <a:ext uri="{9D8B030D-6E8A-4147-A177-3AD203B41FA5}">
                      <a16:colId xmlns:a16="http://schemas.microsoft.com/office/drawing/2014/main" val="1585570930"/>
                    </a:ext>
                  </a:extLst>
                </a:gridCol>
                <a:gridCol w="4546223">
                  <a:extLst>
                    <a:ext uri="{9D8B030D-6E8A-4147-A177-3AD203B41FA5}">
                      <a16:colId xmlns:a16="http://schemas.microsoft.com/office/drawing/2014/main" val="596782453"/>
                    </a:ext>
                  </a:extLst>
                </a:gridCol>
                <a:gridCol w="1588077">
                  <a:extLst>
                    <a:ext uri="{9D8B030D-6E8A-4147-A177-3AD203B41FA5}">
                      <a16:colId xmlns:a16="http://schemas.microsoft.com/office/drawing/2014/main" val="3453343216"/>
                    </a:ext>
                  </a:extLst>
                </a:gridCol>
              </a:tblGrid>
              <a:tr h="5286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資料結構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英文名稱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範例說明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99545"/>
                  </a:ext>
                </a:extLst>
              </a:tr>
              <a:tr h="53074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整數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integer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1_000_000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884560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浮點數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3.1415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2e2 (2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TW" sz="2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094663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複數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complex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1+2i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434363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布林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boolean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 /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775642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字串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任意的文字資料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可迭代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01385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串列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列表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可迭代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980073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元組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可迭代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510826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集合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可迭代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766460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字典</a:t>
                      </a:r>
                      <a:endParaRPr lang="en-US" altLang="zh-TW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1: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2: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2, 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3: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可迭代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49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9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08F77-3763-A81B-FB72-F07F90AA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print( ) </a:t>
            </a:r>
            <a:r>
              <a:rPr lang="zh-TW" altLang="en-US" dirty="0">
                <a:latin typeface="Times New Roman" panose="02020603050405020304" pitchFamily="18" charset="0"/>
              </a:rPr>
              <a:t>函數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7319AC-57BC-3A09-36FB-8910081CB9A8}"/>
              </a:ext>
            </a:extLst>
          </p:cNvPr>
          <p:cNvSpPr txBox="1"/>
          <p:nvPr/>
        </p:nvSpPr>
        <p:spPr>
          <a:xfrm>
            <a:off x="2761865" y="3405257"/>
            <a:ext cx="6668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print("Hello world")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847C84-4D8F-649F-2509-0A765E009C51}"/>
              </a:ext>
            </a:extLst>
          </p:cNvPr>
          <p:cNvSpPr/>
          <p:nvPr/>
        </p:nvSpPr>
        <p:spPr>
          <a:xfrm>
            <a:off x="3336271" y="2219435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印出任何在小括號裡面的物件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289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880</TotalTime>
  <Words>789</Words>
  <Application>Microsoft Office PowerPoint</Application>
  <PresentationFormat>寬螢幕</PresentationFormat>
  <Paragraphs>227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標楷體</vt:lpstr>
      <vt:lpstr>Arial</vt:lpstr>
      <vt:lpstr>Calibri</vt:lpstr>
      <vt:lpstr>Times New Roman</vt:lpstr>
      <vt:lpstr>Wingdings 2</vt:lpstr>
      <vt:lpstr>HDOfficeLightV0</vt:lpstr>
      <vt:lpstr>為何是 Python？</vt:lpstr>
      <vt:lpstr>為何是 Python？</vt:lpstr>
      <vt:lpstr>Python 可以做什麼？</vt:lpstr>
      <vt:lpstr>Python 應用</vt:lpstr>
      <vt:lpstr>Language Rank</vt:lpstr>
      <vt:lpstr>Google Colab</vt:lpstr>
      <vt:lpstr>Anaconda</vt:lpstr>
      <vt:lpstr>資料結構</vt:lpstr>
      <vt:lpstr>print( ) 函數</vt:lpstr>
      <vt:lpstr>print( ) 解析</vt:lpstr>
      <vt:lpstr>練習題</vt:lpstr>
      <vt:lpstr>input() 函數</vt:lpstr>
      <vt:lpstr>變數</vt:lpstr>
      <vt:lpstr>變數</vt:lpstr>
      <vt:lpstr>多重指定</vt:lpstr>
      <vt:lpstr>多重指定</vt:lpstr>
      <vt:lpstr>id() 函數</vt:lpstr>
      <vt:lpstr>變數命名規則</vt:lpstr>
      <vt:lpstr>數學運算</vt:lpstr>
      <vt:lpstr>數學運算</vt:lpstr>
      <vt:lpstr>type() 函數</vt:lpstr>
      <vt:lpstr>Built-in Function (BIF)</vt:lpstr>
      <vt:lpstr>流程控制-條件式</vt:lpstr>
      <vt:lpstr>流程控制-條件式</vt:lpstr>
      <vt:lpstr>流程控制-條件式</vt:lpstr>
      <vt:lpstr>關係運算</vt:lpstr>
      <vt:lpstr>邏輯運算 or</vt:lpstr>
      <vt:lpstr>邏輯運算 and</vt:lpstr>
      <vt:lpstr>邏輯運算 not</vt:lpstr>
      <vt:lpstr>練習題</vt:lpstr>
      <vt:lpstr>練習題</vt:lpstr>
      <vt:lpstr>參考語法</vt:lpstr>
      <vt:lpstr>課後練習</vt:lpstr>
      <vt:lpstr>課後練習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杜岳錡</dc:creator>
  <cp:lastModifiedBy>杜岳錡</cp:lastModifiedBy>
  <cp:revision>77</cp:revision>
  <dcterms:created xsi:type="dcterms:W3CDTF">2023-05-06T07:27:26Z</dcterms:created>
  <dcterms:modified xsi:type="dcterms:W3CDTF">2023-07-07T00:45:34Z</dcterms:modified>
</cp:coreProperties>
</file>