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30"/>
  </p:handoutMasterIdLst>
  <p:sldIdLst>
    <p:sldId id="256" r:id="rId2"/>
    <p:sldId id="277" r:id="rId3"/>
    <p:sldId id="285" r:id="rId4"/>
    <p:sldId id="257" r:id="rId5"/>
    <p:sldId id="258" r:id="rId6"/>
    <p:sldId id="259" r:id="rId7"/>
    <p:sldId id="286" r:id="rId8"/>
    <p:sldId id="260" r:id="rId9"/>
    <p:sldId id="261" r:id="rId10"/>
    <p:sldId id="279" r:id="rId11"/>
    <p:sldId id="281" r:id="rId12"/>
    <p:sldId id="288" r:id="rId13"/>
    <p:sldId id="290" r:id="rId14"/>
    <p:sldId id="282" r:id="rId15"/>
    <p:sldId id="292" r:id="rId16"/>
    <p:sldId id="293" r:id="rId17"/>
    <p:sldId id="283" r:id="rId18"/>
    <p:sldId id="295" r:id="rId19"/>
    <p:sldId id="294" r:id="rId20"/>
    <p:sldId id="284" r:id="rId21"/>
    <p:sldId id="262" r:id="rId22"/>
    <p:sldId id="263" r:id="rId23"/>
    <p:sldId id="267" r:id="rId24"/>
    <p:sldId id="268" r:id="rId25"/>
    <p:sldId id="264" r:id="rId26"/>
    <p:sldId id="265" r:id="rId27"/>
    <p:sldId id="278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50" autoAdjust="0"/>
    <p:restoredTop sz="95220" autoAdjust="0"/>
  </p:normalViewPr>
  <p:slideViewPr>
    <p:cSldViewPr snapToGrid="0">
      <p:cViewPr varScale="1">
        <p:scale>
          <a:sx n="88" d="100"/>
          <a:sy n="88" d="100"/>
        </p:scale>
        <p:origin x="63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525CED6-3376-717A-282F-212660CD1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8F9D4D-91A3-E5E5-FE0E-3CF547FEE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92A1-C2AE-4B94-9A6E-1C84E0203EAF}" type="datetimeFigureOut">
              <a:rPr lang="zh-TW" altLang="en-US" smtClean="0"/>
              <a:t>2023/7/22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D8E229-D4BD-A153-9896-26A7AC2B9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8CCF58-16CB-B28F-7EC3-52A6CF0913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A3D7-A98C-40E9-9ABA-3B160AAC2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76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AADF-F829-438E-9C0A-659F59E3ED72}" type="datetimeFigureOut">
              <a:rPr lang="zh-TW" altLang="en-US" smtClean="0"/>
              <a:t>2023/7/22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AADF-F829-438E-9C0A-659F59E3ED72}" type="datetimeFigureOut">
              <a:rPr lang="zh-TW" altLang="en-US" smtClean="0"/>
              <a:t>2023/7/22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A73504E-1444-0A6D-DDE2-7F47937430FE}"/>
              </a:ext>
            </a:extLst>
          </p:cNvPr>
          <p:cNvCxnSpPr>
            <a:cxnSpLocks/>
          </p:cNvCxnSpPr>
          <p:nvPr userDrawn="1"/>
        </p:nvCxnSpPr>
        <p:spPr>
          <a:xfrm>
            <a:off x="822000" y="865115"/>
            <a:ext cx="10548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59000">
                  <a:srgbClr val="FFDC6D"/>
                </a:gs>
                <a:gs pos="100000">
                  <a:srgbClr val="F8ABA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AADF-F829-438E-9C0A-659F59E3ED72}" type="datetimeFigureOut">
              <a:rPr lang="zh-TW" altLang="en-US" smtClean="0"/>
              <a:t>2023/7/22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6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166742"/>
            <a:ext cx="10515600" cy="60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07054"/>
            <a:ext cx="10515600" cy="487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CDAADF-F829-438E-9C0A-659F59E3ED72}" type="datetimeFigureOut">
              <a:rPr lang="zh-TW" altLang="en-US" smtClean="0"/>
              <a:t>2023/7/22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4" r:id="rId2"/>
    <p:sldLayoutId id="214748368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39412-DFF3-7ACF-8BDF-16046C3E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字串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168C79-B517-FD3D-8416-6C06D77258D0}"/>
              </a:ext>
            </a:extLst>
          </p:cNvPr>
          <p:cNvSpPr txBox="1"/>
          <p:nvPr/>
        </p:nvSpPr>
        <p:spPr>
          <a:xfrm>
            <a:off x="1639019" y="1304922"/>
            <a:ext cx="89278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字串即文字類資料，以下為表達字串的方式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spcAft>
                <a:spcPts val="1800"/>
              </a:spcAft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'Hello world'</a:t>
            </a:r>
          </a:p>
          <a:p>
            <a:pPr marL="971550" lvl="1" indent="-514350">
              <a:spcAft>
                <a:spcPts val="1800"/>
              </a:spcAft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"Hello world"</a:t>
            </a:r>
          </a:p>
          <a:p>
            <a:pPr marL="971550" lvl="1" indent="-514350">
              <a:spcAft>
                <a:spcPts val="1800"/>
              </a:spcAft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''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""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空字串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pPr marL="971550" lvl="1" indent="-514350">
              <a:spcAft>
                <a:spcPts val="1800"/>
              </a:spcAft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'''Hello world'''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，可以直接在裡面換行。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spcAft>
                <a:spcPts val="1800"/>
              </a:spcAft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"""Hello world"""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，可以直接在裡面換行。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str()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函數：將物件轉換為字串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8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BB22E-F428-8DDF-F5D4-BB91EE91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字串內建函數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0343F1-2B74-6FBC-38D6-94F0CADDC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93731"/>
              </p:ext>
            </p:extLst>
          </p:nvPr>
        </p:nvGraphicFramePr>
        <p:xfrm>
          <a:off x="845127" y="1024035"/>
          <a:ext cx="10515599" cy="52847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84337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6886036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  <a:gridCol w="1645226">
                  <a:extLst>
                    <a:ext uri="{9D8B030D-6E8A-4147-A177-3AD203B41FA5}">
                      <a16:colId xmlns:a16="http://schemas.microsoft.com/office/drawing/2014/main" val="104692128"/>
                    </a:ext>
                  </a:extLst>
                </a:gridCol>
              </a:tblGrid>
              <a:tr h="5284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內建函數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改變原字串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18600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S.isalpha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檢查至少有一個字符並且所有字符都是字母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9228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S.isalnum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檢查字串是否為英文或數字。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686957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S.isdigit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檢查是否只包含整數字串。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07971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S.isnumeric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檢查是否只包含整數字串。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462716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S.isdecimal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檢查是否只包含十進位數字字串。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428609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S.isspace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檢查是否只包含空格。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S.istitle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檢查所有的單詞都是以大寫開​​始，其餘字母均小寫。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S.islower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檢查字串是否全部都是小寫和數字符號組合。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569411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S.isupper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檢查字串是否全部都是大寫和數字符號組合。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03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58FB-79B4-801D-7C91-95754E0A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dir</a:t>
            </a:r>
            <a:r>
              <a:rPr lang="en-US" altLang="zh-TW" dirty="0"/>
              <a:t>( ) </a:t>
            </a:r>
            <a:r>
              <a:rPr lang="zh-TW" altLang="en-US" dirty="0"/>
              <a:t>函數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91C453-9542-F525-C3A3-96CD90A369B8}"/>
              </a:ext>
            </a:extLst>
          </p:cNvPr>
          <p:cNvSpPr txBox="1"/>
          <p:nvPr/>
        </p:nvSpPr>
        <p:spPr>
          <a:xfrm>
            <a:off x="2761865" y="3075057"/>
            <a:ext cx="666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dir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7914CD-7FD8-CF3C-77E9-468A7BFC163C}"/>
              </a:ext>
            </a:extLst>
          </p:cNvPr>
          <p:cNvSpPr/>
          <p:nvPr/>
        </p:nvSpPr>
        <p:spPr>
          <a:xfrm>
            <a:off x="3746643" y="2035285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查看物件的所有內建函數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6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3EF1C-39A6-6D7E-D491-00D3D239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字串格式化 </a:t>
            </a:r>
            <a:r>
              <a:rPr lang="en-US" altLang="zh-TW" dirty="0"/>
              <a:t>(</a:t>
            </a:r>
            <a:r>
              <a:rPr lang="zh-TW" altLang="en-US" dirty="0"/>
              <a:t>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82E557-8B12-0936-ADD7-97AC5EF6F0A0}"/>
              </a:ext>
            </a:extLst>
          </p:cNvPr>
          <p:cNvSpPr txBox="1"/>
          <p:nvPr/>
        </p:nvSpPr>
        <p:spPr>
          <a:xfrm>
            <a:off x="1540329" y="3136613"/>
            <a:ext cx="9111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"Today is 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%s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Jan 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%d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th"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("Monday", 10) 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BE49761A-FF5B-1924-2391-2D6D2DC1D58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131230" y="1064229"/>
            <a:ext cx="72000" cy="3996000"/>
          </a:xfrm>
          <a:prstGeom prst="bentConnector3">
            <a:avLst>
              <a:gd name="adj1" fmla="val -5769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DA67E2F5-B6F5-F177-D271-5125BF9EF0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513718" y="1761772"/>
            <a:ext cx="72000" cy="3996000"/>
          </a:xfrm>
          <a:prstGeom prst="bentConnector3">
            <a:avLst>
              <a:gd name="adj1" fmla="val 7157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806FAF-5A42-A8A6-4E5B-C57CC5645CFE}"/>
              </a:ext>
            </a:extLst>
          </p:cNvPr>
          <p:cNvSpPr txBox="1"/>
          <p:nvPr/>
        </p:nvSpPr>
        <p:spPr>
          <a:xfrm>
            <a:off x="4492234" y="1883071"/>
            <a:ext cx="334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帶入字串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C6E6126-EAEB-A730-3297-A26664B94596}"/>
              </a:ext>
            </a:extLst>
          </p:cNvPr>
          <p:cNvSpPr txBox="1"/>
          <p:nvPr/>
        </p:nvSpPr>
        <p:spPr>
          <a:xfrm>
            <a:off x="5874722" y="4396360"/>
            <a:ext cx="334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帶入整數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%d</a:t>
            </a:r>
          </a:p>
        </p:txBody>
      </p:sp>
    </p:spTree>
    <p:extLst>
      <p:ext uri="{BB962C8B-B14F-4D97-AF65-F5344CB8AC3E}">
        <p14:creationId xmlns:p14="http://schemas.microsoft.com/office/powerpoint/2010/main" val="275864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3EF1C-39A6-6D7E-D491-00D3D239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字串格式化 </a:t>
            </a:r>
            <a:r>
              <a:rPr lang="en-US" altLang="zh-TW" dirty="0"/>
              <a:t>(</a:t>
            </a:r>
            <a:r>
              <a:rPr lang="zh-TW" altLang="en-US" dirty="0"/>
              <a:t>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82E557-8B12-0936-ADD7-97AC5EF6F0A0}"/>
              </a:ext>
            </a:extLst>
          </p:cNvPr>
          <p:cNvSpPr txBox="1"/>
          <p:nvPr/>
        </p:nvSpPr>
        <p:spPr>
          <a:xfrm>
            <a:off x="2100943" y="3136613"/>
            <a:ext cx="799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-5.2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% 0.123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7DB62BB-06EE-9AF2-AB0C-C1BCE93B2D4B}"/>
              </a:ext>
            </a:extLst>
          </p:cNvPr>
          <p:cNvCxnSpPr>
            <a:cxnSpLocks/>
          </p:cNvCxnSpPr>
          <p:nvPr/>
        </p:nvCxnSpPr>
        <p:spPr>
          <a:xfrm>
            <a:off x="5856514" y="3645186"/>
            <a:ext cx="0" cy="725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3FD29C-1E63-5876-9C6C-A19403977E8A}"/>
              </a:ext>
            </a:extLst>
          </p:cNvPr>
          <p:cNvSpPr txBox="1"/>
          <p:nvPr/>
        </p:nvSpPr>
        <p:spPr>
          <a:xfrm>
            <a:off x="4865914" y="4548215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F3922E9-0497-FE2A-8AA8-8B6FB4F2B1A1}"/>
              </a:ext>
            </a:extLst>
          </p:cNvPr>
          <p:cNvCxnSpPr>
            <a:cxnSpLocks/>
          </p:cNvCxnSpPr>
          <p:nvPr/>
        </p:nvCxnSpPr>
        <p:spPr>
          <a:xfrm flipV="1">
            <a:off x="5676900" y="2422074"/>
            <a:ext cx="0" cy="816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5D2F76-788F-A0B5-5560-533ED60DEEC2}"/>
              </a:ext>
            </a:extLst>
          </p:cNvPr>
          <p:cNvSpPr txBox="1"/>
          <p:nvPr/>
        </p:nvSpPr>
        <p:spPr>
          <a:xfrm>
            <a:off x="3494314" y="1722964"/>
            <a:ext cx="436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保留小數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743133E3-641A-997C-6FC8-FC0D3F5883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81784" y="2133464"/>
            <a:ext cx="578471" cy="1620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31EA05-2C95-D1E7-3F76-D8D39A7E1DCC}"/>
              </a:ext>
            </a:extLst>
          </p:cNvPr>
          <p:cNvSpPr txBox="1"/>
          <p:nvPr/>
        </p:nvSpPr>
        <p:spPr>
          <a:xfrm>
            <a:off x="2013861" y="2386315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補足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C2FFB8BF-42F6-4A43-B591-BD3B9C7B914B}"/>
              </a:ext>
            </a:extLst>
          </p:cNvPr>
          <p:cNvCxnSpPr>
            <a:cxnSpLocks/>
          </p:cNvCxnSpPr>
          <p:nvPr/>
        </p:nvCxnSpPr>
        <p:spPr>
          <a:xfrm rot="5400000">
            <a:off x="4193089" y="3238220"/>
            <a:ext cx="597624" cy="1440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6FF721-3868-55FB-7D89-BB155CEA9E90}"/>
              </a:ext>
            </a:extLst>
          </p:cNvPr>
          <p:cNvSpPr txBox="1"/>
          <p:nvPr/>
        </p:nvSpPr>
        <p:spPr>
          <a:xfrm>
            <a:off x="2013861" y="3993095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靠左對齊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3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58FB-79B4-801D-7C91-95754E0A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字串格式化 </a:t>
            </a:r>
            <a:r>
              <a:rPr lang="en-US" altLang="zh-TW" dirty="0"/>
              <a:t>(</a:t>
            </a:r>
            <a:r>
              <a:rPr lang="zh-TW" altLang="en-US" dirty="0"/>
              <a:t>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04CA1F-5413-9107-8315-66204AF16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1012"/>
              </p:ext>
            </p:extLst>
          </p:nvPr>
        </p:nvGraphicFramePr>
        <p:xfrm>
          <a:off x="845127" y="1007373"/>
          <a:ext cx="10515600" cy="47380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94224">
                  <a:extLst>
                    <a:ext uri="{9D8B030D-6E8A-4147-A177-3AD203B41FA5}">
                      <a16:colId xmlns:a16="http://schemas.microsoft.com/office/drawing/2014/main" val="70547672"/>
                    </a:ext>
                  </a:extLst>
                </a:gridCol>
                <a:gridCol w="3145766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4180936">
                  <a:extLst>
                    <a:ext uri="{9D8B030D-6E8A-4147-A177-3AD203B41FA5}">
                      <a16:colId xmlns:a16="http://schemas.microsoft.com/office/drawing/2014/main" val="3114752288"/>
                    </a:ext>
                  </a:extLst>
                </a:gridCol>
                <a:gridCol w="1894674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格式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意義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18600"/>
                  </a:ext>
                </a:extLst>
              </a:tr>
              <a:tr h="72363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"%-4d" % 123</a:t>
                      </a:r>
                      <a:endParaRPr lang="zh-TW" altLang="en-US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"123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9228"/>
                  </a:ext>
                </a:extLst>
              </a:tr>
              <a:tr h="72363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浮點數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"%5.2f" % 0.123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從小數點後取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0.12"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686957"/>
                  </a:ext>
                </a:extLst>
              </a:tr>
              <a:tr h="72363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字串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"%5.2s" % "ABCDE"</a:t>
                      </a:r>
                      <a:endParaRPr lang="en-US" altLang="zh-TW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從字串取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TW" altLang="en-US" sz="2000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dirty="0">
                          <a:highlight>
                            <a:srgbClr val="0000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07971"/>
                  </a:ext>
                </a:extLst>
              </a:tr>
              <a:tr h="72363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科學記號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"%10.3e" % 0.123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將小數點後取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1.230e-01"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462716"/>
                  </a:ext>
                </a:extLst>
              </a:tr>
              <a:tr h="72363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八進位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"%5.3o" % 10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zh-TW" alt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整數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轉為八進位且補到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位，再將字串補到總共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00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012"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72363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十六進位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"%5.2x" % 10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zh-TW" alt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整數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轉為十六進位且補到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位，，將字串補到總共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00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0a"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73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3EF1C-39A6-6D7E-D491-00D3D239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字串格式化 </a:t>
            </a:r>
            <a:r>
              <a:rPr lang="en-US" altLang="zh-TW" dirty="0"/>
              <a:t>(</a:t>
            </a:r>
            <a:r>
              <a:rPr lang="zh-TW" altLang="en-US" dirty="0"/>
              <a:t>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8C90EF-9A82-230A-E7FB-0899577ACA79}"/>
              </a:ext>
            </a:extLst>
          </p:cNvPr>
          <p:cNvSpPr txBox="1"/>
          <p:nvPr/>
        </p:nvSpPr>
        <p:spPr>
          <a:xfrm>
            <a:off x="1676400" y="3136613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"Today is 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{0}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Jan 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{1}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".format("Monday", 10) 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23C9F917-5A9A-65C7-579C-8597CFBE9C5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131230" y="1064229"/>
            <a:ext cx="72000" cy="3996000"/>
          </a:xfrm>
          <a:prstGeom prst="bentConnector3">
            <a:avLst>
              <a:gd name="adj1" fmla="val -5769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79404CDA-CFD1-5B49-4DFF-F4E48233060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585717" y="1689772"/>
            <a:ext cx="72000" cy="4140000"/>
          </a:xfrm>
          <a:prstGeom prst="bentConnector3">
            <a:avLst>
              <a:gd name="adj1" fmla="val 7157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55F3C9-D570-CC29-FEC4-075F7F14E110}"/>
              </a:ext>
            </a:extLst>
          </p:cNvPr>
          <p:cNvSpPr txBox="1"/>
          <p:nvPr/>
        </p:nvSpPr>
        <p:spPr>
          <a:xfrm>
            <a:off x="4492234" y="1883071"/>
            <a:ext cx="334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帶入字串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7AADDB-4C9D-C600-F1CE-80B2D4837297}"/>
              </a:ext>
            </a:extLst>
          </p:cNvPr>
          <p:cNvSpPr txBox="1"/>
          <p:nvPr/>
        </p:nvSpPr>
        <p:spPr>
          <a:xfrm>
            <a:off x="6032568" y="4396360"/>
            <a:ext cx="334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帶入整數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8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3EF1C-39A6-6D7E-D491-00D3D239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字串格式化 </a:t>
            </a:r>
            <a:r>
              <a:rPr lang="en-US" altLang="zh-TW" dirty="0"/>
              <a:t>(</a:t>
            </a:r>
            <a:r>
              <a:rPr lang="zh-TW" altLang="en-US" dirty="0"/>
              <a:t>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012A1D-E80F-5E68-1DA1-7D2CFD9F3362}"/>
              </a:ext>
            </a:extLst>
          </p:cNvPr>
          <p:cNvSpPr txBox="1"/>
          <p:nvPr/>
        </p:nvSpPr>
        <p:spPr>
          <a:xfrm>
            <a:off x="2041071" y="3136613"/>
            <a:ext cx="8109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0:0&gt;5.2f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".format(0.123)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04CDA34-EEEB-48B0-A96B-14D6C4C6447F}"/>
              </a:ext>
            </a:extLst>
          </p:cNvPr>
          <p:cNvCxnSpPr>
            <a:cxnSpLocks/>
          </p:cNvCxnSpPr>
          <p:nvPr/>
        </p:nvCxnSpPr>
        <p:spPr>
          <a:xfrm>
            <a:off x="5535386" y="3645186"/>
            <a:ext cx="0" cy="725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F34927B-B3C2-C2CB-DF1D-0CE56A0B096D}"/>
              </a:ext>
            </a:extLst>
          </p:cNvPr>
          <p:cNvSpPr txBox="1"/>
          <p:nvPr/>
        </p:nvSpPr>
        <p:spPr>
          <a:xfrm>
            <a:off x="4539342" y="4548215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720C5DA-A0F9-CEFD-FF0E-C58A9F9DFD01}"/>
              </a:ext>
            </a:extLst>
          </p:cNvPr>
          <p:cNvCxnSpPr>
            <a:cxnSpLocks/>
          </p:cNvCxnSpPr>
          <p:nvPr/>
        </p:nvCxnSpPr>
        <p:spPr>
          <a:xfrm flipV="1">
            <a:off x="5372100" y="2422074"/>
            <a:ext cx="0" cy="816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997A503-7802-1CE7-E51C-0A58FBF27AB0}"/>
              </a:ext>
            </a:extLst>
          </p:cNvPr>
          <p:cNvSpPr txBox="1"/>
          <p:nvPr/>
        </p:nvSpPr>
        <p:spPr>
          <a:xfrm>
            <a:off x="3184072" y="1722964"/>
            <a:ext cx="436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保留小數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E3F293DA-953E-8E69-9C29-4A8D62F017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88219" y="2044700"/>
            <a:ext cx="756000" cy="1620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188FF3D-6D43-66A8-09B6-D49FECEDF818}"/>
              </a:ext>
            </a:extLst>
          </p:cNvPr>
          <p:cNvSpPr txBox="1"/>
          <p:nvPr/>
        </p:nvSpPr>
        <p:spPr>
          <a:xfrm>
            <a:off x="1551215" y="2217417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補足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200C52B4-6EAE-F740-7A79-05B782391DB0}"/>
              </a:ext>
            </a:extLst>
          </p:cNvPr>
          <p:cNvCxnSpPr>
            <a:cxnSpLocks/>
          </p:cNvCxnSpPr>
          <p:nvPr/>
        </p:nvCxnSpPr>
        <p:spPr>
          <a:xfrm rot="5400000">
            <a:off x="3801202" y="3238220"/>
            <a:ext cx="597624" cy="1440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5DE2A6-3DCF-43F0-D37D-641F3400ABAB}"/>
              </a:ext>
            </a:extLst>
          </p:cNvPr>
          <p:cNvSpPr txBox="1"/>
          <p:nvPr/>
        </p:nvSpPr>
        <p:spPr>
          <a:xfrm>
            <a:off x="1551215" y="3993095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靠右對齊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1D8EFAE-D336-E22F-C49E-A4E7455126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7833" y="2551231"/>
            <a:ext cx="216000" cy="1152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D4EEDC4-02CA-0F23-F4FE-8EA245DA5F2E}"/>
              </a:ext>
            </a:extLst>
          </p:cNvPr>
          <p:cNvSpPr txBox="1"/>
          <p:nvPr/>
        </p:nvSpPr>
        <p:spPr>
          <a:xfrm>
            <a:off x="1551215" y="2771849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補位字元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9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58FB-79B4-801D-7C91-95754E0A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字串格式化 </a:t>
            </a:r>
            <a:r>
              <a:rPr lang="en-US" altLang="zh-TW" dirty="0"/>
              <a:t>(</a:t>
            </a:r>
            <a:r>
              <a:rPr lang="zh-TW" altLang="en-US" dirty="0"/>
              <a:t>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1965A9-EDE3-0084-76C2-FEFBCE228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32782"/>
              </p:ext>
            </p:extLst>
          </p:nvPr>
        </p:nvGraphicFramePr>
        <p:xfrm>
          <a:off x="845127" y="1000662"/>
          <a:ext cx="10515600" cy="56997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05726">
                  <a:extLst>
                    <a:ext uri="{9D8B030D-6E8A-4147-A177-3AD203B41FA5}">
                      <a16:colId xmlns:a16="http://schemas.microsoft.com/office/drawing/2014/main" val="70547672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4163683">
                  <a:extLst>
                    <a:ext uri="{9D8B030D-6E8A-4147-A177-3AD203B41FA5}">
                      <a16:colId xmlns:a16="http://schemas.microsoft.com/office/drawing/2014/main" val="3114752288"/>
                    </a:ext>
                  </a:extLst>
                </a:gridCol>
                <a:gridCol w="1906176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格式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意義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18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"{0:&lt;4d}".format(123)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個字元，靠左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"123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9228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浮點數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"{0:&gt;5.2f}".format(0.123)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從小數點後取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個字元，靠右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0.12"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686957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百分比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"{0:&gt;6.1%}".format(0.123)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從小數點後取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個字元，靠右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12.3%"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32721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字串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"{0:0^3.1s}".format("ABC")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從字串取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個字元，補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，置中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07971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科學記號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"{0:10.3e}".format(0.123)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將小數點後取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個字元，預設靠右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1.230e-01"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462716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二進位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"{0:5b}".format(10)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將整數轉為二進位，再將字串補到總共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1010"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59052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八進位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"{0:5o}".format(10)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將整數轉為八進位，再將字串補到總共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TW" altLang="en-US" sz="2000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00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十六進位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"{0:5x}".format(10)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將整數轉為十六進位，再將字串補到總共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00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22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3EF1C-39A6-6D7E-D491-00D3D239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字串格式化 </a:t>
            </a:r>
            <a:r>
              <a:rPr lang="en-US" altLang="zh-TW" dirty="0"/>
              <a:t>(Version &gt; 3.6)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8C90EF-9A82-230A-E7FB-0899577ACA79}"/>
              </a:ext>
            </a:extLst>
          </p:cNvPr>
          <p:cNvSpPr txBox="1"/>
          <p:nvPr/>
        </p:nvSpPr>
        <p:spPr>
          <a:xfrm>
            <a:off x="2471057" y="3136613"/>
            <a:ext cx="724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f"Today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is 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{x}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Jan 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{y}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7697EB-D309-D8DF-FD8F-1EC5A72E8147}"/>
              </a:ext>
            </a:extLst>
          </p:cNvPr>
          <p:cNvSpPr txBox="1"/>
          <p:nvPr/>
        </p:nvSpPr>
        <p:spPr>
          <a:xfrm>
            <a:off x="3849583" y="1529835"/>
            <a:ext cx="237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x="Monday"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A7F5EFD-E8D6-8383-1C78-361A41D4DC1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767937" y="1822223"/>
            <a:ext cx="2246417" cy="1314390"/>
          </a:xfrm>
          <a:prstGeom prst="bentConnector4">
            <a:avLst>
              <a:gd name="adj1" fmla="val -17203"/>
              <a:gd name="adj2" fmla="val 8265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D5E642-20ED-1AC2-F790-066467CBD2DD}"/>
              </a:ext>
            </a:extLst>
          </p:cNvPr>
          <p:cNvSpPr txBox="1"/>
          <p:nvPr/>
        </p:nvSpPr>
        <p:spPr>
          <a:xfrm>
            <a:off x="1163285" y="2114610"/>
            <a:ext cx="214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帶入變數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10198E-2F9B-CA29-12F7-456CAB2F3F2B}"/>
              </a:ext>
            </a:extLst>
          </p:cNvPr>
          <p:cNvSpPr txBox="1"/>
          <p:nvPr/>
        </p:nvSpPr>
        <p:spPr>
          <a:xfrm>
            <a:off x="3795155" y="2211967"/>
            <a:ext cx="237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y=10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8E3B711B-6480-A8FF-A20A-1C1975C6B54F}"/>
              </a:ext>
            </a:extLst>
          </p:cNvPr>
          <p:cNvCxnSpPr>
            <a:cxnSpLocks/>
          </p:cNvCxnSpPr>
          <p:nvPr/>
        </p:nvCxnSpPr>
        <p:spPr>
          <a:xfrm>
            <a:off x="4980956" y="2524614"/>
            <a:ext cx="2484000" cy="612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1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3EF1C-39A6-6D7E-D491-00D3D239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字串格式化 </a:t>
            </a:r>
            <a:r>
              <a:rPr lang="en-US" altLang="zh-TW" dirty="0"/>
              <a:t>(Version &gt; 3.6)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012A1D-E80F-5E68-1DA1-7D2CFD9F3362}"/>
              </a:ext>
            </a:extLst>
          </p:cNvPr>
          <p:cNvSpPr txBox="1"/>
          <p:nvPr/>
        </p:nvSpPr>
        <p:spPr>
          <a:xfrm>
            <a:off x="2280557" y="3136613"/>
            <a:ext cx="763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f"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x:0&gt;5.2f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04CDA34-EEEB-48B0-A96B-14D6C4C6447F}"/>
              </a:ext>
            </a:extLst>
          </p:cNvPr>
          <p:cNvCxnSpPr>
            <a:cxnSpLocks/>
          </p:cNvCxnSpPr>
          <p:nvPr/>
        </p:nvCxnSpPr>
        <p:spPr>
          <a:xfrm>
            <a:off x="6798133" y="3645186"/>
            <a:ext cx="0" cy="725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F34927B-B3C2-C2CB-DF1D-0CE56A0B096D}"/>
              </a:ext>
            </a:extLst>
          </p:cNvPr>
          <p:cNvSpPr txBox="1"/>
          <p:nvPr/>
        </p:nvSpPr>
        <p:spPr>
          <a:xfrm>
            <a:off x="5791203" y="4548215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720C5DA-A0F9-CEFD-FF0E-C58A9F9DFD01}"/>
              </a:ext>
            </a:extLst>
          </p:cNvPr>
          <p:cNvCxnSpPr>
            <a:cxnSpLocks/>
          </p:cNvCxnSpPr>
          <p:nvPr/>
        </p:nvCxnSpPr>
        <p:spPr>
          <a:xfrm flipV="1">
            <a:off x="6602189" y="2422074"/>
            <a:ext cx="0" cy="816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997A503-7802-1CE7-E51C-0A58FBF27AB0}"/>
              </a:ext>
            </a:extLst>
          </p:cNvPr>
          <p:cNvSpPr txBox="1"/>
          <p:nvPr/>
        </p:nvSpPr>
        <p:spPr>
          <a:xfrm>
            <a:off x="4414160" y="1722964"/>
            <a:ext cx="436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保留小數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200C52B4-6EAE-F740-7A79-05B782391DB0}"/>
              </a:ext>
            </a:extLst>
          </p:cNvPr>
          <p:cNvCxnSpPr>
            <a:cxnSpLocks/>
          </p:cNvCxnSpPr>
          <p:nvPr/>
        </p:nvCxnSpPr>
        <p:spPr>
          <a:xfrm rot="5400000">
            <a:off x="5042177" y="3238220"/>
            <a:ext cx="597624" cy="1440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5DE2A6-3DCF-43F0-D37D-641F3400ABAB}"/>
              </a:ext>
            </a:extLst>
          </p:cNvPr>
          <p:cNvSpPr txBox="1"/>
          <p:nvPr/>
        </p:nvSpPr>
        <p:spPr>
          <a:xfrm>
            <a:off x="2803076" y="3993095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靠右對齊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721EEC0A-D99E-6D78-C8D3-B116DF212F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29194" y="2050502"/>
            <a:ext cx="756000" cy="1620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996D0D-C7D5-2353-97EB-F94BACB0C364}"/>
              </a:ext>
            </a:extLst>
          </p:cNvPr>
          <p:cNvSpPr txBox="1"/>
          <p:nvPr/>
        </p:nvSpPr>
        <p:spPr>
          <a:xfrm>
            <a:off x="2803076" y="2223219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補足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83AEB4E2-D24D-4BD7-D59B-619C36746D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99694" y="2557033"/>
            <a:ext cx="216000" cy="1152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8382F2-27E4-3671-E058-9C4367BAF21E}"/>
              </a:ext>
            </a:extLst>
          </p:cNvPr>
          <p:cNvSpPr txBox="1"/>
          <p:nvPr/>
        </p:nvSpPr>
        <p:spPr>
          <a:xfrm>
            <a:off x="2803076" y="2777651"/>
            <a:ext cx="20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補位字元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0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1778D-038F-1CDF-5CA4-5CE00BBC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</a:t>
            </a:r>
            <a:r>
              <a:rPr lang="zh-TW" altLang="en-US" dirty="0">
                <a:latin typeface="Times New Roman" panose="02020603050405020304" pitchFamily="18" charset="0"/>
              </a:rPr>
              <a:t>轉義</a:t>
            </a:r>
            <a:r>
              <a:rPr lang="en-US" altLang="zh-TW" dirty="0"/>
              <a:t>(</a:t>
            </a:r>
            <a:r>
              <a:rPr lang="zh-TW" altLang="en-US" dirty="0">
                <a:latin typeface="Times New Roman" panose="02020603050405020304" pitchFamily="18" charset="0"/>
              </a:rPr>
              <a:t>逃脫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39C5AC-CA81-3468-B3BA-87A39721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78632"/>
              </p:ext>
            </p:extLst>
          </p:nvPr>
        </p:nvGraphicFramePr>
        <p:xfrm>
          <a:off x="1591309" y="4008595"/>
          <a:ext cx="9023232" cy="18288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53576">
                  <a:extLst>
                    <a:ext uri="{9D8B030D-6E8A-4147-A177-3AD203B41FA5}">
                      <a16:colId xmlns:a16="http://schemas.microsoft.com/office/drawing/2014/main" val="1813208243"/>
                    </a:ext>
                  </a:extLst>
                </a:gridCol>
                <a:gridCol w="2256552">
                  <a:extLst>
                    <a:ext uri="{9D8B030D-6E8A-4147-A177-3AD203B41FA5}">
                      <a16:colId xmlns:a16="http://schemas.microsoft.com/office/drawing/2014/main" val="2542406788"/>
                    </a:ext>
                  </a:extLst>
                </a:gridCol>
                <a:gridCol w="2256552">
                  <a:extLst>
                    <a:ext uri="{9D8B030D-6E8A-4147-A177-3AD203B41FA5}">
                      <a16:colId xmlns:a16="http://schemas.microsoft.com/office/drawing/2014/main" val="3206350109"/>
                    </a:ext>
                  </a:extLst>
                </a:gridCol>
                <a:gridCol w="2256552">
                  <a:extLst>
                    <a:ext uri="{9D8B030D-6E8A-4147-A177-3AD203B41FA5}">
                      <a16:colId xmlns:a16="http://schemas.microsoft.com/office/drawing/2014/main" val="1028406034"/>
                    </a:ext>
                  </a:extLst>
                </a:gridCol>
              </a:tblGrid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符號</a:t>
                      </a:r>
                      <a:endParaRPr lang="en-US" altLang="zh-TW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意義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符號</a:t>
                      </a:r>
                      <a:endParaRPr lang="en-US" altLang="zh-TW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意義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64594"/>
                  </a:ext>
                </a:extLst>
              </a:tr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反斜線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\b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倒退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385896"/>
                  </a:ext>
                </a:extLst>
              </a:tr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\'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單引號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\n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換行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383567"/>
                  </a:ext>
                </a:extLst>
              </a:tr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\"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雙引號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\t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tab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4225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73B7528-E7B7-7A43-064D-904FEC83B8E7}"/>
              </a:ext>
            </a:extLst>
          </p:cNvPr>
          <p:cNvSpPr txBox="1"/>
          <p:nvPr/>
        </p:nvSpPr>
        <p:spPr>
          <a:xfrm>
            <a:off x="1591309" y="1292520"/>
            <a:ext cx="90232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如果字串裡面出現某些特殊字元，必須使用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將他們轉義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Aft>
                <a:spcPts val="12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原字串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c:\Users\dooch\Desktop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Aft>
                <a:spcPts val="12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轉義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c:\\Users\\dooch\\Desktop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</a:p>
          <a:p>
            <a:pPr lvl="2">
              <a:spcAft>
                <a:spcPts val="12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或者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r"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:\Users\dooch\Desktop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418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58FB-79B4-801D-7C91-95754E0A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字串格式化 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30FCCF6-28F8-A63F-DCA0-877F3CD97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27503"/>
              </p:ext>
            </p:extLst>
          </p:nvPr>
        </p:nvGraphicFramePr>
        <p:xfrm>
          <a:off x="845127" y="1000662"/>
          <a:ext cx="10515600" cy="56997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05726">
                  <a:extLst>
                    <a:ext uri="{9D8B030D-6E8A-4147-A177-3AD203B41FA5}">
                      <a16:colId xmlns:a16="http://schemas.microsoft.com/office/drawing/2014/main" val="70547672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4163683">
                  <a:extLst>
                    <a:ext uri="{9D8B030D-6E8A-4147-A177-3AD203B41FA5}">
                      <a16:colId xmlns:a16="http://schemas.microsoft.com/office/drawing/2014/main" val="3114752288"/>
                    </a:ext>
                  </a:extLst>
                </a:gridCol>
                <a:gridCol w="1906176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格式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意義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18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x=123 ; f"{x:&lt;4d}"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個字元，靠左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"123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9228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浮點數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x=0.123 ; f"{x:&gt;5.2f}"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從小數點後取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個字元，靠右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0.12"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686957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百分比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x=0.123 ; f"{x:&gt;6.1%}"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從小數點後取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個字元，靠右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12.3%"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32721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字串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x="ABC" ; f"{x:0^3.1s}"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從字串取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個字元，補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，置中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07971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科學記號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x=0.123 ; f"{x:10.3e}"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將小數點後取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個字元，預設靠右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1.230e-01"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462716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二進位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x=10 ; f"{x:5b}"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將整數轉為二進位，再將字串補到總共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1010"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59052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八進位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x=10 ; f"{x:5o}"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將整數轉為八進位，再將字串補到總共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TW" altLang="en-US" sz="2000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00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20229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十六進位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x=0 ; f"{x:5x}"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將整數轉為十六進位，再將字串補到總共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00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a"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60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CE3A2-3EDA-2F6C-4AAE-F8721A3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串列</a:t>
            </a:r>
            <a:r>
              <a:rPr lang="en-US" altLang="zh-TW" dirty="0">
                <a:latin typeface="Times New Roman" panose="02020603050405020304" pitchFamily="18" charset="0"/>
              </a:rPr>
              <a:t>(list)</a:t>
            </a:r>
            <a:r>
              <a:rPr lang="zh-TW" altLang="en-US" dirty="0">
                <a:latin typeface="Times New Roman" panose="02020603050405020304" pitchFamily="18" charset="0"/>
              </a:rPr>
              <a:t>、</a:t>
            </a:r>
            <a:r>
              <a:rPr lang="zh-TW" altLang="en-US" sz="4400" dirty="0">
                <a:latin typeface="Times New Roman" panose="02020603050405020304" pitchFamily="18" charset="0"/>
              </a:rPr>
              <a:t>元組</a:t>
            </a:r>
            <a:r>
              <a:rPr lang="en-US" altLang="zh-TW" dirty="0">
                <a:latin typeface="Times New Roman" panose="02020603050405020304" pitchFamily="18" charset="0"/>
              </a:rPr>
              <a:t>(tuple)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548C5A-66EE-3EF5-E007-B71FCF9832BD}"/>
              </a:ext>
            </a:extLst>
          </p:cNvPr>
          <p:cNvSpPr txBox="1"/>
          <p:nvPr/>
        </p:nvSpPr>
        <p:spPr>
          <a:xfrm>
            <a:off x="1639019" y="1304922"/>
            <a:ext cx="89278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生成串列：</a:t>
            </a:r>
          </a:p>
          <a:p>
            <a:pPr>
              <a:spcAft>
                <a:spcPts val="18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變數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[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2,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3 ]</a:t>
            </a:r>
          </a:p>
          <a:p>
            <a:pPr>
              <a:spcAft>
                <a:spcPts val="18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生成元組：</a:t>
            </a:r>
          </a:p>
          <a:p>
            <a:pPr>
              <a:spcAft>
                <a:spcPts val="18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變數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(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2,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3 ) or 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1,)</a:t>
            </a:r>
          </a:p>
          <a:p>
            <a:pPr>
              <a:spcAft>
                <a:spcPts val="180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：元素可以是任意物件</a:t>
            </a:r>
          </a:p>
          <a:p>
            <a:pPr>
              <a:spcAft>
                <a:spcPts val="18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：元組不能新增、取代、刪除元素</a:t>
            </a:r>
          </a:p>
        </p:txBody>
      </p:sp>
    </p:spTree>
    <p:extLst>
      <p:ext uri="{BB962C8B-B14F-4D97-AF65-F5344CB8AC3E}">
        <p14:creationId xmlns:p14="http://schemas.microsoft.com/office/powerpoint/2010/main" val="419229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08F77-3763-A81B-FB72-F07F90AA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串列內建函數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E0A439-BDA4-18C9-32DD-91A3C59E8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37000"/>
              </p:ext>
            </p:extLst>
          </p:nvPr>
        </p:nvGraphicFramePr>
        <p:xfrm>
          <a:off x="845127" y="1031058"/>
          <a:ext cx="10515599" cy="522597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312141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6488382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  <a:gridCol w="1715076">
                  <a:extLst>
                    <a:ext uri="{9D8B030D-6E8A-4147-A177-3AD203B41FA5}">
                      <a16:colId xmlns:a16="http://schemas.microsoft.com/office/drawing/2014/main" val="1950556091"/>
                    </a:ext>
                  </a:extLst>
                </a:gridCol>
              </a:tblGrid>
              <a:tr h="5225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內建函數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改變原串列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301045"/>
                  </a:ext>
                </a:extLst>
              </a:tr>
              <a:tr h="522597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L.append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在串列的尾端加入元素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一次加一個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13591"/>
                  </a:ext>
                </a:extLst>
              </a:tr>
              <a:tr h="522597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L1.extend(L2)</a:t>
                      </a:r>
                      <a:endParaRPr lang="zh-TW" altLang="en-US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的尾端加入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L2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66014"/>
                  </a:ext>
                </a:extLst>
              </a:tr>
              <a:tr h="522597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L.insert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(n,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在串列索引值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的中間加入元素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512831"/>
                  </a:ext>
                </a:extLst>
              </a:tr>
              <a:tr h="522597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L.remove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一次移除一個元素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由左到右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，若不存在會引發異常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522597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L.pop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(n)</a:t>
                      </a:r>
                      <a:endParaRPr lang="zh-TW" altLang="en-US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移除索引值為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的元素，同時回傳該值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  <a:tr h="522597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L.</a:t>
                      </a:r>
                      <a:r>
                        <a:rPr lang="en-US" altLang="zh-TW" sz="2000" kern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reverse</a:t>
                      </a:r>
                      <a:r>
                        <a:rPr lang="en-US" altLang="zh-TW" sz="20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反轉目前的排序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211037"/>
                  </a:ext>
                </a:extLst>
              </a:tr>
              <a:tr h="522597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L.</a:t>
                      </a:r>
                      <a:r>
                        <a:rPr lang="en-US" altLang="zh-TW" sz="2000" kern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en-US" altLang="zh-TW" sz="20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(reverse=True)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對元素正排序或逆排序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753036"/>
                  </a:ext>
                </a:extLst>
              </a:tr>
              <a:tr h="522597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L.count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計算元素出現的次數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301253"/>
                  </a:ext>
                </a:extLst>
              </a:tr>
              <a:tr h="522597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L.index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m, n)</a:t>
                      </a:r>
                      <a:endParaRPr lang="zh-TW" altLang="en-US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在第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到第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n+1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個元素中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找到元素的索引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72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28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E3194-5263-6A5D-C214-4C42A23C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集和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330940-99A8-C757-D89E-B1D33A5D7EEB}"/>
              </a:ext>
            </a:extLst>
          </p:cNvPr>
          <p:cNvSpPr txBox="1"/>
          <p:nvPr/>
        </p:nvSpPr>
        <p:spPr>
          <a:xfrm>
            <a:off x="1639019" y="1304922"/>
            <a:ext cx="8927818" cy="260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生成集和：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{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2,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}</a:t>
            </a:r>
          </a:p>
          <a:p>
            <a:pPr>
              <a:lnSpc>
                <a:spcPct val="150000"/>
              </a:lnSpc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註：</a:t>
            </a:r>
            <a:r>
              <a:rPr lang="zh-TW" altLang="en-US" sz="2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若元素重複，則只會保留一個，沒有索引值</a:t>
            </a:r>
            <a:endParaRPr lang="en-US" altLang="zh-TW" sz="28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4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A2DB8-8151-74FE-A819-6BE08736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集合內建函數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B88649-7765-957C-B7AF-8599B8BB2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73432"/>
              </p:ext>
            </p:extLst>
          </p:nvPr>
        </p:nvGraphicFramePr>
        <p:xfrm>
          <a:off x="845126" y="1035961"/>
          <a:ext cx="10515599" cy="55473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22346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1582890">
                  <a:extLst>
                    <a:ext uri="{9D8B030D-6E8A-4147-A177-3AD203B41FA5}">
                      <a16:colId xmlns:a16="http://schemas.microsoft.com/office/drawing/2014/main" val="1751992080"/>
                    </a:ext>
                  </a:extLst>
                </a:gridCol>
                <a:gridCol w="4114338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  <a:gridCol w="1696025">
                  <a:extLst>
                    <a:ext uri="{9D8B030D-6E8A-4147-A177-3AD203B41FA5}">
                      <a16:colId xmlns:a16="http://schemas.microsoft.com/office/drawing/2014/main" val="2107760221"/>
                    </a:ext>
                  </a:extLst>
                </a:gridCol>
              </a:tblGrid>
              <a:tr h="3774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內建函數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等效語法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改變原集合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13591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A.intersection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(B)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回傳交集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66014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A.union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(B)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回傳聯集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512831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A.difference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(B)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回傳差集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A.symmetric_difference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(B)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回傳對稱差集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A.issubset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(B)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判斷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是否為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的子集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0282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A.issuperset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(B)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判斷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是否為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的超集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211037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判斷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是否為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的真子集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753036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判斷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是否為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的真超集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495407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A.add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增加元素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3904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A.update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(B)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集合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併集合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649271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A.remove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移除元素，不存在則引發異常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010202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A.discard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移除元素，不存在則不引發異常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824685"/>
                  </a:ext>
                </a:extLst>
              </a:tr>
              <a:tr h="37745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A.pop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隨機移除元素，並回傳其值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16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01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FE517-3CA0-BB39-8393-79C2587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字典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1A7745-74BD-8A1F-5BD0-D4AF88D1783E}"/>
              </a:ext>
            </a:extLst>
          </p:cNvPr>
          <p:cNvSpPr txBox="1"/>
          <p:nvPr/>
        </p:nvSpPr>
        <p:spPr>
          <a:xfrm>
            <a:off x="1639019" y="1304922"/>
            <a:ext cx="89278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生成字典：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 key1:value1, key2:value2, key3:value3 }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二維可迭代物件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],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],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註：</a:t>
            </a:r>
            <a:r>
              <a:rPr lang="zh-TW" altLang="en-US" sz="28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若鍵重複則保留最後一筆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2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1B6D4-B45A-FCE5-F38A-A13928C8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字典內建函數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412CB2-FF74-79B5-5B1B-D4312E66A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46374"/>
              </p:ext>
            </p:extLst>
          </p:nvPr>
        </p:nvGraphicFramePr>
        <p:xfrm>
          <a:off x="845127" y="1035376"/>
          <a:ext cx="10515600" cy="530216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97899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5847747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  <a:gridCol w="1469954">
                  <a:extLst>
                    <a:ext uri="{9D8B030D-6E8A-4147-A177-3AD203B41FA5}">
                      <a16:colId xmlns:a16="http://schemas.microsoft.com/office/drawing/2014/main" val="1887475962"/>
                    </a:ext>
                  </a:extLst>
                </a:gridCol>
              </a:tblGrid>
              <a:tr h="5891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內建函數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改變原字典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13591"/>
                  </a:ext>
                </a:extLst>
              </a:tr>
              <a:tr h="58912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D1.update(D2)</a:t>
                      </a:r>
                      <a:endParaRPr lang="zh-TW" altLang="en-US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D1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尾部加入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D2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66014"/>
                  </a:ext>
                </a:extLst>
              </a:tr>
              <a:tr h="589129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D.pop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移除某鍵與其值，並回傳值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259282"/>
                  </a:ext>
                </a:extLst>
              </a:tr>
              <a:tr h="589129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D.popitem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移除最後一對鍵與值，並回傳鍵與值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196233"/>
                  </a:ext>
                </a:extLst>
              </a:tr>
              <a:tr h="589129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D.keys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字典所有的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鍵放進一個串列並回傳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589129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D.values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字典所有的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值放進一個串列並回傳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  <a:tr h="589129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D.items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將字典的鍵和值轉換成二維串列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0282"/>
                  </a:ext>
                </a:extLst>
              </a:tr>
              <a:tr h="589129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D.get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預設值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查詢某鍵的值，找不到此鍵時，使用預設回傳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495407"/>
                  </a:ext>
                </a:extLst>
              </a:tr>
              <a:tr h="589129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D.setdefault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預設值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查詢某鍵的值，找不到時填入預設並回傳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4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2452C-536C-304A-F4A6-F4BDF0AA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可迭代物件語法總整理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B361CAA-5EAC-B3AB-6994-AB77DEA66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51651"/>
              </p:ext>
            </p:extLst>
          </p:nvPr>
        </p:nvGraphicFramePr>
        <p:xfrm>
          <a:off x="845127" y="1026928"/>
          <a:ext cx="10515601" cy="53911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28286">
                  <a:extLst>
                    <a:ext uri="{9D8B030D-6E8A-4147-A177-3AD203B41FA5}">
                      <a16:colId xmlns:a16="http://schemas.microsoft.com/office/drawing/2014/main" val="2486699314"/>
                    </a:ext>
                  </a:extLst>
                </a:gridCol>
                <a:gridCol w="1717463">
                  <a:extLst>
                    <a:ext uri="{9D8B030D-6E8A-4147-A177-3AD203B41FA5}">
                      <a16:colId xmlns:a16="http://schemas.microsoft.com/office/drawing/2014/main" val="4175326443"/>
                    </a:ext>
                  </a:extLst>
                </a:gridCol>
                <a:gridCol w="1717463">
                  <a:extLst>
                    <a:ext uri="{9D8B030D-6E8A-4147-A177-3AD203B41FA5}">
                      <a16:colId xmlns:a16="http://schemas.microsoft.com/office/drawing/2014/main" val="2028594080"/>
                    </a:ext>
                  </a:extLst>
                </a:gridCol>
                <a:gridCol w="1717463">
                  <a:extLst>
                    <a:ext uri="{9D8B030D-6E8A-4147-A177-3AD203B41FA5}">
                      <a16:colId xmlns:a16="http://schemas.microsoft.com/office/drawing/2014/main" val="4273033048"/>
                    </a:ext>
                  </a:extLst>
                </a:gridCol>
                <a:gridCol w="1717463">
                  <a:extLst>
                    <a:ext uri="{9D8B030D-6E8A-4147-A177-3AD203B41FA5}">
                      <a16:colId xmlns:a16="http://schemas.microsoft.com/office/drawing/2014/main" val="4219834585"/>
                    </a:ext>
                  </a:extLst>
                </a:gridCol>
                <a:gridCol w="1717463">
                  <a:extLst>
                    <a:ext uri="{9D8B030D-6E8A-4147-A177-3AD203B41FA5}">
                      <a16:colId xmlns:a16="http://schemas.microsoft.com/office/drawing/2014/main" val="389161752"/>
                    </a:ext>
                  </a:extLst>
                </a:gridCol>
              </a:tblGrid>
              <a:tr h="446106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字串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串列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元組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集合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字典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04671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轉換函數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list()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dict()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267133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併接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76181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 複製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65824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索引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讀取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751030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索引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取代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219466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a:b:s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]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切片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083707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 x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50072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Unpack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654988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del x[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索引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1159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len()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13018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min()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322717"/>
                  </a:ext>
                </a:extLst>
              </a:tr>
              <a:tr h="412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11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05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2452C-536C-304A-F4A6-F4BDF0AA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空元素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F97009-9758-8AC4-A4C1-F237344F9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84512"/>
              </p:ext>
            </p:extLst>
          </p:nvPr>
        </p:nvGraphicFramePr>
        <p:xfrm>
          <a:off x="845126" y="1164929"/>
          <a:ext cx="10515599" cy="41148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94391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4160604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  <a:gridCol w="4160604">
                  <a:extLst>
                    <a:ext uri="{9D8B030D-6E8A-4147-A177-3AD203B41FA5}">
                      <a16:colId xmlns:a16="http://schemas.microsoft.com/office/drawing/2014/main" val="1887475962"/>
                    </a:ext>
                  </a:extLst>
                </a:gridCol>
              </a:tblGrid>
              <a:tr h="335021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空元素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函數生成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66014"/>
                  </a:ext>
                </a:extLst>
              </a:tr>
              <a:tr h="3350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''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str()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512831"/>
                  </a:ext>
                </a:extLst>
              </a:tr>
              <a:tr h="33502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int()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259282"/>
                  </a:ext>
                </a:extLst>
              </a:tr>
              <a:tr h="33502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浮點數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0.0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float()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196233"/>
                  </a:ext>
                </a:extLst>
              </a:tr>
              <a:tr h="33502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布林值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bool()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33502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list()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  <a:tr h="33502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tuple()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0282"/>
                  </a:ext>
                </a:extLst>
              </a:tr>
              <a:tr h="33502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set()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495407"/>
                  </a:ext>
                </a:extLst>
              </a:tr>
              <a:tr h="33502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{}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dict()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6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0B375-1168-29A6-8C47-4DF5019E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字串併接</a:t>
            </a:r>
            <a:r>
              <a:rPr lang="en-US" altLang="zh-TW" dirty="0"/>
              <a:t>/</a:t>
            </a:r>
            <a:r>
              <a:rPr lang="zh-TW" altLang="en-US" dirty="0"/>
              <a:t>複製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E97485-B5AC-D84A-EC34-71F80A2DC99E}"/>
              </a:ext>
            </a:extLst>
          </p:cNvPr>
          <p:cNvSpPr txBox="1"/>
          <p:nvPr/>
        </p:nvSpPr>
        <p:spPr>
          <a:xfrm>
            <a:off x="2717415" y="2151727"/>
            <a:ext cx="6668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併接：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"Hello" + "World"</a:t>
            </a:r>
          </a:p>
          <a:p>
            <a:pPr algn="ctr"/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複製：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"Hello" * 10</a:t>
            </a:r>
          </a:p>
        </p:txBody>
      </p:sp>
    </p:spTree>
    <p:extLst>
      <p:ext uri="{BB962C8B-B14F-4D97-AF65-F5344CB8AC3E}">
        <p14:creationId xmlns:p14="http://schemas.microsoft.com/office/powerpoint/2010/main" val="53485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0B375-1168-29A6-8C47-4DF5019E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讀取單一字元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2073F06-3B05-298C-F648-30CFE098F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46943"/>
              </p:ext>
            </p:extLst>
          </p:nvPr>
        </p:nvGraphicFramePr>
        <p:xfrm>
          <a:off x="1794294" y="1633268"/>
          <a:ext cx="8603412" cy="40698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33902">
                  <a:extLst>
                    <a:ext uri="{9D8B030D-6E8A-4147-A177-3AD203B41FA5}">
                      <a16:colId xmlns:a16="http://schemas.microsoft.com/office/drawing/2014/main" val="4293891445"/>
                    </a:ext>
                  </a:extLst>
                </a:gridCol>
                <a:gridCol w="1433902">
                  <a:extLst>
                    <a:ext uri="{9D8B030D-6E8A-4147-A177-3AD203B41FA5}">
                      <a16:colId xmlns:a16="http://schemas.microsoft.com/office/drawing/2014/main" val="382394606"/>
                    </a:ext>
                  </a:extLst>
                </a:gridCol>
                <a:gridCol w="1433902">
                  <a:extLst>
                    <a:ext uri="{9D8B030D-6E8A-4147-A177-3AD203B41FA5}">
                      <a16:colId xmlns:a16="http://schemas.microsoft.com/office/drawing/2014/main" val="109030480"/>
                    </a:ext>
                  </a:extLst>
                </a:gridCol>
                <a:gridCol w="1433902">
                  <a:extLst>
                    <a:ext uri="{9D8B030D-6E8A-4147-A177-3AD203B41FA5}">
                      <a16:colId xmlns:a16="http://schemas.microsoft.com/office/drawing/2014/main" val="880451562"/>
                    </a:ext>
                  </a:extLst>
                </a:gridCol>
                <a:gridCol w="1433902">
                  <a:extLst>
                    <a:ext uri="{9D8B030D-6E8A-4147-A177-3AD203B41FA5}">
                      <a16:colId xmlns:a16="http://schemas.microsoft.com/office/drawing/2014/main" val="1275796244"/>
                    </a:ext>
                  </a:extLst>
                </a:gridCol>
                <a:gridCol w="1433902">
                  <a:extLst>
                    <a:ext uri="{9D8B030D-6E8A-4147-A177-3AD203B41FA5}">
                      <a16:colId xmlns:a16="http://schemas.microsoft.com/office/drawing/2014/main" val="1469356918"/>
                    </a:ext>
                  </a:extLst>
                </a:gridCol>
              </a:tblGrid>
              <a:tr h="101238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字串值</a:t>
                      </a:r>
                      <a:endParaRPr lang="zh-TW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5832054"/>
                  </a:ext>
                </a:extLst>
              </a:tr>
              <a:tr h="10327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索引值</a:t>
                      </a:r>
                      <a:endParaRPr lang="en-US" altLang="zh-TW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(index)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2326429"/>
                  </a:ext>
                </a:extLst>
              </a:tr>
              <a:tr h="1012380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s[0]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s[1]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s[2]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s[3]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s[4]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55314"/>
                  </a:ext>
                </a:extLst>
              </a:tr>
              <a:tr h="1012380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s[-5]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s[-4]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s[-3]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s[-2]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s[-1]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872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3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9D12D-550F-DB27-8D86-6507A21F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切片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1FD542-AB3F-4C57-6719-4BAE4FCFF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29627"/>
              </p:ext>
            </p:extLst>
          </p:nvPr>
        </p:nvGraphicFramePr>
        <p:xfrm>
          <a:off x="1079500" y="1586425"/>
          <a:ext cx="10020303" cy="172311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13367">
                  <a:extLst>
                    <a:ext uri="{9D8B030D-6E8A-4147-A177-3AD203B41FA5}">
                      <a16:colId xmlns:a16="http://schemas.microsoft.com/office/drawing/2014/main" val="4293891445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382394606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109030480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880451562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2008663966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426593966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2801324404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1275796244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1469356918"/>
                    </a:ext>
                  </a:extLst>
                </a:gridCol>
              </a:tblGrid>
              <a:tr h="861555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字串值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5832054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索引值</a:t>
                      </a:r>
                      <a:endParaRPr lang="en-US" altLang="zh-TW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(index)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232642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A849678-4EF0-8F94-BC52-95CC63310B49}"/>
              </a:ext>
            </a:extLst>
          </p:cNvPr>
          <p:cNvSpPr/>
          <p:nvPr/>
        </p:nvSpPr>
        <p:spPr>
          <a:xfrm>
            <a:off x="3276600" y="3325777"/>
            <a:ext cx="2216150" cy="7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s[1:3:1] / s[1:3]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BC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D21597-AB9D-3CA9-6A99-93D4102A0D45}"/>
              </a:ext>
            </a:extLst>
          </p:cNvPr>
          <p:cNvSpPr/>
          <p:nvPr/>
        </p:nvSpPr>
        <p:spPr>
          <a:xfrm>
            <a:off x="2211957" y="4352096"/>
            <a:ext cx="5511558" cy="7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s[0:5] / s[:5]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ABCDE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36F0F6-0297-4F3B-EA70-427F7FEDA0AD}"/>
              </a:ext>
            </a:extLst>
          </p:cNvPr>
          <p:cNvSpPr/>
          <p:nvPr/>
        </p:nvSpPr>
        <p:spPr>
          <a:xfrm>
            <a:off x="6601693" y="5335769"/>
            <a:ext cx="4470402" cy="7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s[4:8] / s[4:]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EFGH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DAF2EF5-3F48-0F44-EFF2-A026CA6F6891}"/>
              </a:ext>
            </a:extLst>
          </p:cNvPr>
          <p:cNvCxnSpPr>
            <a:cxnSpLocks/>
          </p:cNvCxnSpPr>
          <p:nvPr/>
        </p:nvCxnSpPr>
        <p:spPr>
          <a:xfrm>
            <a:off x="2171700" y="2540750"/>
            <a:ext cx="0" cy="3600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A005C8F-C704-AD00-9B27-EB479CDE878F}"/>
              </a:ext>
            </a:extLst>
          </p:cNvPr>
          <p:cNvCxnSpPr>
            <a:cxnSpLocks/>
          </p:cNvCxnSpPr>
          <p:nvPr/>
        </p:nvCxnSpPr>
        <p:spPr>
          <a:xfrm>
            <a:off x="11099803" y="2540750"/>
            <a:ext cx="0" cy="3600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1A0F741-36A9-F9EB-731B-198CB969FF27}"/>
              </a:ext>
            </a:extLst>
          </p:cNvPr>
          <p:cNvSpPr/>
          <p:nvPr/>
        </p:nvSpPr>
        <p:spPr>
          <a:xfrm>
            <a:off x="2211957" y="1072280"/>
            <a:ext cx="8887846" cy="424009"/>
          </a:xfrm>
          <a:prstGeom prst="rightArrow">
            <a:avLst>
              <a:gd name="adj1" fmla="val 50000"/>
              <a:gd name="adj2" fmla="val 185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00F2B-1AD2-6E78-9A77-6CBFC262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切片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7542E-CEC5-8B0C-2E82-D8F3FD9E4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03962"/>
              </p:ext>
            </p:extLst>
          </p:nvPr>
        </p:nvGraphicFramePr>
        <p:xfrm>
          <a:off x="1079500" y="1586425"/>
          <a:ext cx="10020303" cy="172311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13367">
                  <a:extLst>
                    <a:ext uri="{9D8B030D-6E8A-4147-A177-3AD203B41FA5}">
                      <a16:colId xmlns:a16="http://schemas.microsoft.com/office/drawing/2014/main" val="4293891445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382394606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109030480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880451562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2008663966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426593966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2801324404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1275796244"/>
                    </a:ext>
                  </a:extLst>
                </a:gridCol>
                <a:gridCol w="1113367">
                  <a:extLst>
                    <a:ext uri="{9D8B030D-6E8A-4147-A177-3AD203B41FA5}">
                      <a16:colId xmlns:a16="http://schemas.microsoft.com/office/drawing/2014/main" val="1469356918"/>
                    </a:ext>
                  </a:extLst>
                </a:gridCol>
              </a:tblGrid>
              <a:tr h="861555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字串值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5832054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索引值</a:t>
                      </a:r>
                      <a:endParaRPr lang="en-US" altLang="zh-TW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(index)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2326429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B0C34D0-889D-3960-AD75-9FD04C45A0BE}"/>
              </a:ext>
            </a:extLst>
          </p:cNvPr>
          <p:cNvCxnSpPr>
            <a:cxnSpLocks/>
          </p:cNvCxnSpPr>
          <p:nvPr/>
        </p:nvCxnSpPr>
        <p:spPr>
          <a:xfrm>
            <a:off x="2171700" y="2540750"/>
            <a:ext cx="0" cy="3600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E1033-84D8-6058-2B7E-A09DB3C63BF1}"/>
              </a:ext>
            </a:extLst>
          </p:cNvPr>
          <p:cNvCxnSpPr>
            <a:cxnSpLocks/>
          </p:cNvCxnSpPr>
          <p:nvPr/>
        </p:nvCxnSpPr>
        <p:spPr>
          <a:xfrm>
            <a:off x="11099803" y="2540750"/>
            <a:ext cx="0" cy="3600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E313A27-3B0B-299B-07CA-CB46B310926F}"/>
              </a:ext>
            </a:extLst>
          </p:cNvPr>
          <p:cNvSpPr/>
          <p:nvPr/>
        </p:nvSpPr>
        <p:spPr>
          <a:xfrm rot="10800000">
            <a:off x="2211957" y="1072280"/>
            <a:ext cx="8887846" cy="424009"/>
          </a:xfrm>
          <a:prstGeom prst="rightArrow">
            <a:avLst>
              <a:gd name="adj1" fmla="val 50000"/>
              <a:gd name="adj2" fmla="val 18505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786584-658D-1589-3FDD-9450A0C34D1B}"/>
              </a:ext>
            </a:extLst>
          </p:cNvPr>
          <p:cNvSpPr/>
          <p:nvPr/>
        </p:nvSpPr>
        <p:spPr>
          <a:xfrm>
            <a:off x="3276600" y="3325777"/>
            <a:ext cx="2216150" cy="7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s[2:0:-1]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CB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C19EE5-007D-46A2-5E2D-60112357DF47}"/>
              </a:ext>
            </a:extLst>
          </p:cNvPr>
          <p:cNvSpPr/>
          <p:nvPr/>
        </p:nvSpPr>
        <p:spPr>
          <a:xfrm>
            <a:off x="2211957" y="4352096"/>
            <a:ext cx="5511558" cy="7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s[4::-1]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EDCBA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75E7BC-7022-AC0D-F7F0-AEF35352BDFF}"/>
              </a:ext>
            </a:extLst>
          </p:cNvPr>
          <p:cNvSpPr/>
          <p:nvPr/>
        </p:nvSpPr>
        <p:spPr>
          <a:xfrm>
            <a:off x="6601693" y="5335769"/>
            <a:ext cx="4470402" cy="7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s[-1:3:-1]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HGFE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0B375-1168-29A6-8C47-4DF5019E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Unpack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946FE01-42EB-2FE3-AB48-7B8B8F274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24255"/>
              </p:ext>
            </p:extLst>
          </p:nvPr>
        </p:nvGraphicFramePr>
        <p:xfrm>
          <a:off x="1678496" y="2288434"/>
          <a:ext cx="8835007" cy="2281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404">
                  <a:extLst>
                    <a:ext uri="{9D8B030D-6E8A-4147-A177-3AD203B41FA5}">
                      <a16:colId xmlns:a16="http://schemas.microsoft.com/office/drawing/2014/main" val="2023190567"/>
                    </a:ext>
                  </a:extLst>
                </a:gridCol>
                <a:gridCol w="8095603">
                  <a:extLst>
                    <a:ext uri="{9D8B030D-6E8A-4147-A177-3AD203B41FA5}">
                      <a16:colId xmlns:a16="http://schemas.microsoft.com/office/drawing/2014/main" val="3745639069"/>
                    </a:ext>
                  </a:extLst>
                </a:gridCol>
              </a:tblGrid>
              <a:tr h="7603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a, b, c, d, e = "Hello"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80458"/>
                  </a:ext>
                </a:extLst>
              </a:tr>
              <a:tr h="7603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a, b,*c="Hello"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308635"/>
                  </a:ext>
                </a:extLst>
              </a:tr>
              <a:tr h="7603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a, *b, c="Hello"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0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6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A8513-ADB5-A011-78F0-66A279E2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字串內建函數</a:t>
            </a:r>
            <a:endParaRPr lang="zh-TW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69740DF-A079-D2AB-F1B6-6BBF2FA6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12287"/>
              </p:ext>
            </p:extLst>
          </p:nvPr>
        </p:nvGraphicFramePr>
        <p:xfrm>
          <a:off x="845126" y="1024033"/>
          <a:ext cx="10515599" cy="5331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73632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6896742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  <a:gridCol w="1645225">
                  <a:extLst>
                    <a:ext uri="{9D8B030D-6E8A-4147-A177-3AD203B41FA5}">
                      <a16:colId xmlns:a16="http://schemas.microsoft.com/office/drawing/2014/main" val="104692128"/>
                    </a:ext>
                  </a:extLst>
                </a:gridCol>
              </a:tblGrid>
              <a:tr h="5271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內建函數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改變原字串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18600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S1.split(S2)</a:t>
                      </a:r>
                      <a:endParaRPr lang="zh-TW" altLang="en-US" sz="18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作為分隔符號對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分割，並把分割後的元素放入一個列表回傳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13591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S.join</a:t>
                      </a:r>
                      <a:r>
                        <a:rPr lang="en-US" altLang="zh-TW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(L)</a:t>
                      </a:r>
                      <a:endParaRPr lang="zh-TW" altLang="en-US" sz="18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以字串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作為串接符號，將</a:t>
                      </a:r>
                      <a:r>
                        <a:rPr lang="zh-TW" altLang="en-US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串列</a:t>
                      </a:r>
                      <a:r>
                        <a:rPr lang="en-US" altLang="zh-TW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中的元素取出併成一個字串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66014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S1.startswith(S2)</a:t>
                      </a:r>
                      <a:endParaRPr lang="zh-TW" altLang="en-US" sz="18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是否為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的開頭，如果是回傳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，否則回傳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S1.endswith(S2)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是否為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的結尾，如果是回傳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，否則回傳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S1.find(S2)</a:t>
                      </a:r>
                      <a:endParaRPr lang="zh-TW" altLang="en-US" sz="18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中由左向右尋找字串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的索引值並回傳，若找不到回傳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0282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S1.rfind(S2)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中由右向左尋找字串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的索引值並回傳，若找不到回傳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211037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S1.strip(S2)</a:t>
                      </a:r>
                      <a:endParaRPr lang="zh-TW" altLang="en-US" sz="18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若字串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中的字元在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開頭或結尾，則刪除該字元，直到找不為止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753036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S1.lstrip(S2)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同上，只刪除開頭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256795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S1.rstrip(S2)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同上，只刪除結尾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495407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S.replace</a:t>
                      </a:r>
                      <a:r>
                        <a:rPr lang="en-US" altLang="zh-TW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(A,B)</a:t>
                      </a:r>
                      <a:endParaRPr lang="zh-TW" altLang="en-US" sz="18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在字串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中，以字串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代替所有字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可以當刪除使用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99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60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BB22E-F428-8DDF-F5D4-BB91EE91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字串內建函數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6CE2BB-A748-6308-F626-E9C78B254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53074"/>
              </p:ext>
            </p:extLst>
          </p:nvPr>
        </p:nvGraphicFramePr>
        <p:xfrm>
          <a:off x="845128" y="1024034"/>
          <a:ext cx="10515599" cy="531351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78585">
                  <a:extLst>
                    <a:ext uri="{9D8B030D-6E8A-4147-A177-3AD203B41FA5}">
                      <a16:colId xmlns:a16="http://schemas.microsoft.com/office/drawing/2014/main" val="1001175303"/>
                    </a:ext>
                  </a:extLst>
                </a:gridCol>
                <a:gridCol w="6879087">
                  <a:extLst>
                    <a:ext uri="{9D8B030D-6E8A-4147-A177-3AD203B41FA5}">
                      <a16:colId xmlns:a16="http://schemas.microsoft.com/office/drawing/2014/main" val="1600787621"/>
                    </a:ext>
                  </a:extLst>
                </a:gridCol>
                <a:gridCol w="1657927">
                  <a:extLst>
                    <a:ext uri="{9D8B030D-6E8A-4147-A177-3AD203B41FA5}">
                      <a16:colId xmlns:a16="http://schemas.microsoft.com/office/drawing/2014/main" val="104692128"/>
                    </a:ext>
                  </a:extLst>
                </a:gridCol>
              </a:tblGrid>
              <a:tr h="5313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內建函數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改變原字串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18600"/>
                  </a:ext>
                </a:extLst>
              </a:tr>
              <a:tr h="531351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S.capitalize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中第一個字元轉成大寫，其餘轉成小寫。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13591"/>
                  </a:ext>
                </a:extLst>
              </a:tr>
              <a:tr h="531351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S.title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中每個單詞的第一個字元轉成大寫，其餘轉成小寫。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66014"/>
                  </a:ext>
                </a:extLst>
              </a:tr>
              <a:tr h="531351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S.upper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中所有字元轉成大寫。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4406"/>
                  </a:ext>
                </a:extLst>
              </a:tr>
              <a:tr h="531351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S.lower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中所有字元轉成小寫。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5222"/>
                  </a:ext>
                </a:extLst>
              </a:tr>
              <a:tr h="531351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S.swapcase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中所有字元大小寫互換。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20282"/>
                  </a:ext>
                </a:extLst>
              </a:tr>
              <a:tr h="531351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</a:t>
                      </a:r>
                      <a:r>
                        <a:rPr lang="en-US" altLang="zh-TW" sz="2000" kern="12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en-US" altLang="zh-TW" sz="2000" kern="12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(w, char)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使用空白或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將字串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的字元數補到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，並將字串置中。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211037"/>
                  </a:ext>
                </a:extLst>
              </a:tr>
              <a:tr h="531351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</a:t>
                      </a:r>
                      <a:r>
                        <a:rPr lang="en-US" altLang="zh-TW" sz="2000" kern="12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ljust</a:t>
                      </a:r>
                      <a:r>
                        <a:rPr lang="en-US" altLang="zh-TW" sz="2000" kern="12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(w, char)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同上，將字串靠左。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753036"/>
                  </a:ext>
                </a:extLst>
              </a:tr>
              <a:tr h="531351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</a:t>
                      </a:r>
                      <a:r>
                        <a:rPr lang="en-US" altLang="zh-TW" sz="2000" kern="12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rjust</a:t>
                      </a:r>
                      <a:r>
                        <a:rPr lang="en-US" altLang="zh-TW" sz="2000" kern="12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(w, char)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同上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，將字串靠右。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495407"/>
                  </a:ext>
                </a:extLst>
              </a:tr>
              <a:tr h="531351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S.zfill</a:t>
                      </a:r>
                      <a:r>
                        <a:rPr lang="en-US" altLang="zh-TW" sz="2000" kern="12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(w)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S.rjust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(w, "0")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96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6033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978</TotalTime>
  <Words>2623</Words>
  <Application>Microsoft Office PowerPoint</Application>
  <PresentationFormat>寬螢幕</PresentationFormat>
  <Paragraphs>598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Calibri</vt:lpstr>
      <vt:lpstr>Times New Roman</vt:lpstr>
      <vt:lpstr>Wingdings 2</vt:lpstr>
      <vt:lpstr>HDOfficeLightV0</vt:lpstr>
      <vt:lpstr>字串</vt:lpstr>
      <vt:lpstr>字串轉義(逃脫)</vt:lpstr>
      <vt:lpstr>字串併接/複製</vt:lpstr>
      <vt:lpstr>讀取單一字元</vt:lpstr>
      <vt:lpstr>切片</vt:lpstr>
      <vt:lpstr>切片</vt:lpstr>
      <vt:lpstr>Unpack</vt:lpstr>
      <vt:lpstr>字串內建函數</vt:lpstr>
      <vt:lpstr>字串內建函數</vt:lpstr>
      <vt:lpstr>字串內建函數</vt:lpstr>
      <vt:lpstr>dir( ) 函數</vt:lpstr>
      <vt:lpstr>字串格式化 (舊)</vt:lpstr>
      <vt:lpstr>字串格式化 (舊)</vt:lpstr>
      <vt:lpstr>字串格式化 (舊)</vt:lpstr>
      <vt:lpstr>字串格式化 (新)</vt:lpstr>
      <vt:lpstr>字串格式化 (新)</vt:lpstr>
      <vt:lpstr>字串格式化 (新)</vt:lpstr>
      <vt:lpstr>字串格式化 (Version &gt; 3.6)</vt:lpstr>
      <vt:lpstr>字串格式化 (Version &gt; 3.6)</vt:lpstr>
      <vt:lpstr>字串格式化 (3)</vt:lpstr>
      <vt:lpstr>串列(list)、元組(tuple)</vt:lpstr>
      <vt:lpstr>串列內建函數</vt:lpstr>
      <vt:lpstr>集和</vt:lpstr>
      <vt:lpstr>集合內建函數</vt:lpstr>
      <vt:lpstr>字典</vt:lpstr>
      <vt:lpstr>字典內建函數</vt:lpstr>
      <vt:lpstr>可迭代物件語法總整理</vt:lpstr>
      <vt:lpstr>空元素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</dc:title>
  <dc:creator>杜岳錡</dc:creator>
  <cp:lastModifiedBy>杜岳錡</cp:lastModifiedBy>
  <cp:revision>153</cp:revision>
  <dcterms:created xsi:type="dcterms:W3CDTF">2023-05-06T07:27:26Z</dcterms:created>
  <dcterms:modified xsi:type="dcterms:W3CDTF">2023-07-22T03:31:13Z</dcterms:modified>
</cp:coreProperties>
</file>