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8AF9-CEB7-4F35-8C9C-059656B54330}" type="datetimeFigureOut">
              <a:rPr lang="el-GR" smtClean="0"/>
              <a:pPr/>
              <a:t>8/1/2020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930B-EAC8-49A5-979D-52A27F76393F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- Τίτλος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ΤΑΥΤΟΧΡΟΝΟΣ ΠΡΟΓΡΑΜΜΑΤΙΣΜΟΣ</a:t>
            </a:r>
            <a:r>
              <a:rPr kumimoji="0" lang="el-G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l-G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l-G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ΕΡΓΑΣΙΑ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endParaRPr kumimoji="0" lang="el-GR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- Υπότιτλος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Σαπουντζή</a:t>
            </a:r>
            <a:r>
              <a:rPr kumimoji="0" lang="el-G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Αθανασία Δέσποινα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l-G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Θείου Βασίλης</a:t>
            </a:r>
            <a:endParaRPr kumimoji="0" lang="el-GR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TextBox"/>
          <p:cNvSpPr txBox="1"/>
          <p:nvPr/>
        </p:nvSpPr>
        <p:spPr>
          <a:xfrm>
            <a:off x="214282" y="35716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 smtClean="0"/>
              <a:t>ΑΣΚΗΣΗ 1</a:t>
            </a:r>
            <a:r>
              <a:rPr lang="en-US" b="1" u="sng" dirty="0" smtClean="0"/>
              <a:t> </a:t>
            </a:r>
            <a:r>
              <a:rPr lang="en-US" b="1" dirty="0" smtClean="0"/>
              <a:t>   </a:t>
            </a:r>
            <a:r>
              <a:rPr lang="en-US" dirty="0" err="1" smtClean="0"/>
              <a:t>mycoroutines.h</a:t>
            </a:r>
            <a:endParaRPr lang="el-GR" b="1" u="sng" dirty="0"/>
          </a:p>
        </p:txBody>
      </p:sp>
      <p:sp>
        <p:nvSpPr>
          <p:cNvPr id="5" name="4 - TextBox"/>
          <p:cNvSpPr txBox="1"/>
          <p:nvPr/>
        </p:nvSpPr>
        <p:spPr>
          <a:xfrm>
            <a:off x="214282" y="1000108"/>
            <a:ext cx="307183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typedef</a:t>
            </a:r>
            <a:r>
              <a:rPr lang="en-US" sz="1400" dirty="0"/>
              <a:t> 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 smtClean="0"/>
              <a:t>coroutine_t</a:t>
            </a:r>
            <a:r>
              <a:rPr lang="el-GR" sz="1400" dirty="0" smtClean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l-GR" dirty="0"/>
              <a:t> </a:t>
            </a:r>
            <a:r>
              <a:rPr lang="el-GR" dirty="0" smtClean="0"/>
              <a:t>   </a:t>
            </a:r>
            <a:r>
              <a:rPr lang="en-US" sz="1400" dirty="0" err="1" smtClean="0"/>
              <a:t>ucontext_t</a:t>
            </a:r>
            <a:r>
              <a:rPr lang="en-US" sz="1400" dirty="0" smtClean="0"/>
              <a:t> </a:t>
            </a:r>
            <a:r>
              <a:rPr lang="en-US" sz="1400" dirty="0" err="1"/>
              <a:t>uctx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char *stack;</a:t>
            </a:r>
            <a:endParaRPr lang="el-GR" sz="1400" dirty="0" smtClean="0"/>
          </a:p>
          <a:p>
            <a:r>
              <a:rPr lang="el-GR" sz="1400" dirty="0" smtClean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 smtClean="0"/>
              <a:t>size_stack</a:t>
            </a:r>
            <a:r>
              <a:rPr lang="en-US" sz="1400" dirty="0" smtClean="0"/>
              <a:t>;</a:t>
            </a:r>
            <a:endParaRPr lang="el-GR" sz="1400" dirty="0" smtClean="0"/>
          </a:p>
          <a:p>
            <a:r>
              <a:rPr lang="el-GR" sz="1400" dirty="0"/>
              <a:t> </a:t>
            </a:r>
            <a:r>
              <a:rPr lang="el-GR" sz="1400" dirty="0" smtClean="0"/>
              <a:t>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coroutine_t</a:t>
            </a:r>
            <a:r>
              <a:rPr lang="en-US" sz="1400" dirty="0" smtClean="0"/>
              <a:t> </a:t>
            </a:r>
            <a:r>
              <a:rPr lang="en-US" sz="1400" dirty="0"/>
              <a:t>*</a:t>
            </a:r>
            <a:r>
              <a:rPr lang="en-US" sz="1400" dirty="0" smtClean="0"/>
              <a:t>from, *link;</a:t>
            </a:r>
            <a:endParaRPr lang="el-GR" sz="1400" dirty="0" smtClean="0"/>
          </a:p>
          <a:p>
            <a:r>
              <a:rPr lang="el-GR" sz="1400" dirty="0" smtClean="0"/>
              <a:t>}  </a:t>
            </a:r>
            <a:r>
              <a:rPr lang="en-US" sz="1400" dirty="0" err="1"/>
              <a:t>co_t</a:t>
            </a:r>
            <a:r>
              <a:rPr lang="en-US" sz="1400" dirty="0" smtClean="0"/>
              <a:t>;</a:t>
            </a:r>
            <a:r>
              <a:rPr lang="el-GR" sz="1400" dirty="0" smtClean="0"/>
              <a:t>     </a:t>
            </a:r>
            <a:endParaRPr lang="el-GR" sz="1400" dirty="0"/>
          </a:p>
        </p:txBody>
      </p:sp>
      <p:sp>
        <p:nvSpPr>
          <p:cNvPr id="6" name="5 - TextBox"/>
          <p:cNvSpPr txBox="1"/>
          <p:nvPr/>
        </p:nvSpPr>
        <p:spPr>
          <a:xfrm>
            <a:off x="285720" y="2786058"/>
            <a:ext cx="292895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mycoroutines_init</a:t>
            </a:r>
            <a:r>
              <a:rPr lang="en-US" sz="1400" dirty="0"/>
              <a:t>(</a:t>
            </a:r>
            <a:r>
              <a:rPr lang="en-US" sz="1400" dirty="0" err="1"/>
              <a:t>co_t</a:t>
            </a:r>
            <a:r>
              <a:rPr lang="en-US" sz="1400" dirty="0"/>
              <a:t> *main)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 smtClean="0"/>
              <a:t>   </a:t>
            </a:r>
            <a:r>
              <a:rPr lang="el-GR" sz="1400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getcontext</a:t>
            </a:r>
            <a:r>
              <a:rPr lang="en-US" sz="1400" dirty="0"/>
              <a:t>(&amp;(main-&gt;</a:t>
            </a:r>
            <a:r>
              <a:rPr lang="en-US" sz="1400" dirty="0" err="1"/>
              <a:t>uctx</a:t>
            </a:r>
            <a:r>
              <a:rPr lang="en-US" sz="1400" dirty="0" smtClean="0"/>
              <a:t>)</a:t>
            </a:r>
            <a:r>
              <a:rPr lang="el-GR" sz="1400" dirty="0" smtClean="0"/>
              <a:t>)</a:t>
            </a:r>
            <a:r>
              <a:rPr lang="en-US" sz="1400" dirty="0" smtClean="0"/>
              <a:t>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return(0);</a:t>
            </a:r>
          </a:p>
          <a:p>
            <a:r>
              <a:rPr lang="en-US" sz="1400" dirty="0"/>
              <a:t>}</a:t>
            </a:r>
            <a:endParaRPr lang="el-GR" sz="1400" dirty="0"/>
          </a:p>
        </p:txBody>
      </p:sp>
      <p:sp>
        <p:nvSpPr>
          <p:cNvPr id="7" name="6 - TextBox"/>
          <p:cNvSpPr txBox="1"/>
          <p:nvPr/>
        </p:nvSpPr>
        <p:spPr>
          <a:xfrm>
            <a:off x="428596" y="4071942"/>
            <a:ext cx="507209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mycoroutines_create</a:t>
            </a:r>
            <a:r>
              <a:rPr lang="en-US" sz="1400" dirty="0"/>
              <a:t>(</a:t>
            </a:r>
            <a:r>
              <a:rPr lang="en-US" sz="1400" dirty="0" err="1"/>
              <a:t>co_t</a:t>
            </a:r>
            <a:r>
              <a:rPr lang="en-US" sz="1400" dirty="0"/>
              <a:t> *co, void (body)(void*), void *</a:t>
            </a:r>
            <a:r>
              <a:rPr lang="en-US" sz="1400" dirty="0" err="1"/>
              <a:t>arg</a:t>
            </a:r>
            <a:r>
              <a:rPr lang="en-US" sz="1400" dirty="0"/>
              <a:t>) </a:t>
            </a:r>
            <a:r>
              <a:rPr lang="en-US" sz="1400" dirty="0" smtClean="0"/>
              <a:t>{ </a:t>
            </a:r>
          </a:p>
          <a:p>
            <a:r>
              <a:rPr lang="en-US" sz="1400" dirty="0" smtClean="0"/>
              <a:t>    </a:t>
            </a:r>
            <a:r>
              <a:rPr lang="en-US" sz="1400" b="1" dirty="0" err="1" smtClean="0">
                <a:solidFill>
                  <a:srgbClr val="FF0000"/>
                </a:solidFill>
              </a:rPr>
              <a:t>getcontext</a:t>
            </a:r>
            <a:r>
              <a:rPr lang="en-US" sz="1400" dirty="0"/>
              <a:t>(&amp;(co-&gt;</a:t>
            </a:r>
            <a:r>
              <a:rPr lang="en-US" sz="1400" dirty="0" err="1"/>
              <a:t>uctx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co-&gt;stack = </a:t>
            </a:r>
            <a:r>
              <a:rPr lang="en-US" sz="1400" dirty="0" err="1"/>
              <a:t>malloc</a:t>
            </a:r>
            <a:r>
              <a:rPr lang="en-US" sz="1400" dirty="0"/>
              <a:t>(</a:t>
            </a:r>
            <a:r>
              <a:rPr lang="en-US" sz="1400" dirty="0" err="1"/>
              <a:t>sizeof</a:t>
            </a:r>
            <a:r>
              <a:rPr lang="en-US" sz="1400" dirty="0"/>
              <a:t>(co-&gt;</a:t>
            </a:r>
            <a:r>
              <a:rPr lang="en-US" sz="1400" dirty="0" err="1"/>
              <a:t>stack_size</a:t>
            </a:r>
            <a:r>
              <a:rPr lang="en-US" sz="1400" dirty="0" smtClean="0"/>
              <a:t>));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co-</a:t>
            </a:r>
            <a:r>
              <a:rPr lang="en-US" sz="1400" dirty="0"/>
              <a:t>&gt;</a:t>
            </a:r>
            <a:r>
              <a:rPr lang="en-US" sz="1400" dirty="0" err="1"/>
              <a:t>uctx.uc_stack.ss_sp</a:t>
            </a:r>
            <a:r>
              <a:rPr lang="en-US" sz="1400" dirty="0"/>
              <a:t> = co-&gt;stack;</a:t>
            </a:r>
          </a:p>
          <a:p>
            <a:r>
              <a:rPr lang="en-US" sz="1400" dirty="0"/>
              <a:t>    co-&gt;</a:t>
            </a:r>
            <a:r>
              <a:rPr lang="en-US" sz="1400" dirty="0" err="1"/>
              <a:t>uctx.uc_stack.ss_size</a:t>
            </a:r>
            <a:r>
              <a:rPr lang="en-US" sz="1400" dirty="0"/>
              <a:t> = co-&gt;</a:t>
            </a:r>
            <a:r>
              <a:rPr lang="en-US" sz="1400" dirty="0" err="1"/>
              <a:t>stack_size</a:t>
            </a:r>
            <a:r>
              <a:rPr lang="en-US" sz="1400" dirty="0"/>
              <a:t>;</a:t>
            </a:r>
          </a:p>
          <a:p>
            <a:r>
              <a:rPr lang="en-US" sz="1400" dirty="0"/>
              <a:t>    co-&gt;</a:t>
            </a:r>
            <a:r>
              <a:rPr lang="en-US" sz="1400" dirty="0" err="1"/>
              <a:t>uctx.uc_link</a:t>
            </a:r>
            <a:r>
              <a:rPr lang="en-US" sz="1400" dirty="0"/>
              <a:t> = &amp;(co-&gt;</a:t>
            </a:r>
            <a:r>
              <a:rPr lang="en-US" sz="1400" dirty="0" err="1"/>
              <a:t>link_to</a:t>
            </a:r>
            <a:r>
              <a:rPr lang="en-US" sz="1400" dirty="0"/>
              <a:t>-&gt;</a:t>
            </a:r>
            <a:r>
              <a:rPr lang="en-US" sz="1400" dirty="0" err="1"/>
              <a:t>uctx</a:t>
            </a:r>
            <a:r>
              <a:rPr lang="en-US" sz="1400" dirty="0" smtClean="0"/>
              <a:t>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   </a:t>
            </a:r>
            <a:r>
              <a:rPr lang="en-US" sz="1400" b="1" dirty="0" err="1" smtClean="0">
                <a:solidFill>
                  <a:srgbClr val="FF0000"/>
                </a:solidFill>
              </a:rPr>
              <a:t>makecontext</a:t>
            </a:r>
            <a:r>
              <a:rPr lang="en-US" sz="1400" dirty="0"/>
              <a:t>(&amp;(co-&gt;</a:t>
            </a:r>
            <a:r>
              <a:rPr lang="en-US" sz="1400" dirty="0" err="1"/>
              <a:t>uctx</a:t>
            </a:r>
            <a:r>
              <a:rPr lang="en-US" sz="1400" dirty="0"/>
              <a:t>), (void (*) (void)) body, 1, </a:t>
            </a:r>
            <a:r>
              <a:rPr lang="en-US" sz="1400" dirty="0" err="1"/>
              <a:t>arg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return(0);</a:t>
            </a:r>
          </a:p>
          <a:p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sz="1400" dirty="0"/>
              <a:t> </a:t>
            </a:r>
            <a:endParaRPr lang="el-GR" sz="1400" dirty="0"/>
          </a:p>
        </p:txBody>
      </p:sp>
      <p:sp>
        <p:nvSpPr>
          <p:cNvPr id="8" name="7 - TextBox"/>
          <p:cNvSpPr txBox="1"/>
          <p:nvPr/>
        </p:nvSpPr>
        <p:spPr>
          <a:xfrm>
            <a:off x="4143372" y="1071546"/>
            <a:ext cx="400052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mycoroutines_switchto</a:t>
            </a:r>
            <a:r>
              <a:rPr lang="en-US" sz="1400" dirty="0"/>
              <a:t>(</a:t>
            </a:r>
            <a:r>
              <a:rPr lang="en-US" sz="1400" dirty="0" err="1"/>
              <a:t>co_t</a:t>
            </a:r>
            <a:r>
              <a:rPr lang="en-US" sz="1400" dirty="0"/>
              <a:t> *co)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err="1" smtClean="0">
                <a:solidFill>
                  <a:srgbClr val="FF0000"/>
                </a:solidFill>
              </a:rPr>
              <a:t>swapcontext</a:t>
            </a:r>
            <a:r>
              <a:rPr lang="en-US" sz="1400" dirty="0"/>
              <a:t>(&amp;(co-&gt;from-&gt;</a:t>
            </a:r>
            <a:r>
              <a:rPr lang="en-US" sz="1400" dirty="0" err="1"/>
              <a:t>uctx</a:t>
            </a:r>
            <a:r>
              <a:rPr lang="en-US" sz="1400" dirty="0"/>
              <a:t>), &amp;(co-&gt;</a:t>
            </a:r>
            <a:r>
              <a:rPr lang="en-US" sz="1400" dirty="0" err="1"/>
              <a:t>uctx</a:t>
            </a:r>
            <a:r>
              <a:rPr lang="en-US" sz="1400" dirty="0" smtClean="0"/>
              <a:t>));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return(0);</a:t>
            </a:r>
          </a:p>
          <a:p>
            <a:r>
              <a:rPr lang="en-US" sz="1400" dirty="0" smtClean="0"/>
              <a:t>}</a:t>
            </a:r>
            <a:endParaRPr lang="el-GR" sz="1400" dirty="0"/>
          </a:p>
        </p:txBody>
      </p:sp>
      <p:sp>
        <p:nvSpPr>
          <p:cNvPr id="9" name="8 - TextBox"/>
          <p:cNvSpPr txBox="1"/>
          <p:nvPr/>
        </p:nvSpPr>
        <p:spPr>
          <a:xfrm>
            <a:off x="4500562" y="2500306"/>
            <a:ext cx="350046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mycoroutines_destroy</a:t>
            </a:r>
            <a:r>
              <a:rPr lang="en-US" sz="1400" dirty="0"/>
              <a:t>(</a:t>
            </a:r>
            <a:r>
              <a:rPr lang="en-US" sz="1400" dirty="0" err="1"/>
              <a:t>co_t</a:t>
            </a:r>
            <a:r>
              <a:rPr lang="en-US" sz="1400" dirty="0"/>
              <a:t> *co) {</a:t>
            </a:r>
          </a:p>
          <a:p>
            <a:r>
              <a:rPr lang="en-US" sz="1400" dirty="0"/>
              <a:t>        free(co-&gt;stack);</a:t>
            </a:r>
          </a:p>
          <a:p>
            <a:r>
              <a:rPr lang="en-US" sz="1400" dirty="0"/>
              <a:t>        return(0);</a:t>
            </a:r>
          </a:p>
          <a:p>
            <a:r>
              <a:rPr lang="en-US" sz="1400" dirty="0" smtClean="0"/>
              <a:t>}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TextBox"/>
          <p:cNvSpPr txBox="1"/>
          <p:nvPr/>
        </p:nvSpPr>
        <p:spPr>
          <a:xfrm>
            <a:off x="4572000" y="214290"/>
            <a:ext cx="4357718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v</a:t>
            </a:r>
            <a:r>
              <a:rPr lang="en-US" sz="1400" b="1" dirty="0" smtClean="0">
                <a:solidFill>
                  <a:srgbClr val="FF0000"/>
                </a:solidFill>
              </a:rPr>
              <a:t>oid consumer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 while(1){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pipe read</a:t>
            </a:r>
          </a:p>
          <a:p>
            <a:r>
              <a:rPr lang="en-US" sz="1400" dirty="0" smtClean="0"/>
              <a:t>       if(</a:t>
            </a:r>
            <a:r>
              <a:rPr lang="en-US" sz="1400" dirty="0" err="1" smtClean="0"/>
              <a:t>pipe_read</a:t>
            </a:r>
            <a:r>
              <a:rPr lang="en-US" sz="1400" dirty="0" smtClean="0"/>
              <a:t> == 0 {</a:t>
            </a:r>
          </a:p>
          <a:p>
            <a:r>
              <a:rPr lang="en-US" sz="1400" dirty="0" smtClean="0"/>
              <a:t>           break;</a:t>
            </a:r>
          </a:p>
          <a:p>
            <a:r>
              <a:rPr lang="en-US" sz="1400" dirty="0" smtClean="0"/>
              <a:t>       }</a:t>
            </a:r>
          </a:p>
          <a:p>
            <a:r>
              <a:rPr lang="en-US" sz="1400" dirty="0" smtClean="0"/>
              <a:t>       write in file</a:t>
            </a:r>
          </a:p>
          <a:p>
            <a:r>
              <a:rPr lang="en-US" sz="1400" dirty="0" smtClean="0"/>
              <a:t>       if(buffer is empty){</a:t>
            </a:r>
          </a:p>
          <a:p>
            <a:r>
              <a:rPr lang="en-US" sz="1400" b="1" dirty="0" smtClean="0"/>
              <a:t>            </a:t>
            </a:r>
            <a:r>
              <a:rPr lang="en-US" sz="1400" b="1" dirty="0" err="1" smtClean="0"/>
              <a:t>mycoroutines_switchto</a:t>
            </a:r>
            <a:r>
              <a:rPr lang="en-US" sz="1400" dirty="0"/>
              <a:t>(&amp;</a:t>
            </a:r>
            <a:r>
              <a:rPr lang="en-US" sz="1400" b="1" dirty="0" err="1" smtClean="0">
                <a:solidFill>
                  <a:srgbClr val="00B050"/>
                </a:solidFill>
              </a:rPr>
              <a:t>produc_c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smtClean="0"/>
              <a:t>       } 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   return;</a:t>
            </a:r>
          </a:p>
          <a:p>
            <a:r>
              <a:rPr lang="en-US" sz="1400" dirty="0" smtClean="0"/>
              <a:t>}</a:t>
            </a:r>
            <a:endParaRPr lang="el-GR" sz="1400" dirty="0"/>
          </a:p>
        </p:txBody>
      </p:sp>
      <p:sp>
        <p:nvSpPr>
          <p:cNvPr id="8" name="7 - TextBox"/>
          <p:cNvSpPr txBox="1"/>
          <p:nvPr/>
        </p:nvSpPr>
        <p:spPr>
          <a:xfrm>
            <a:off x="142844" y="214290"/>
            <a:ext cx="4143404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v</a:t>
            </a:r>
            <a:r>
              <a:rPr lang="en-US" sz="1400" b="1" dirty="0" smtClean="0">
                <a:solidFill>
                  <a:srgbClr val="00B050"/>
                </a:solidFill>
              </a:rPr>
              <a:t>oid producer</a:t>
            </a:r>
            <a:r>
              <a:rPr lang="en-US" sz="1400" dirty="0" smtClean="0"/>
              <a:t>()   </a:t>
            </a:r>
          </a:p>
          <a:p>
            <a:r>
              <a:rPr lang="en-US" sz="1400" dirty="0" smtClean="0"/>
              <a:t>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size_file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 </a:t>
            </a:r>
          </a:p>
          <a:p>
            <a:r>
              <a:rPr lang="en-US" sz="1400" dirty="0" smtClean="0"/>
              <a:t>       get input </a:t>
            </a:r>
          </a:p>
          <a:p>
            <a:r>
              <a:rPr lang="en-US" sz="1400" dirty="0" smtClean="0"/>
              <a:t>       </a:t>
            </a:r>
            <a:r>
              <a:rPr lang="en-US" sz="1400" dirty="0" err="1" smtClean="0"/>
              <a:t>pipe_write</a:t>
            </a:r>
            <a:endParaRPr lang="en-US" sz="1400" dirty="0" smtClean="0"/>
          </a:p>
          <a:p>
            <a:r>
              <a:rPr lang="en-US" sz="1400" dirty="0" smtClean="0"/>
              <a:t>       if(pipe is full) {</a:t>
            </a:r>
          </a:p>
          <a:p>
            <a:r>
              <a:rPr lang="en-US" sz="1400" dirty="0" smtClean="0"/>
              <a:t>               </a:t>
            </a:r>
            <a:r>
              <a:rPr lang="en-US" sz="1400" b="1" dirty="0" err="1"/>
              <a:t>mycoroutines_switchto</a:t>
            </a:r>
            <a:r>
              <a:rPr lang="en-US" sz="1400" dirty="0"/>
              <a:t>(&amp;</a:t>
            </a:r>
            <a:r>
              <a:rPr lang="en-US" sz="1400" b="1" dirty="0" err="1" smtClean="0">
                <a:solidFill>
                  <a:srgbClr val="FF0000"/>
                </a:solidFill>
              </a:rPr>
              <a:t>consum_c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}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if(</a:t>
            </a:r>
            <a:r>
              <a:rPr lang="en-US" sz="1400" dirty="0" err="1" smtClean="0"/>
              <a:t>i</a:t>
            </a:r>
            <a:r>
              <a:rPr lang="en-US" sz="1400" dirty="0" smtClean="0"/>
              <a:t> % SIZE) {       </a:t>
            </a:r>
          </a:p>
          <a:p>
            <a:r>
              <a:rPr lang="en-US" sz="1400" dirty="0" smtClean="0"/>
              <a:t>            </a:t>
            </a:r>
            <a:r>
              <a:rPr lang="en-US" sz="1400" b="1" dirty="0" err="1" smtClean="0"/>
              <a:t>mycoroutines_switchto</a:t>
            </a:r>
            <a:r>
              <a:rPr lang="en-US" sz="1400" dirty="0" smtClean="0"/>
              <a:t>(&amp;</a:t>
            </a:r>
            <a:r>
              <a:rPr lang="en-US" sz="1400" b="1" dirty="0" err="1" smtClean="0">
                <a:solidFill>
                  <a:srgbClr val="FF0000"/>
                </a:solidFill>
              </a:rPr>
              <a:t>consum_c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}  </a:t>
            </a:r>
          </a:p>
          <a:p>
            <a:r>
              <a:rPr lang="en-US" sz="1400" dirty="0" smtClean="0"/>
              <a:t>   return; </a:t>
            </a:r>
          </a:p>
          <a:p>
            <a:r>
              <a:rPr lang="en-US" sz="1400" dirty="0"/>
              <a:t>}</a:t>
            </a:r>
            <a:endParaRPr lang="el-GR" sz="1400" dirty="0"/>
          </a:p>
        </p:txBody>
      </p:sp>
      <p:sp>
        <p:nvSpPr>
          <p:cNvPr id="10" name="9 - TextBox"/>
          <p:cNvSpPr txBox="1"/>
          <p:nvPr/>
        </p:nvSpPr>
        <p:spPr>
          <a:xfrm>
            <a:off x="285720" y="4000504"/>
            <a:ext cx="4071966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Main</a:t>
            </a:r>
            <a:endParaRPr lang="en-US" sz="1400" dirty="0" smtClean="0"/>
          </a:p>
          <a:p>
            <a:r>
              <a:rPr lang="en-US" sz="1400" dirty="0" err="1" smtClean="0"/>
              <a:t>Pipe_init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</a:t>
            </a:r>
            <a:r>
              <a:rPr lang="en-US" sz="1400" b="1" dirty="0" err="1"/>
              <a:t>mycoroutines_init</a:t>
            </a:r>
            <a:r>
              <a:rPr lang="en-US" sz="1400" dirty="0"/>
              <a:t>(&amp;</a:t>
            </a:r>
            <a:r>
              <a:rPr lang="en-US" sz="1400" b="1" dirty="0" err="1">
                <a:solidFill>
                  <a:schemeClr val="tx2"/>
                </a:solidFill>
              </a:rPr>
              <a:t>main_co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//init consumer </a:t>
            </a:r>
            <a:r>
              <a:rPr lang="en-US" sz="1400" dirty="0" err="1" smtClean="0"/>
              <a:t>co_t</a:t>
            </a:r>
            <a:r>
              <a:rPr lang="en-US" sz="1400" dirty="0" smtClean="0"/>
              <a:t> , </a:t>
            </a:r>
            <a:r>
              <a:rPr lang="en-US" sz="1400" dirty="0" err="1" smtClean="0"/>
              <a:t>produder</a:t>
            </a:r>
            <a:r>
              <a:rPr lang="en-US" sz="1400" dirty="0" smtClean="0"/>
              <a:t> </a:t>
            </a:r>
            <a:r>
              <a:rPr lang="en-US" sz="1400" dirty="0" err="1" smtClean="0"/>
              <a:t>co_t</a:t>
            </a:r>
            <a:r>
              <a:rPr lang="en-US" sz="1400" dirty="0" smtClean="0"/>
              <a:t>   </a:t>
            </a:r>
          </a:p>
          <a:p>
            <a:r>
              <a:rPr lang="en-US" sz="1400" b="1" dirty="0" err="1"/>
              <a:t>mycoroutines_create</a:t>
            </a:r>
            <a:r>
              <a:rPr lang="en-US" sz="1400" dirty="0"/>
              <a:t>(&amp;</a:t>
            </a:r>
            <a:r>
              <a:rPr lang="en-US" sz="1400" b="1" dirty="0" err="1" smtClean="0">
                <a:solidFill>
                  <a:srgbClr val="FF0000"/>
                </a:solidFill>
              </a:rPr>
              <a:t>consum_c</a:t>
            </a:r>
            <a:r>
              <a:rPr lang="en-US" sz="1400" dirty="0" smtClean="0"/>
              <a:t>, consumer, </a:t>
            </a:r>
            <a:r>
              <a:rPr lang="en-US" sz="1400" dirty="0"/>
              <a:t>NULL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b="1" dirty="0" err="1" smtClean="0"/>
              <a:t>mycoroutines_create</a:t>
            </a:r>
            <a:r>
              <a:rPr lang="en-US" sz="1400" dirty="0"/>
              <a:t>(&amp;</a:t>
            </a:r>
            <a:r>
              <a:rPr lang="en-US" sz="1400" b="1" dirty="0" err="1" smtClean="0">
                <a:solidFill>
                  <a:srgbClr val="00B050"/>
                </a:solidFill>
              </a:rPr>
              <a:t>produc_c</a:t>
            </a:r>
            <a:r>
              <a:rPr lang="en-US" sz="1400" dirty="0" smtClean="0"/>
              <a:t>, </a:t>
            </a:r>
            <a:r>
              <a:rPr lang="en-US" sz="1400" dirty="0" err="1"/>
              <a:t>produce,NULL</a:t>
            </a:r>
            <a:r>
              <a:rPr lang="en-US" sz="1400" dirty="0"/>
              <a:t>);</a:t>
            </a:r>
            <a:r>
              <a:rPr lang="en-US" sz="1400" dirty="0" smtClean="0"/>
              <a:t> </a:t>
            </a:r>
          </a:p>
          <a:p>
            <a:r>
              <a:rPr lang="en-US" sz="1400" b="1" dirty="0" err="1" smtClean="0"/>
              <a:t>mycoroutines_switchto</a:t>
            </a:r>
            <a:r>
              <a:rPr lang="en-US" sz="1400" dirty="0"/>
              <a:t>(&amp;</a:t>
            </a:r>
            <a:r>
              <a:rPr lang="en-US" sz="1400" b="1" dirty="0" err="1" smtClean="0">
                <a:solidFill>
                  <a:srgbClr val="00B050"/>
                </a:solidFill>
              </a:rPr>
              <a:t>produce_c</a:t>
            </a:r>
            <a:r>
              <a:rPr lang="en-US" sz="1400" dirty="0" smtClean="0"/>
              <a:t>);</a:t>
            </a:r>
          </a:p>
          <a:p>
            <a:r>
              <a:rPr lang="en-US" sz="1400" b="1" dirty="0" smtClean="0"/>
              <a:t>Diff command</a:t>
            </a:r>
          </a:p>
          <a:p>
            <a:r>
              <a:rPr lang="en-US" sz="1400" b="1" dirty="0" err="1" smtClean="0"/>
              <a:t>mycoroutines_destroy</a:t>
            </a:r>
            <a:r>
              <a:rPr lang="en-US" sz="1400" dirty="0"/>
              <a:t> (&amp;</a:t>
            </a:r>
            <a:r>
              <a:rPr lang="en-US" sz="1400" b="1" dirty="0" err="1" smtClean="0">
                <a:solidFill>
                  <a:srgbClr val="00B050"/>
                </a:solidFill>
              </a:rPr>
              <a:t>produc_c</a:t>
            </a:r>
            <a:r>
              <a:rPr lang="en-US" sz="1400" dirty="0" smtClean="0"/>
              <a:t>);</a:t>
            </a:r>
            <a:endParaRPr lang="en-US" sz="1400" b="1" dirty="0" smtClean="0"/>
          </a:p>
          <a:p>
            <a:r>
              <a:rPr lang="en-US" sz="1400" b="1" dirty="0" err="1" smtClean="0"/>
              <a:t>mycoroutines_destroy</a:t>
            </a:r>
            <a:r>
              <a:rPr lang="en-US" sz="1400" dirty="0"/>
              <a:t> (&amp;</a:t>
            </a:r>
            <a:r>
              <a:rPr lang="en-US" sz="1400" b="1" dirty="0" err="1" smtClean="0">
                <a:solidFill>
                  <a:srgbClr val="FF0000"/>
                </a:solidFill>
              </a:rPr>
              <a:t>consum_c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Return(0);</a:t>
            </a:r>
            <a:endParaRPr lang="el-GR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TextBox"/>
          <p:cNvSpPr txBox="1"/>
          <p:nvPr/>
        </p:nvSpPr>
        <p:spPr>
          <a:xfrm>
            <a:off x="500034" y="571480"/>
            <a:ext cx="278608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mythreads_init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key){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init_list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add main node</a:t>
            </a:r>
          </a:p>
          <a:p>
            <a:r>
              <a:rPr lang="en-US" sz="1400" dirty="0" smtClean="0"/>
              <a:t>    add worker nodes</a:t>
            </a:r>
          </a:p>
          <a:p>
            <a:r>
              <a:rPr lang="en-US" sz="1400" dirty="0" smtClean="0"/>
              <a:t>    return(0);</a:t>
            </a:r>
          </a:p>
          <a:p>
            <a:r>
              <a:rPr lang="en-US" sz="1400" dirty="0" smtClean="0"/>
              <a:t>}</a:t>
            </a:r>
            <a:endParaRPr lang="el-GR" sz="1400" dirty="0"/>
          </a:p>
        </p:txBody>
      </p:sp>
      <p:sp>
        <p:nvSpPr>
          <p:cNvPr id="5" name="4 - TextBox"/>
          <p:cNvSpPr txBox="1"/>
          <p:nvPr/>
        </p:nvSpPr>
        <p:spPr>
          <a:xfrm>
            <a:off x="642910" y="2428868"/>
            <a:ext cx="328614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mythreads_join</a:t>
            </a:r>
            <a:r>
              <a:rPr lang="en-US" sz="1400" dirty="0" smtClean="0"/>
              <a:t>(</a:t>
            </a:r>
            <a:r>
              <a:rPr lang="en-US" sz="1400" dirty="0" err="1" smtClean="0"/>
              <a:t>co_t</a:t>
            </a:r>
            <a:r>
              <a:rPr lang="en-US" sz="1400" dirty="0" smtClean="0"/>
              <a:t>* thread){</a:t>
            </a:r>
          </a:p>
          <a:p>
            <a:r>
              <a:rPr lang="en-US" sz="1400" dirty="0" smtClean="0"/>
              <a:t>     while(1) {</a:t>
            </a:r>
          </a:p>
          <a:p>
            <a:r>
              <a:rPr lang="en-US" sz="1400" dirty="0" smtClean="0"/>
              <a:t>          if(thread finished) {</a:t>
            </a:r>
          </a:p>
          <a:p>
            <a:r>
              <a:rPr lang="en-US" sz="1400" dirty="0" smtClean="0"/>
              <a:t>               break;</a:t>
            </a:r>
          </a:p>
          <a:p>
            <a:r>
              <a:rPr lang="en-US" sz="1400" dirty="0" smtClean="0"/>
              <a:t>          }</a:t>
            </a:r>
          </a:p>
          <a:p>
            <a:r>
              <a:rPr lang="en-US" sz="1400" dirty="0" smtClean="0"/>
              <a:t>     }</a:t>
            </a:r>
          </a:p>
          <a:p>
            <a:r>
              <a:rPr lang="en-US" sz="1400" dirty="0" smtClean="0"/>
              <a:t>     return(0);</a:t>
            </a:r>
          </a:p>
          <a:p>
            <a:r>
              <a:rPr lang="en-US" sz="1400" dirty="0" smtClean="0"/>
              <a:t>}     </a:t>
            </a:r>
            <a:endParaRPr lang="el-GR" sz="1400" dirty="0"/>
          </a:p>
        </p:txBody>
      </p:sp>
      <p:sp>
        <p:nvSpPr>
          <p:cNvPr id="6" name="5 - TextBox"/>
          <p:cNvSpPr txBox="1"/>
          <p:nvPr/>
        </p:nvSpPr>
        <p:spPr>
          <a:xfrm>
            <a:off x="3929058" y="428604"/>
            <a:ext cx="400052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mythreads_destroy</a:t>
            </a:r>
            <a:r>
              <a:rPr lang="en-US" sz="1400" dirty="0" smtClean="0"/>
              <a:t>(</a:t>
            </a:r>
            <a:r>
              <a:rPr lang="en-US" sz="1400" dirty="0" err="1" smtClean="0"/>
              <a:t>co_t</a:t>
            </a:r>
            <a:r>
              <a:rPr lang="en-US" sz="1400" dirty="0" smtClean="0"/>
              <a:t> *threads){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remove_node</a:t>
            </a:r>
            <a:r>
              <a:rPr lang="en-US" sz="1400" dirty="0" smtClean="0"/>
              <a:t>(threads-&gt;key);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retur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}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0" y="5143512"/>
            <a:ext cx="5143536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mythreads_create</a:t>
            </a:r>
            <a:r>
              <a:rPr lang="en-US" sz="1400" dirty="0" smtClean="0"/>
              <a:t>(</a:t>
            </a:r>
            <a:r>
              <a:rPr lang="en-US" sz="1400" dirty="0" err="1" smtClean="0"/>
              <a:t>co_t</a:t>
            </a:r>
            <a:r>
              <a:rPr lang="en-US" sz="1400" dirty="0" smtClean="0"/>
              <a:t> *</a:t>
            </a:r>
            <a:r>
              <a:rPr lang="en-US" sz="1400" dirty="0" err="1" smtClean="0"/>
              <a:t>co,void</a:t>
            </a:r>
            <a:r>
              <a:rPr lang="en-US" sz="1400" dirty="0" smtClean="0"/>
              <a:t> (*body)(void),void *</a:t>
            </a:r>
            <a:r>
              <a:rPr lang="en-US" sz="1400" dirty="0" err="1" smtClean="0"/>
              <a:t>arg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mycoroutines_create</a:t>
            </a:r>
            <a:r>
              <a:rPr lang="en-US" sz="1400" dirty="0" smtClean="0"/>
              <a:t>(</a:t>
            </a:r>
            <a:r>
              <a:rPr lang="en-US" sz="1400" dirty="0" err="1" smtClean="0"/>
              <a:t>co,body</a:t>
            </a:r>
            <a:r>
              <a:rPr lang="en-US" sz="1400" dirty="0" smtClean="0"/>
              <a:t>,(void*)</a:t>
            </a:r>
            <a:r>
              <a:rPr lang="en-US" sz="1400" dirty="0" err="1" smtClean="0"/>
              <a:t>arg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return(0);</a:t>
            </a:r>
          </a:p>
          <a:p>
            <a:r>
              <a:rPr lang="en-US" sz="1400" dirty="0" smtClean="0"/>
              <a:t>}</a:t>
            </a:r>
          </a:p>
          <a:p>
            <a:endParaRPr lang="el-GR" dirty="0"/>
          </a:p>
        </p:txBody>
      </p:sp>
      <p:sp>
        <p:nvSpPr>
          <p:cNvPr id="9" name="8 - TextBox"/>
          <p:cNvSpPr txBox="1"/>
          <p:nvPr/>
        </p:nvSpPr>
        <p:spPr>
          <a:xfrm>
            <a:off x="4929190" y="1500174"/>
            <a:ext cx="3857652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mythreads_yield</a:t>
            </a:r>
            <a:r>
              <a:rPr lang="en-US" sz="1400" dirty="0" smtClean="0"/>
              <a:t>(){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   </a:t>
            </a:r>
            <a:r>
              <a:rPr lang="en-US" sz="1400" dirty="0" err="1" smtClean="0"/>
              <a:t>sigemptyset</a:t>
            </a:r>
            <a:r>
              <a:rPr lang="en-US" sz="1400" dirty="0" smtClean="0"/>
              <a:t>(&amp;set);</a:t>
            </a:r>
            <a:endParaRPr lang="el-GR" sz="1400" dirty="0" smtClean="0"/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sigaddset</a:t>
            </a:r>
            <a:r>
              <a:rPr lang="en-US" sz="1400" dirty="0" smtClean="0"/>
              <a:t>(&amp;set, </a:t>
            </a:r>
            <a:r>
              <a:rPr lang="en-US" sz="1400" dirty="0" smtClean="0"/>
              <a:t>SIGALRM);	</a:t>
            </a:r>
            <a:r>
              <a:rPr lang="en-US" sz="1400" dirty="0" err="1" smtClean="0"/>
              <a:t>sigprocmask</a:t>
            </a:r>
            <a:r>
              <a:rPr lang="en-US" sz="1400" dirty="0" smtClean="0"/>
              <a:t>(SIG_BLOCK</a:t>
            </a:r>
            <a:r>
              <a:rPr lang="en-US" sz="1400" dirty="0" smtClean="0"/>
              <a:t>, &amp;set, NULL);</a:t>
            </a:r>
            <a:endParaRPr lang="el-GR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curr</a:t>
            </a:r>
            <a:r>
              <a:rPr lang="en-US" sz="1400" dirty="0" smtClean="0"/>
              <a:t> = </a:t>
            </a:r>
            <a:r>
              <a:rPr lang="en-US" sz="1400" dirty="0" err="1" smtClean="0"/>
              <a:t>find_running_node</a:t>
            </a:r>
            <a:r>
              <a:rPr lang="en-US" sz="1400" dirty="0" smtClean="0"/>
              <a:t>(RUNNING);</a:t>
            </a:r>
            <a:endParaRPr lang="el-GR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curr</a:t>
            </a:r>
            <a:r>
              <a:rPr lang="en-US" sz="1400" dirty="0" smtClean="0"/>
              <a:t>-&gt;status = WAIT;</a:t>
            </a:r>
            <a:endParaRPr lang="el-GR" sz="1400" dirty="0" smtClean="0"/>
          </a:p>
          <a:p>
            <a:r>
              <a:rPr lang="en-US" sz="1400" dirty="0" smtClean="0"/>
              <a:t>	next = </a:t>
            </a:r>
            <a:r>
              <a:rPr lang="en-US" sz="1400" dirty="0" err="1" smtClean="0"/>
              <a:t>find_next_node</a:t>
            </a:r>
            <a:r>
              <a:rPr lang="en-US" sz="1400" dirty="0" smtClean="0"/>
              <a:t>(</a:t>
            </a:r>
            <a:r>
              <a:rPr lang="en-US" sz="1400" dirty="0" err="1" smtClean="0"/>
              <a:t>curr</a:t>
            </a:r>
            <a:r>
              <a:rPr lang="en-US" sz="1400" dirty="0" smtClean="0"/>
              <a:t>);</a:t>
            </a:r>
            <a:endParaRPr lang="el-GR" sz="1400" dirty="0" smtClean="0"/>
          </a:p>
          <a:p>
            <a:r>
              <a:rPr lang="en-US" sz="1400" dirty="0" smtClean="0"/>
              <a:t>	next-&gt;status = RUNNING;</a:t>
            </a:r>
            <a:endParaRPr lang="el-GR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sigprocmask</a:t>
            </a:r>
            <a:r>
              <a:rPr lang="en-US" sz="1400" dirty="0" smtClean="0"/>
              <a:t>(SIG_UNBLOCK, &amp;set, NULL);</a:t>
            </a:r>
            <a:endParaRPr lang="el-GR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mycoroutines_swap</a:t>
            </a:r>
            <a:r>
              <a:rPr lang="en-US" sz="1400" dirty="0" smtClean="0"/>
              <a:t>(current, next);</a:t>
            </a:r>
            <a:endParaRPr lang="el-GR" sz="1400" dirty="0" smtClean="0"/>
          </a:p>
          <a:p>
            <a:r>
              <a:rPr lang="en-US" sz="1400" dirty="0" smtClean="0"/>
              <a:t>	return;</a:t>
            </a:r>
            <a:endParaRPr lang="el-GR" sz="1400" dirty="0" smtClean="0"/>
          </a:p>
          <a:p>
            <a:r>
              <a:rPr lang="en-US" sz="1400" dirty="0" smtClean="0"/>
              <a:t>}</a:t>
            </a:r>
            <a:endParaRPr lang="el-GR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TextBox"/>
          <p:cNvSpPr txBox="1"/>
          <p:nvPr/>
        </p:nvSpPr>
        <p:spPr>
          <a:xfrm>
            <a:off x="0" y="2000240"/>
            <a:ext cx="350043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mythreads_sem_init</a:t>
            </a:r>
            <a:r>
              <a:rPr lang="en-US" sz="1400" dirty="0" smtClean="0"/>
              <a:t>(</a:t>
            </a:r>
            <a:r>
              <a:rPr lang="en-US" sz="1400" dirty="0" err="1" smtClean="0"/>
              <a:t>sem_t</a:t>
            </a:r>
            <a:r>
              <a:rPr lang="en-US" sz="1400" dirty="0" smtClean="0"/>
              <a:t> *s,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val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s-&gt;</a:t>
            </a:r>
            <a:r>
              <a:rPr lang="en-US" sz="1400" dirty="0" err="1" smtClean="0"/>
              <a:t>val</a:t>
            </a:r>
            <a:r>
              <a:rPr lang="en-US" sz="1400" dirty="0" smtClean="0"/>
              <a:t> = </a:t>
            </a:r>
            <a:r>
              <a:rPr lang="en-US" sz="1400" dirty="0" err="1" smtClean="0"/>
              <a:t>val</a:t>
            </a:r>
            <a:r>
              <a:rPr lang="en-US" sz="1400" dirty="0" smtClean="0"/>
              <a:t>; //set </a:t>
            </a:r>
            <a:r>
              <a:rPr lang="en-US" sz="1400" dirty="0" err="1" smtClean="0"/>
              <a:t>val</a:t>
            </a:r>
            <a:endParaRPr lang="en-US" sz="1400" dirty="0" smtClean="0"/>
          </a:p>
          <a:p>
            <a:r>
              <a:rPr lang="en-US" sz="1400" dirty="0" smtClean="0"/>
              <a:t> return(0); </a:t>
            </a:r>
          </a:p>
          <a:p>
            <a:r>
              <a:rPr lang="en-US" sz="1400" dirty="0" smtClean="0"/>
              <a:t>} </a:t>
            </a:r>
            <a:endParaRPr lang="el-GR" sz="1400" dirty="0"/>
          </a:p>
        </p:txBody>
      </p:sp>
      <p:sp>
        <p:nvSpPr>
          <p:cNvPr id="5" name="4 - TextBox"/>
          <p:cNvSpPr txBox="1"/>
          <p:nvPr/>
        </p:nvSpPr>
        <p:spPr>
          <a:xfrm>
            <a:off x="500034" y="357166"/>
            <a:ext cx="292895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typedef</a:t>
            </a:r>
            <a:r>
              <a:rPr lang="en-US" sz="1400" dirty="0" smtClean="0"/>
              <a:t>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sem</a:t>
            </a:r>
            <a:r>
              <a:rPr lang="en-US" sz="1400" dirty="0" smtClean="0"/>
              <a:t> { 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val</a:t>
            </a:r>
            <a:r>
              <a:rPr lang="en-US" sz="1400" dirty="0" smtClean="0"/>
              <a:t>; </a:t>
            </a:r>
          </a:p>
          <a:p>
            <a:r>
              <a:rPr lang="en-US" sz="1400" dirty="0" smtClean="0"/>
              <a:t>} </a:t>
            </a:r>
            <a:r>
              <a:rPr lang="en-US" sz="1400" dirty="0" err="1" smtClean="0"/>
              <a:t>sem_t</a:t>
            </a:r>
            <a:r>
              <a:rPr lang="en-US" sz="1400" dirty="0" smtClean="0"/>
              <a:t>;</a:t>
            </a:r>
            <a:endParaRPr lang="el-GR" sz="1400" dirty="0"/>
          </a:p>
        </p:txBody>
      </p:sp>
      <p:sp>
        <p:nvSpPr>
          <p:cNvPr id="7" name="6 - TextBox"/>
          <p:cNvSpPr txBox="1"/>
          <p:nvPr/>
        </p:nvSpPr>
        <p:spPr>
          <a:xfrm>
            <a:off x="4143372" y="4071942"/>
            <a:ext cx="48577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mythreads_sem_up</a:t>
            </a:r>
            <a:r>
              <a:rPr lang="en-US" sz="1400" dirty="0" smtClean="0"/>
              <a:t>(</a:t>
            </a:r>
            <a:r>
              <a:rPr lang="en-US" sz="1400" dirty="0" err="1" smtClean="0"/>
              <a:t>sem_t</a:t>
            </a:r>
            <a:r>
              <a:rPr lang="en-US" sz="1400" dirty="0" smtClean="0"/>
              <a:t> *s) { </a:t>
            </a:r>
          </a:p>
          <a:p>
            <a:r>
              <a:rPr lang="en-US" sz="1400" dirty="0" err="1" smtClean="0"/>
              <a:t>sigset_t</a:t>
            </a:r>
            <a:r>
              <a:rPr lang="en-US" sz="1400" dirty="0" smtClean="0"/>
              <a:t> set; </a:t>
            </a:r>
            <a:r>
              <a:rPr lang="en-US" sz="1400" dirty="0" err="1" smtClean="0"/>
              <a:t>sigemptyset</a:t>
            </a:r>
            <a:r>
              <a:rPr lang="en-US" sz="1400" dirty="0" smtClean="0"/>
              <a:t>(&amp;set); //block the alarm </a:t>
            </a:r>
          </a:p>
          <a:p>
            <a:r>
              <a:rPr lang="en-US" sz="1400" dirty="0" err="1" smtClean="0"/>
              <a:t>sigaddset</a:t>
            </a:r>
            <a:r>
              <a:rPr lang="en-US" sz="1400" dirty="0" smtClean="0"/>
              <a:t>(&amp;set, SIGALRM); </a:t>
            </a:r>
          </a:p>
          <a:p>
            <a:r>
              <a:rPr lang="en-US" sz="1400" dirty="0" err="1" smtClean="0"/>
              <a:t>sigprocmask</a:t>
            </a:r>
            <a:r>
              <a:rPr lang="en-US" sz="1400" dirty="0" smtClean="0"/>
              <a:t>(SIG_BLOCK, &amp;set, NULL); </a:t>
            </a:r>
          </a:p>
          <a:p>
            <a:r>
              <a:rPr lang="en-US" sz="1400" dirty="0" smtClean="0"/>
              <a:t>s-&gt;</a:t>
            </a:r>
            <a:r>
              <a:rPr lang="en-US" sz="1400" dirty="0" err="1" smtClean="0"/>
              <a:t>val</a:t>
            </a:r>
            <a:r>
              <a:rPr lang="en-US" sz="1400" dirty="0" smtClean="0"/>
              <a:t>++; </a:t>
            </a:r>
          </a:p>
          <a:p>
            <a:r>
              <a:rPr lang="en-US" sz="1400" dirty="0" err="1" smtClean="0"/>
              <a:t>sigprocmask</a:t>
            </a:r>
            <a:r>
              <a:rPr lang="en-US" sz="1400" dirty="0" smtClean="0"/>
              <a:t>(SIG_UNBLOCK, &amp;set, NULL); //unblock the alarm</a:t>
            </a:r>
          </a:p>
          <a:p>
            <a:r>
              <a:rPr lang="en-US" sz="1400" dirty="0" smtClean="0"/>
              <a:t>return(0);</a:t>
            </a:r>
          </a:p>
          <a:p>
            <a:r>
              <a:rPr lang="en-US" sz="1400" dirty="0" smtClean="0"/>
              <a:t>}</a:t>
            </a:r>
            <a:endParaRPr lang="el-GR" sz="1400" dirty="0"/>
          </a:p>
        </p:txBody>
      </p:sp>
      <p:sp>
        <p:nvSpPr>
          <p:cNvPr id="8" name="7 - TextBox"/>
          <p:cNvSpPr txBox="1"/>
          <p:nvPr/>
        </p:nvSpPr>
        <p:spPr>
          <a:xfrm>
            <a:off x="3643306" y="285728"/>
            <a:ext cx="5143536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mythreads_sem_down</a:t>
            </a:r>
            <a:r>
              <a:rPr lang="en-US" sz="1400" dirty="0" smtClean="0"/>
              <a:t>(</a:t>
            </a:r>
            <a:r>
              <a:rPr lang="en-US" sz="1400" dirty="0" err="1" smtClean="0"/>
              <a:t>sem_t</a:t>
            </a:r>
            <a:r>
              <a:rPr lang="en-US" sz="1400" dirty="0" smtClean="0"/>
              <a:t> *s) {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sigset_t</a:t>
            </a:r>
            <a:r>
              <a:rPr lang="en-US" sz="1400" dirty="0" smtClean="0"/>
              <a:t> set;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sigemptyset</a:t>
            </a:r>
            <a:r>
              <a:rPr lang="en-US" sz="1400" dirty="0" smtClean="0"/>
              <a:t>(&amp;set); //block the alarm </a:t>
            </a:r>
            <a:r>
              <a:rPr lang="en-US" sz="1400" dirty="0" err="1" smtClean="0"/>
              <a:t>sigaddset</a:t>
            </a:r>
            <a:r>
              <a:rPr lang="en-US" sz="1400" dirty="0" smtClean="0"/>
              <a:t>(&amp;set,  SIGALRM); </a:t>
            </a:r>
            <a:r>
              <a:rPr lang="en-US" sz="1400" dirty="0" err="1" smtClean="0"/>
              <a:t>sigprocmask</a:t>
            </a:r>
            <a:r>
              <a:rPr lang="en-US" sz="1400" dirty="0" smtClean="0"/>
              <a:t>(SIG_BLOCK, &amp;set, NULL);</a:t>
            </a:r>
          </a:p>
          <a:p>
            <a:r>
              <a:rPr lang="en-US" sz="1400" dirty="0" smtClean="0"/>
              <a:t> while(1) {</a:t>
            </a:r>
          </a:p>
          <a:p>
            <a:r>
              <a:rPr lang="en-US" sz="1400" dirty="0" smtClean="0"/>
              <a:t>     if (s-&gt;</a:t>
            </a:r>
            <a:r>
              <a:rPr lang="en-US" sz="1400" dirty="0" err="1" smtClean="0"/>
              <a:t>val</a:t>
            </a:r>
            <a:r>
              <a:rPr lang="en-US" sz="1400" dirty="0" smtClean="0"/>
              <a:t> &gt; 0) {</a:t>
            </a:r>
          </a:p>
          <a:p>
            <a:r>
              <a:rPr lang="en-US" sz="1400" dirty="0" smtClean="0"/>
              <a:t>          s-&gt;</a:t>
            </a:r>
            <a:r>
              <a:rPr lang="en-US" sz="1400" dirty="0" err="1" smtClean="0"/>
              <a:t>val</a:t>
            </a:r>
            <a:r>
              <a:rPr lang="en-US" sz="1400" dirty="0" smtClean="0"/>
              <a:t>--; break;</a:t>
            </a:r>
          </a:p>
          <a:p>
            <a:r>
              <a:rPr lang="en-US" sz="1400" dirty="0" smtClean="0"/>
              <a:t>      } </a:t>
            </a:r>
          </a:p>
          <a:p>
            <a:r>
              <a:rPr lang="en-US" sz="1400" dirty="0" smtClean="0"/>
              <a:t>     else { 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sigprocmask</a:t>
            </a:r>
            <a:r>
              <a:rPr lang="en-US" sz="1400" dirty="0" smtClean="0"/>
              <a:t>(SIG_UNBLOCK, &amp;set, NULL);         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mythreads_yield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}</a:t>
            </a:r>
          </a:p>
          <a:p>
            <a:r>
              <a:rPr lang="en-US" sz="1400" dirty="0" smtClean="0"/>
              <a:t> }</a:t>
            </a:r>
          </a:p>
          <a:p>
            <a:r>
              <a:rPr lang="en-US" sz="1400" dirty="0" smtClean="0"/>
              <a:t> return(0); }</a:t>
            </a:r>
            <a:endParaRPr lang="el-GR" sz="1400" dirty="0"/>
          </a:p>
        </p:txBody>
      </p:sp>
      <p:sp>
        <p:nvSpPr>
          <p:cNvPr id="9" name="8 - TextBox"/>
          <p:cNvSpPr txBox="1"/>
          <p:nvPr/>
        </p:nvSpPr>
        <p:spPr>
          <a:xfrm>
            <a:off x="0" y="3429000"/>
            <a:ext cx="35719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mythreads_sem_destroy</a:t>
            </a:r>
            <a:r>
              <a:rPr lang="en-US" sz="1400" dirty="0" smtClean="0"/>
              <a:t>(</a:t>
            </a:r>
            <a:r>
              <a:rPr lang="en-US" sz="1400" dirty="0" err="1" smtClean="0"/>
              <a:t>sem_t</a:t>
            </a:r>
            <a:r>
              <a:rPr lang="en-US" sz="1400" dirty="0" smtClean="0"/>
              <a:t> *s) { </a:t>
            </a:r>
          </a:p>
          <a:p>
            <a:r>
              <a:rPr lang="en-US" sz="1400" dirty="0" smtClean="0"/>
              <a:t>free(s);</a:t>
            </a:r>
          </a:p>
          <a:p>
            <a:r>
              <a:rPr lang="en-US" sz="1400" dirty="0" smtClean="0"/>
              <a:t> return(0); </a:t>
            </a:r>
          </a:p>
          <a:p>
            <a:r>
              <a:rPr lang="en-US" sz="1400" dirty="0" smtClean="0"/>
              <a:t>}</a:t>
            </a:r>
            <a:endParaRPr lang="el-G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578</Words>
  <Application>Microsoft Office PowerPoint</Application>
  <PresentationFormat>Προβολή στην οθόνη (4:3)</PresentationFormat>
  <Paragraphs>134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Nancy S</dc:creator>
  <cp:lastModifiedBy>Nancy S</cp:lastModifiedBy>
  <cp:revision>53</cp:revision>
  <dcterms:created xsi:type="dcterms:W3CDTF">2020-01-08T10:01:08Z</dcterms:created>
  <dcterms:modified xsi:type="dcterms:W3CDTF">2020-01-08T21:52:24Z</dcterms:modified>
</cp:coreProperties>
</file>