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72" r:id="rId4"/>
    <p:sldId id="258" r:id="rId5"/>
    <p:sldId id="262" r:id="rId6"/>
    <p:sldId id="259" r:id="rId7"/>
    <p:sldId id="263" r:id="rId8"/>
    <p:sldId id="261" r:id="rId9"/>
    <p:sldId id="260" r:id="rId10"/>
    <p:sldId id="264" r:id="rId11"/>
    <p:sldId id="265" r:id="rId12"/>
    <p:sldId id="266" r:id="rId13"/>
    <p:sldId id="267" r:id="rId14"/>
    <p:sldId id="273" r:id="rId15"/>
    <p:sldId id="281" r:id="rId16"/>
    <p:sldId id="268" r:id="rId17"/>
    <p:sldId id="278" r:id="rId18"/>
    <p:sldId id="279" r:id="rId19"/>
    <p:sldId id="280" r:id="rId20"/>
    <p:sldId id="277" r:id="rId21"/>
    <p:sldId id="275" r:id="rId22"/>
    <p:sldId id="282" r:id="rId23"/>
    <p:sldId id="283" r:id="rId24"/>
    <p:sldId id="284" r:id="rId25"/>
    <p:sldId id="285" r:id="rId26"/>
    <p:sldId id="286" r:id="rId27"/>
    <p:sldId id="287" r:id="rId28"/>
    <p:sldId id="270" r:id="rId29"/>
    <p:sldId id="27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5FB57-F89C-4EBA-8329-08D6962F68C7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3FD8D-2AD5-4A64-9117-FEFB6B7809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443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47A4F-5669-4D8C-B930-483B119007F5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42D49-19F6-4D4C-ADD0-DDE6CB1F56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076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1B0C-F2D1-465F-8416-29A935B79173}" type="datetime1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49F9230-1ABA-44FE-A5A4-F807540173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73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6366-EC54-43CC-AF2C-DF14F0D60EA2}" type="datetime1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9F9230-1ABA-44FE-A5A4-F807540173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62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8F-D395-485C-8096-672E69EA6C7F}" type="datetime1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9F9230-1ABA-44FE-A5A4-F807540173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1779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971F-35D9-47B7-A2CC-25454BA450BB}" type="datetime1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9F9230-1ABA-44FE-A5A4-F807540173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466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78FD-C64B-4742-BD12-7DF3C3F6BDB7}" type="datetime1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9F9230-1ABA-44FE-A5A4-F807540173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247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AEE90-4861-4227-BCA8-476480FA7EA6}" type="datetime1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9F9230-1ABA-44FE-A5A4-F807540173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834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26EB-5FE2-4C03-9F80-4A00C179FCB2}" type="datetime1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9230-1ABA-44FE-A5A4-F807540173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70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D5D6-BA77-4F40-B698-8067939BD1A0}" type="datetime1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9230-1ABA-44FE-A5A4-F807540173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20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1245-0488-48BE-B23B-2083BD21AE90}" type="datetime1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9230-1ABA-44FE-A5A4-F807540173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82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AC18-20A6-4070-B7B8-8F92A2A073B1}" type="datetime1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9F9230-1ABA-44FE-A5A4-F807540173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76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1B47-727E-4C83-95C9-AD8D1A28C84E}" type="datetime1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9F9230-1ABA-44FE-A5A4-F807540173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65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60D9-805B-4D72-8239-F7FA33D6636B}" type="datetime1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9F9230-1ABA-44FE-A5A4-F807540173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00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30EB-4C2B-435A-A79A-29297DA498D9}" type="datetime1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9230-1ABA-44FE-A5A4-F807540173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93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C916-3346-4041-A470-A44FEE9FCFE7}" type="datetime1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9230-1ABA-44FE-A5A4-F807540173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99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D8D2-4508-4AB5-9E75-B6F4D56F3D4E}" type="datetime1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9230-1ABA-44FE-A5A4-F807540173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94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7A71-4F5D-4F2E-BC3B-6FF648EF07D4}" type="datetime1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9F9230-1ABA-44FE-A5A4-F807540173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30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9BC89-F604-40F9-8C31-5D10C142A526}" type="datetime1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49F9230-1ABA-44FE-A5A4-F807540173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27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87062" y="448408"/>
            <a:ext cx="9983543" cy="132763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Machine </a:t>
            </a:r>
            <a:r>
              <a:rPr lang="en-US" altLang="zh-TW" dirty="0"/>
              <a:t>Learning  Mid-term Report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21133" y="4894666"/>
            <a:ext cx="8915399" cy="1325520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隊伍</a:t>
            </a:r>
            <a:r>
              <a:rPr lang="en-US" altLang="zh-TW" sz="2000" dirty="0"/>
              <a:t>:</a:t>
            </a:r>
            <a:r>
              <a:rPr lang="zh-TW" altLang="en-US" sz="2000" dirty="0" smtClean="0"/>
              <a:t>拓荒者</a:t>
            </a:r>
            <a:endParaRPr lang="en-US" altLang="zh-TW" sz="2000" dirty="0" smtClean="0"/>
          </a:p>
          <a:p>
            <a:r>
              <a:rPr lang="zh-TW" altLang="en-US" sz="2000" dirty="0" smtClean="0"/>
              <a:t>應數四 劉丞</a:t>
            </a:r>
            <a:r>
              <a:rPr lang="zh-TW" altLang="en-US" sz="2000" dirty="0"/>
              <a:t>祐、蔡宏仁</a:t>
            </a:r>
            <a:endParaRPr lang="en-US" altLang="zh-TW" sz="2000" dirty="0"/>
          </a:p>
          <a:p>
            <a:endParaRPr lang="zh-TW" altLang="en-US" sz="2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9230-1ABA-44FE-A5A4-F80754017392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777573" y="2277714"/>
            <a:ext cx="10193032" cy="26169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6000" dirty="0" smtClean="0"/>
              <a:t>Topic: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dirty="0"/>
              <a:t>判斷</a:t>
            </a:r>
            <a:r>
              <a:rPr lang="zh-TW" altLang="en-US" dirty="0" smtClean="0"/>
              <a:t>不同財務能力，對於微軟產品的消費能力，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以及建立預測模型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18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9211" y="624110"/>
            <a:ext cx="8915401" cy="1280890"/>
          </a:xfrm>
        </p:spPr>
        <p:txBody>
          <a:bodyPr/>
          <a:lstStyle/>
          <a:p>
            <a:r>
              <a:rPr lang="zh-TW" altLang="en-US" dirty="0" smtClean="0"/>
              <a:t>年收入</a:t>
            </a:r>
            <a:r>
              <a:rPr lang="en-US" altLang="zh-TW" dirty="0"/>
              <a:t>(</a:t>
            </a:r>
            <a:r>
              <a:rPr lang="en-US" altLang="zh-TW" dirty="0" err="1"/>
              <a:t>YearlyIncome</a:t>
            </a:r>
            <a:r>
              <a:rPr lang="en-US" altLang="zh-TW" dirty="0"/>
              <a:t>)</a:t>
            </a:r>
            <a:r>
              <a:rPr lang="zh-TW" altLang="en-US" dirty="0" smtClean="0"/>
              <a:t>以外的重要因素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1" y="2048607"/>
            <a:ext cx="8915400" cy="4135176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根據上面的判斷，我們知道，年收入是一個消費能力的指標。</a:t>
            </a:r>
            <a:endParaRPr lang="en-US" altLang="zh-TW" sz="2000" dirty="0" smtClean="0"/>
          </a:p>
          <a:p>
            <a:r>
              <a:rPr lang="zh-TW" altLang="en-US" sz="2000" dirty="0" smtClean="0"/>
              <a:t>但有沒有除了消費能力外的因素決定</a:t>
            </a:r>
            <a:r>
              <a:rPr lang="en-US" altLang="zh-TW" sz="2000" dirty="0" smtClean="0"/>
              <a:t>?</a:t>
            </a:r>
          </a:p>
          <a:p>
            <a:r>
              <a:rPr lang="zh-TW" altLang="en-US" sz="2000" dirty="0" smtClean="0"/>
              <a:t>比如說，家裡小孩多的，反而會為了小孩，買更多產品</a:t>
            </a:r>
            <a:r>
              <a:rPr lang="en-US" altLang="zh-TW" sz="2000" dirty="0" smtClean="0"/>
              <a:t>?</a:t>
            </a:r>
          </a:p>
          <a:p>
            <a:r>
              <a:rPr lang="zh-TW" altLang="en-US" sz="2000" dirty="0" smtClean="0"/>
              <a:t>也就是，比年收入更重要的指標</a:t>
            </a:r>
            <a:r>
              <a:rPr lang="en-US" altLang="zh-TW" sz="2000" dirty="0" smtClean="0"/>
              <a:t>?</a:t>
            </a:r>
          </a:p>
          <a:p>
            <a:endParaRPr lang="en-US" altLang="zh-TW" sz="2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9230-1ABA-44FE-A5A4-F8075401739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68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61467" y="170100"/>
            <a:ext cx="9745541" cy="1210292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特徵篩選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/>
              <a:t>(</a:t>
            </a:r>
            <a:r>
              <a:rPr lang="zh-TW" altLang="en-US" sz="2700" dirty="0" smtClean="0"/>
              <a:t>年紀、家中車數、全部小孩數、年收入、家中小孩數 </a:t>
            </a:r>
            <a:r>
              <a:rPr lang="en-US" altLang="zh-TW" sz="2700" dirty="0" smtClean="0"/>
              <a:t>vs</a:t>
            </a:r>
            <a:r>
              <a:rPr lang="zh-TW" altLang="en-US" sz="2400" dirty="0"/>
              <a:t>月消費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40598" y="5433790"/>
            <a:ext cx="8915400" cy="1644163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重要性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各特徵</a:t>
            </a:r>
            <a:r>
              <a:rPr lang="zh-TW" altLang="en-US" sz="2000" dirty="0"/>
              <a:t>與月消費的</a:t>
            </a:r>
            <a:r>
              <a:rPr lang="en-US" altLang="zh-TW" sz="2000" dirty="0"/>
              <a:t>”</a:t>
            </a:r>
            <a:r>
              <a:rPr lang="zh-TW" altLang="en-US" sz="2000" dirty="0"/>
              <a:t>係數</a:t>
            </a:r>
            <a:r>
              <a:rPr lang="en-US" altLang="zh-TW" sz="2000" dirty="0"/>
              <a:t>”</a:t>
            </a:r>
            <a:r>
              <a:rPr lang="zh-TW" altLang="en-US" sz="2000" dirty="0"/>
              <a:t>間的關係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r>
              <a:rPr lang="zh-TW" altLang="en-US" sz="2000" dirty="0" smtClean="0"/>
              <a:t>年紀 </a:t>
            </a:r>
            <a:r>
              <a:rPr lang="en-US" altLang="zh-TW" sz="2000" dirty="0" smtClean="0"/>
              <a:t>&lt;</a:t>
            </a:r>
            <a:r>
              <a:rPr lang="zh-TW" altLang="en-US" sz="2000" dirty="0" smtClean="0"/>
              <a:t> 家中車數 </a:t>
            </a:r>
            <a:r>
              <a:rPr lang="en-US" altLang="zh-TW" sz="2000" dirty="0" smtClean="0"/>
              <a:t>&lt;</a:t>
            </a:r>
            <a:r>
              <a:rPr lang="zh-TW" altLang="en-US" sz="2000" dirty="0" smtClean="0"/>
              <a:t> 全部小孩數量 </a:t>
            </a:r>
            <a:r>
              <a:rPr lang="en-US" altLang="zh-TW" sz="2000" dirty="0" smtClean="0"/>
              <a:t>&lt;</a:t>
            </a:r>
            <a:r>
              <a:rPr lang="zh-TW" altLang="en-US" sz="2000" dirty="0" smtClean="0"/>
              <a:t> 年收入 </a:t>
            </a:r>
            <a:r>
              <a:rPr lang="en-US" altLang="zh-TW" sz="2000" dirty="0" smtClean="0"/>
              <a:t>&lt;</a:t>
            </a:r>
            <a:r>
              <a:rPr lang="zh-TW" altLang="en-US" sz="2000" dirty="0" smtClean="0"/>
              <a:t> 家中小孩</a:t>
            </a:r>
            <a:r>
              <a:rPr lang="zh-TW" altLang="en-US" sz="2000" dirty="0"/>
              <a:t>數量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r>
              <a:rPr lang="zh-TW" altLang="en-US" sz="2000" dirty="0" smtClean="0"/>
              <a:t>有個因素比年收入重要</a:t>
            </a:r>
            <a:r>
              <a:rPr lang="en-US" altLang="zh-TW" sz="2000" dirty="0"/>
              <a:t>: </a:t>
            </a:r>
            <a:r>
              <a:rPr lang="en-US" altLang="zh-TW" sz="2000" dirty="0" err="1" smtClean="0"/>
              <a:t>NumberChildrenAtHome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9230-1ABA-44FE-A5A4-F80754017392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598" y="1380392"/>
            <a:ext cx="8110171" cy="382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3392" y="147337"/>
            <a:ext cx="9007597" cy="1280890"/>
          </a:xfrm>
        </p:spPr>
        <p:txBody>
          <a:bodyPr/>
          <a:lstStyle/>
          <a:p>
            <a:r>
              <a:rPr lang="en-US" altLang="zh-TW" dirty="0" err="1"/>
              <a:t>NumberChildrenAtHome</a:t>
            </a:r>
            <a:r>
              <a:rPr lang="en-US" altLang="zh-TW" dirty="0"/>
              <a:t> 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 </a:t>
            </a:r>
            <a:r>
              <a:rPr lang="en-US" altLang="zh-TW" dirty="0" err="1"/>
              <a:t>AveMonthSpend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98284" y="5222629"/>
            <a:ext cx="8915400" cy="1441939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家中小孩數量高，對消費能力，比剛剛的因素都要高很多。</a:t>
            </a:r>
            <a:endParaRPr lang="en-US" altLang="zh-TW" sz="2000" dirty="0" smtClean="0"/>
          </a:p>
          <a:p>
            <a:r>
              <a:rPr lang="zh-TW" altLang="en-US" sz="2000" dirty="0" smtClean="0"/>
              <a:t>可能的原因大概是家中小孩多，對於電腦相關的軟硬體需求大而導致。</a:t>
            </a:r>
            <a:endParaRPr lang="en-US" altLang="zh-TW" sz="2000" dirty="0" smtClean="0"/>
          </a:p>
          <a:p>
            <a:r>
              <a:rPr lang="zh-TW" altLang="en-US" sz="2000" dirty="0"/>
              <a:t>因此可以大概推測，主要客戶為</a:t>
            </a:r>
            <a:r>
              <a:rPr lang="en-US" altLang="zh-TW" sz="2000" dirty="0"/>
              <a:t>”</a:t>
            </a:r>
            <a:r>
              <a:rPr lang="zh-TW" altLang="en-US" sz="2000" dirty="0"/>
              <a:t>家中有小孩的父母</a:t>
            </a:r>
            <a:r>
              <a:rPr lang="en-US" altLang="zh-TW" sz="2000" dirty="0"/>
              <a:t>”</a:t>
            </a:r>
            <a:r>
              <a:rPr lang="zh-TW" altLang="en-US" sz="2000" dirty="0"/>
              <a:t>。</a:t>
            </a:r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9230-1ABA-44FE-A5A4-F80754017392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84" y="1428227"/>
            <a:ext cx="9852513" cy="364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4796" y="83032"/>
            <a:ext cx="8911687" cy="1280890"/>
          </a:xfrm>
        </p:spPr>
        <p:txBody>
          <a:bodyPr/>
          <a:lstStyle/>
          <a:p>
            <a:r>
              <a:rPr lang="zh-TW" altLang="en-US" b="1" dirty="0" smtClean="0"/>
              <a:t>轉換類別變數</a:t>
            </a:r>
            <a:r>
              <a:rPr lang="en-US" altLang="zh-TW" dirty="0"/>
              <a:t>:</a:t>
            </a:r>
            <a:r>
              <a:rPr lang="en-US" altLang="zh-TW" dirty="0" smtClean="0"/>
              <a:t>Occupation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Gender</a:t>
            </a:r>
            <a:r>
              <a:rPr lang="zh-TW" altLang="en-US" dirty="0" smtClean="0"/>
              <a:t>、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 smtClean="0"/>
              <a:t>MaritalStatus</a:t>
            </a:r>
            <a:r>
              <a:rPr lang="zh-TW" altLang="en-US" dirty="0" smtClean="0"/>
              <a:t>、</a:t>
            </a:r>
            <a:r>
              <a:rPr lang="en-US" altLang="zh-TW" dirty="0"/>
              <a:t>Education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48433" y="5480797"/>
            <a:ext cx="9825527" cy="1245318"/>
          </a:xfrm>
        </p:spPr>
        <p:txBody>
          <a:bodyPr>
            <a:noAutofit/>
          </a:bodyPr>
          <a:lstStyle/>
          <a:p>
            <a:r>
              <a:rPr lang="zh-TW" altLang="en-US" sz="2000" dirty="0" smtClean="0"/>
              <a:t>每筆客戶的職業、性別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男</a:t>
            </a:r>
            <a:r>
              <a:rPr lang="en-US" altLang="zh-TW" sz="2000" dirty="0" smtClean="0"/>
              <a:t>/</a:t>
            </a:r>
            <a:r>
              <a:rPr lang="zh-TW" altLang="en-US" sz="2000" dirty="0" smtClean="0"/>
              <a:t>女</a:t>
            </a:r>
            <a:r>
              <a:rPr lang="en-US" altLang="zh-TW" sz="2000" dirty="0" smtClean="0"/>
              <a:t>(1/0)</a:t>
            </a:r>
            <a:r>
              <a:rPr lang="zh-TW" altLang="en-US" sz="2000" dirty="0" smtClean="0"/>
              <a:t>、已婚</a:t>
            </a:r>
            <a:r>
              <a:rPr lang="en-US" altLang="zh-TW" sz="2000" dirty="0" smtClean="0"/>
              <a:t>/</a:t>
            </a:r>
            <a:r>
              <a:rPr lang="zh-TW" altLang="en-US" sz="2000" dirty="0" smtClean="0"/>
              <a:t>未婚</a:t>
            </a:r>
            <a:r>
              <a:rPr lang="en-US" altLang="zh-TW" sz="2000" dirty="0" smtClean="0"/>
              <a:t>(1/0)</a:t>
            </a:r>
          </a:p>
          <a:p>
            <a:r>
              <a:rPr lang="zh-TW" altLang="en-US" sz="2000" dirty="0" smtClean="0"/>
              <a:t>教育程度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Partial High School: 1,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High School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: 2,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Partial College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: 3,  </a:t>
            </a:r>
            <a:r>
              <a:rPr lang="zh-TW" altLang="en-US" sz="2000" dirty="0" smtClean="0"/>
              <a:t>   </a:t>
            </a:r>
            <a:r>
              <a:rPr lang="en-US" altLang="zh-TW" sz="2000" dirty="0" smtClean="0"/>
              <a:t>Bachelors 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: 4,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Graduate Degree </a:t>
            </a:r>
            <a:r>
              <a:rPr lang="en-US" altLang="zh-TW" sz="2000" dirty="0"/>
              <a:t>: 5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9230-1ABA-44FE-A5A4-F80754017392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993" y="1269244"/>
            <a:ext cx="9777476" cy="415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3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49670" y="147337"/>
            <a:ext cx="10313376" cy="1280890"/>
          </a:xfrm>
        </p:spPr>
        <p:txBody>
          <a:bodyPr/>
          <a:lstStyle/>
          <a:p>
            <a:r>
              <a:rPr lang="zh-TW" altLang="en-US" b="1" dirty="0" smtClean="0"/>
              <a:t>特徵重要性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sz="2800" dirty="0" smtClean="0"/>
              <a:t>(</a:t>
            </a:r>
            <a:r>
              <a:rPr lang="zh-TW" altLang="en-US" sz="2800" dirty="0" smtClean="0"/>
              <a:t>性別、家中小孩數、婚姻狀況、不同職業  </a:t>
            </a:r>
            <a:r>
              <a:rPr lang="en-US" altLang="zh-TW" sz="2800" dirty="0" smtClean="0"/>
              <a:t>vs</a:t>
            </a:r>
            <a:r>
              <a:rPr lang="zh-TW" altLang="en-US" sz="2800" dirty="0" smtClean="0"/>
              <a:t>月消費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23614" y="5169878"/>
            <a:ext cx="7816362" cy="644628"/>
          </a:xfrm>
        </p:spPr>
        <p:txBody>
          <a:bodyPr/>
          <a:lstStyle/>
          <a:p>
            <a:r>
              <a:rPr lang="zh-TW" altLang="en-US" sz="2400" dirty="0" smtClean="0"/>
              <a:t>轉換類別資料後的特徵與月消費的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係數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間的關係。</a:t>
            </a:r>
            <a:endParaRPr lang="en-US" altLang="zh-TW" sz="24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9230-1ABA-44FE-A5A4-F80754017392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614" y="1357679"/>
            <a:ext cx="8339432" cy="346929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64" y="1357679"/>
            <a:ext cx="3263936" cy="539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6159" y="277912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挑出比較相關的變</a:t>
            </a:r>
            <a:r>
              <a:rPr lang="zh-TW" altLang="en-US" dirty="0"/>
              <a:t>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6159" y="2808003"/>
            <a:ext cx="4365503" cy="501163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Coefficient and threshold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9230-1ABA-44FE-A5A4-F80754017392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159" y="1089001"/>
            <a:ext cx="8134350" cy="9620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59" y="2204890"/>
            <a:ext cx="2305050" cy="3429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159" y="3555349"/>
            <a:ext cx="8241304" cy="1728828"/>
          </a:xfrm>
          <a:prstGeom prst="rect">
            <a:avLst/>
          </a:prstGeom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2483582" y="5530360"/>
            <a:ext cx="5367949" cy="50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/>
              <a:t>挑</a:t>
            </a:r>
            <a:r>
              <a:rPr lang="zh-TW" altLang="en-US" sz="2000" dirty="0" smtClean="0"/>
              <a:t>出以下</a:t>
            </a:r>
            <a:r>
              <a:rPr lang="en-US" altLang="zh-TW" sz="2000" dirty="0" smtClean="0"/>
              <a:t>4</a:t>
            </a:r>
            <a:r>
              <a:rPr lang="zh-TW" altLang="en-US" sz="2000" dirty="0" smtClean="0"/>
              <a:t>個變數做</a:t>
            </a:r>
            <a:r>
              <a:rPr lang="en-US" altLang="zh-TW" sz="2000" dirty="0" smtClean="0"/>
              <a:t>model</a:t>
            </a:r>
            <a:endParaRPr lang="zh-TW" altLang="en-US" sz="20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6159" y="6128238"/>
            <a:ext cx="8241304" cy="3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2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5725" y="93227"/>
            <a:ext cx="10056275" cy="861790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/>
              <a:t>建立</a:t>
            </a:r>
            <a:r>
              <a:rPr lang="en-US" altLang="zh-TW" b="1" dirty="0" smtClean="0"/>
              <a:t>linear</a:t>
            </a:r>
            <a:r>
              <a:rPr lang="zh-TW" altLang="en-US" b="1" dirty="0"/>
              <a:t> </a:t>
            </a:r>
            <a:r>
              <a:rPr lang="en-US" altLang="zh-TW" b="1" dirty="0" smtClean="0"/>
              <a:t>model </a:t>
            </a:r>
            <a:r>
              <a:rPr lang="en-US" altLang="zh-TW" dirty="0" smtClean="0"/>
              <a:t>(</a:t>
            </a:r>
            <a:r>
              <a:rPr lang="zh-TW" altLang="en-US" dirty="0"/>
              <a:t>使用標準化的</a:t>
            </a:r>
            <a:r>
              <a:rPr lang="en-US" altLang="zh-TW" dirty="0" err="1"/>
              <a:t>YearlyIncome_std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9230-1ABA-44FE-A5A4-F80754017392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16" name="標題 1"/>
          <p:cNvSpPr txBox="1">
            <a:spLocks/>
          </p:cNvSpPr>
          <p:nvPr/>
        </p:nvSpPr>
        <p:spPr>
          <a:xfrm>
            <a:off x="2135726" y="1702501"/>
            <a:ext cx="9345366" cy="8901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3200" dirty="0" smtClean="0"/>
              <a:t>殘差圖</a:t>
            </a:r>
            <a:endParaRPr lang="zh-TW" altLang="en-US" sz="3200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67" y="2290229"/>
            <a:ext cx="10505283" cy="3558622"/>
          </a:xfrm>
          <a:prstGeom prst="rect">
            <a:avLst/>
          </a:prstGeom>
        </p:spPr>
      </p:pic>
      <p:sp>
        <p:nvSpPr>
          <p:cNvPr id="20" name="內容版面配置區 2"/>
          <p:cNvSpPr>
            <a:spLocks noGrp="1"/>
          </p:cNvSpPr>
          <p:nvPr>
            <p:ph idx="1"/>
          </p:nvPr>
        </p:nvSpPr>
        <p:spPr>
          <a:xfrm>
            <a:off x="2135725" y="5915566"/>
            <a:ext cx="8915400" cy="942434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有關</a:t>
            </a:r>
            <a:r>
              <a:rPr lang="en-US" altLang="zh-TW" sz="2000" dirty="0" err="1" smtClean="0"/>
              <a:t>AveMonthSpend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月消費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迴歸模型的殘差圖。</a:t>
            </a:r>
            <a:endParaRPr lang="en-US" altLang="zh-TW" sz="2000" dirty="0" smtClean="0"/>
          </a:p>
          <a:p>
            <a:r>
              <a:rPr lang="zh-TW" altLang="en-US" sz="2000" dirty="0" smtClean="0"/>
              <a:t>但這明顯有二項式的平方關係，因此</a:t>
            </a:r>
            <a:r>
              <a:rPr lang="zh-TW" altLang="en-US" sz="2000" dirty="0"/>
              <a:t>修正模型。</a:t>
            </a: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725" y="700457"/>
            <a:ext cx="5563906" cy="90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5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63046" y="129955"/>
            <a:ext cx="7712637" cy="984882"/>
          </a:xfrm>
        </p:spPr>
        <p:txBody>
          <a:bodyPr/>
          <a:lstStyle/>
          <a:p>
            <a:r>
              <a:rPr lang="zh-TW" altLang="en-US" dirty="0" smtClean="0"/>
              <a:t>改成</a:t>
            </a:r>
            <a:r>
              <a:rPr lang="en-US" altLang="zh-TW" dirty="0" smtClean="0"/>
              <a:t>quadratic model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9230-1ABA-44FE-A5A4-F80754017392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581" y="200293"/>
            <a:ext cx="2458446" cy="6596160"/>
          </a:xfrm>
          <a:prstGeom prst="rect">
            <a:avLst/>
          </a:prstGeom>
        </p:spPr>
      </p:pic>
      <p:sp>
        <p:nvSpPr>
          <p:cNvPr id="13" name="內容版面配置區 2"/>
          <p:cNvSpPr txBox="1">
            <a:spLocks/>
          </p:cNvSpPr>
          <p:nvPr/>
        </p:nvSpPr>
        <p:spPr>
          <a:xfrm>
            <a:off x="4150027" y="3134260"/>
            <a:ext cx="7938674" cy="1859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smtClean="0"/>
              <a:t>Quadratic model </a:t>
            </a:r>
            <a:r>
              <a:rPr lang="zh-TW" altLang="en-US" sz="2000" dirty="0" smtClean="0"/>
              <a:t>的係數與截距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 </a:t>
            </a:r>
            <a:r>
              <a:rPr lang="en-US" altLang="zh-TW" sz="2000" dirty="0" err="1" smtClean="0"/>
              <a:t>Yhat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截</a:t>
            </a:r>
            <a:r>
              <a:rPr lang="zh-TW" altLang="en-US" sz="2000" dirty="0"/>
              <a:t>距</a:t>
            </a:r>
            <a:r>
              <a:rPr lang="en-US" altLang="zh-TW" sz="2000" dirty="0" smtClean="0"/>
              <a:t>+4</a:t>
            </a:r>
            <a:r>
              <a:rPr lang="zh-TW" altLang="en-US" sz="2000" dirty="0" smtClean="0"/>
              <a:t>個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次項</a:t>
            </a:r>
            <a:r>
              <a:rPr lang="en-US" altLang="zh-TW" sz="2000" dirty="0" smtClean="0"/>
              <a:t>+6</a:t>
            </a:r>
            <a:r>
              <a:rPr lang="zh-TW" altLang="en-US" sz="2000" dirty="0" smtClean="0"/>
              <a:t>個相異二次項</a:t>
            </a:r>
            <a:r>
              <a:rPr lang="en-US" altLang="zh-TW" sz="2000" dirty="0" smtClean="0"/>
              <a:t>+4</a:t>
            </a:r>
            <a:r>
              <a:rPr lang="zh-TW" altLang="en-US" sz="2000" dirty="0" smtClean="0"/>
              <a:t>個相同二次項</a:t>
            </a:r>
            <a:r>
              <a:rPr lang="zh-TW" altLang="en-US" sz="2000" dirty="0"/>
              <a:t>，</a:t>
            </a:r>
            <a:r>
              <a:rPr lang="zh-TW" altLang="en-US" sz="2000" dirty="0" smtClean="0"/>
              <a:t>共</a:t>
            </a:r>
            <a:r>
              <a:rPr lang="en-US" altLang="zh-TW" sz="2000" dirty="0" smtClean="0"/>
              <a:t>15</a:t>
            </a:r>
            <a:r>
              <a:rPr lang="zh-TW" altLang="en-US" sz="2000" dirty="0"/>
              <a:t>項</a:t>
            </a:r>
            <a:endParaRPr lang="en-US" altLang="zh-TW" sz="2000" dirty="0" smtClean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046" y="1940900"/>
            <a:ext cx="5409470" cy="7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3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11571" y="329899"/>
            <a:ext cx="8911687" cy="1280890"/>
          </a:xfrm>
        </p:spPr>
        <p:txBody>
          <a:bodyPr/>
          <a:lstStyle/>
          <a:p>
            <a:r>
              <a:rPr lang="en-US" altLang="zh-TW" dirty="0" smtClean="0"/>
              <a:t>Quadratic model</a:t>
            </a:r>
            <a:r>
              <a:rPr lang="zh-TW" altLang="en-US" dirty="0" smtClean="0"/>
              <a:t>的</a:t>
            </a:r>
            <a:r>
              <a:rPr lang="zh-TW" altLang="en-US" dirty="0" smtClean="0"/>
              <a:t>殘差圖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441937" y="5414828"/>
                <a:ext cx="9592409" cy="1038726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sz="2000" dirty="0" smtClean="0"/>
                  <a:t>較為符合</a:t>
                </a:r>
                <a:r>
                  <a:rPr lang="en-US" altLang="zh-TW" sz="2000" dirty="0" smtClean="0"/>
                  <a:t>Residual</a:t>
                </a:r>
                <a:r>
                  <a:rPr lang="zh-TW" altLang="en-US" sz="2000" dirty="0" smtClean="0"/>
                  <a:t>為</a:t>
                </a:r>
                <a:r>
                  <a:rPr lang="en-US" altLang="zh-TW" sz="2000" dirty="0" smtClean="0"/>
                  <a:t>”</a:t>
                </a:r>
                <a:r>
                  <a:rPr lang="zh-TW" altLang="en-US" sz="2000" dirty="0" smtClean="0"/>
                  <a:t>隨機</a:t>
                </a:r>
                <a:r>
                  <a:rPr lang="en-US" altLang="zh-TW" sz="2000" dirty="0" smtClean="0"/>
                  <a:t>”</a:t>
                </a:r>
                <a:r>
                  <a:rPr lang="zh-TW" altLang="en-US" sz="2000" dirty="0" smtClean="0"/>
                  <a:t>且</a:t>
                </a:r>
                <a:r>
                  <a:rPr lang="en-US" altLang="zh-TW" sz="2000" dirty="0" smtClean="0"/>
                  <a:t>”</a:t>
                </a:r>
                <a:r>
                  <a:rPr lang="zh-TW" altLang="en-US" sz="2000" dirty="0" smtClean="0"/>
                  <a:t>靠近</a:t>
                </a:r>
                <a:r>
                  <a:rPr lang="en-US" altLang="zh-TW" sz="2000" dirty="0" smtClean="0"/>
                  <a:t>0”</a:t>
                </a:r>
                <a:r>
                  <a:rPr lang="zh-TW" altLang="en-US" sz="2000" dirty="0" smtClean="0"/>
                  <a:t>的假設</a:t>
                </a:r>
                <a:endParaRPr lang="en-US" altLang="zh-TW" sz="2000" dirty="0" smtClean="0"/>
              </a:p>
              <a:p>
                <a:r>
                  <a:rPr lang="zh-TW" altLang="en-US" sz="2000" dirty="0" smtClean="0"/>
                  <a:t>也就是</a:t>
                </a:r>
                <a:r>
                  <a:rPr lang="el-GR" altLang="zh-TW" sz="2000" dirty="0" smtClean="0"/>
                  <a:t>ε</a:t>
                </a:r>
                <a:r>
                  <a:rPr lang="zh-TW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TW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𝑖𝑖𝑑</m:t>
                    </m:r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且</m:t>
                    </m:r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 ~</m:t>
                    </m:r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N(0,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TW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TW" sz="2000" dirty="0"/>
                          <m:t>σ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000" dirty="0" smtClean="0"/>
                  <a:t>)</a:t>
                </a:r>
                <a:r>
                  <a:rPr lang="zh-TW" altLang="en-US" sz="2000" dirty="0" smtClean="0"/>
                  <a:t>的假設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1937" y="5414828"/>
                <a:ext cx="9592409" cy="1038726"/>
              </a:xfrm>
              <a:blipFill>
                <a:blip r:embed="rId2"/>
                <a:stretch>
                  <a:fillRect l="-636" t="-29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9230-1ABA-44FE-A5A4-F80754017392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318" y="1353897"/>
            <a:ext cx="10798165" cy="385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2522587" y="329899"/>
                <a:ext cx="8911687" cy="128089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+mn-ea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  <a:ea typeface="+mn-ea"/>
                      </a:rPr>
                      <m:t>和</m:t>
                    </m:r>
                  </m:oMath>
                </a14:m>
                <a:r>
                  <a:rPr lang="en-US" altLang="zh-TW" dirty="0" smtClean="0">
                    <a:latin typeface="+mn-ea"/>
                    <a:ea typeface="+mn-ea"/>
                  </a:rPr>
                  <a:t>MSE</a:t>
                </a:r>
                <a:endParaRPr lang="zh-TW" altLang="en-US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22587" y="329899"/>
                <a:ext cx="8911687" cy="1280890"/>
              </a:xfrm>
              <a:blipFill>
                <a:blip r:embed="rId2"/>
                <a:stretch>
                  <a:fillRect t="-61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22586" y="3516922"/>
            <a:ext cx="8915400" cy="2382716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因此，這個二階模型比起線性模型，擬合的更好，也修正了殘差的問題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zh-TW" altLang="en-US" sz="2000" dirty="0" smtClean="0"/>
              <a:t>等等用另外</a:t>
            </a:r>
            <a:r>
              <a:rPr lang="en-US" altLang="zh-TW" sz="2000" dirty="0" smtClean="0"/>
              <a:t>500</a:t>
            </a:r>
            <a:r>
              <a:rPr lang="zh-TW" altLang="en-US" sz="2000" dirty="0"/>
              <a:t>筆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test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data</a:t>
            </a:r>
            <a:r>
              <a:rPr lang="zh-TW" altLang="en-US" sz="2000" dirty="0" smtClean="0"/>
              <a:t>做對照</a:t>
            </a:r>
            <a:endParaRPr lang="en-US" altLang="zh-TW" sz="2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9230-1ABA-44FE-A5A4-F80754017392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586" y="1482602"/>
            <a:ext cx="6536917" cy="145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7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491091"/>
            <a:ext cx="8911687" cy="958506"/>
          </a:xfrm>
        </p:spPr>
        <p:txBody>
          <a:bodyPr/>
          <a:lstStyle/>
          <a:p>
            <a:r>
              <a:rPr lang="zh-TW" altLang="en-US" dirty="0" smtClean="0"/>
              <a:t>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2180493"/>
            <a:ext cx="8915400" cy="4328606"/>
          </a:xfrm>
        </p:spPr>
        <p:txBody>
          <a:bodyPr/>
          <a:lstStyle/>
          <a:p>
            <a:r>
              <a:rPr lang="en-US" altLang="zh-TW" sz="2400" dirty="0" smtClean="0"/>
              <a:t>(</a:t>
            </a:r>
            <a:r>
              <a:rPr lang="zh-TW" altLang="en-US" sz="2400" dirty="0" smtClean="0"/>
              <a:t>一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判斷在不同職業、不同收入、以及不同家庭負擔等等的情況下，</a:t>
            </a:r>
            <a:r>
              <a:rPr lang="zh-TW" altLang="en-US" sz="2400" dirty="0"/>
              <a:t>對於微軟產品</a:t>
            </a:r>
            <a:r>
              <a:rPr lang="zh-TW" altLang="en-US" sz="2400" dirty="0" smtClean="0"/>
              <a:t>的消費能力取決於何種因素</a:t>
            </a:r>
            <a:r>
              <a:rPr lang="en-US" altLang="zh-TW" sz="2400" dirty="0" smtClean="0"/>
              <a:t>?</a:t>
            </a:r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(</a:t>
            </a:r>
            <a:r>
              <a:rPr lang="zh-TW" altLang="en-US" sz="2400" dirty="0" smtClean="0"/>
              <a:t>二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主要客戶的族群為何</a:t>
            </a:r>
            <a:r>
              <a:rPr lang="en-US" altLang="zh-TW" sz="2400" dirty="0" smtClean="0"/>
              <a:t>?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(</a:t>
            </a:r>
            <a:r>
              <a:rPr lang="zh-TW" altLang="en-US" sz="2400" dirty="0" smtClean="0"/>
              <a:t>三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預測不同消費者對於微軟產品消費能力</a:t>
            </a:r>
            <a:r>
              <a:rPr lang="en-US" altLang="zh-TW" sz="2400" dirty="0" smtClean="0"/>
              <a:t>?</a:t>
            </a:r>
            <a:endParaRPr lang="en-US" altLang="zh-TW" sz="2400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9230-1ABA-44FE-A5A4-F8075401739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21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0582"/>
          </a:xfrm>
        </p:spPr>
        <p:txBody>
          <a:bodyPr/>
          <a:lstStyle/>
          <a:p>
            <a:r>
              <a:rPr lang="zh-TW" altLang="en-US" b="1" dirty="0"/>
              <a:t>交叉驗證</a:t>
            </a:r>
            <a:r>
              <a:rPr lang="en-US" altLang="zh-TW" b="1" dirty="0"/>
              <a:t>(K-fold</a:t>
            </a:r>
            <a:r>
              <a:rPr lang="en-US" altLang="zh-TW" b="1" dirty="0" smtClean="0"/>
              <a:t>)-</a:t>
            </a:r>
            <a:r>
              <a:rPr lang="en-US" altLang="zh-TW" b="1" dirty="0" err="1" smtClean="0"/>
              <a:t>traindata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1" y="3121269"/>
            <a:ext cx="8915400" cy="1576613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分成</a:t>
            </a:r>
            <a:r>
              <a:rPr lang="en-US" altLang="zh-TW" sz="2000" dirty="0"/>
              <a:t>5</a:t>
            </a:r>
            <a:r>
              <a:rPr lang="zh-TW" altLang="en-US" sz="2000" dirty="0" smtClean="0"/>
              <a:t>組</a:t>
            </a:r>
            <a:r>
              <a:rPr lang="en-US" altLang="zh-TW" sz="2000" dirty="0" smtClean="0"/>
              <a:t>validation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set(cv=5)</a:t>
            </a:r>
            <a:r>
              <a:rPr lang="zh-TW" altLang="en-US" sz="2000" dirty="0"/>
              <a:t>，</a:t>
            </a:r>
            <a:r>
              <a:rPr lang="en-US" altLang="zh-TW" sz="2000" dirty="0"/>
              <a:t>5</a:t>
            </a:r>
            <a:r>
              <a:rPr lang="zh-TW" altLang="en-US" sz="2000" dirty="0"/>
              <a:t>次的</a:t>
            </a:r>
            <a:r>
              <a:rPr lang="en-US" altLang="zh-TW" sz="2000" dirty="0"/>
              <a:t>score:</a:t>
            </a:r>
          </a:p>
          <a:p>
            <a:r>
              <a:rPr lang="zh-TW" altLang="en-US" sz="2000" dirty="0"/>
              <a:t>最好</a:t>
            </a:r>
            <a:r>
              <a:rPr lang="zh-TW" altLang="en-US" sz="2000" dirty="0" smtClean="0"/>
              <a:t>的</a:t>
            </a:r>
            <a:r>
              <a:rPr lang="zh-TW" altLang="en-US" sz="2000" dirty="0"/>
              <a:t>、</a:t>
            </a:r>
            <a:r>
              <a:rPr lang="zh-TW" altLang="en-US" sz="2000" dirty="0" smtClean="0"/>
              <a:t>最</a:t>
            </a:r>
            <a:r>
              <a:rPr lang="zh-TW" altLang="en-US" sz="2000" dirty="0"/>
              <a:t>差的</a:t>
            </a:r>
            <a:r>
              <a:rPr lang="zh-TW" altLang="en-US" sz="2000" dirty="0" smtClean="0"/>
              <a:t>也都</a:t>
            </a:r>
            <a:r>
              <a:rPr lang="en-US" altLang="zh-TW" sz="2000" dirty="0" smtClean="0"/>
              <a:t>0.94</a:t>
            </a:r>
            <a:r>
              <a:rPr lang="zh-TW" altLang="en-US" sz="2000" dirty="0" smtClean="0"/>
              <a:t>左右</a:t>
            </a:r>
            <a:endParaRPr lang="en-US" altLang="zh-TW" sz="2000" dirty="0"/>
          </a:p>
          <a:p>
            <a:r>
              <a:rPr lang="zh-TW" altLang="en-US" sz="2000" dirty="0" smtClean="0"/>
              <a:t>平均為</a:t>
            </a:r>
            <a:r>
              <a:rPr lang="en-US" altLang="zh-TW" sz="2000" dirty="0" smtClean="0"/>
              <a:t>94.15%</a:t>
            </a:r>
            <a:r>
              <a:rPr lang="zh-TW" altLang="en-US" sz="2000" dirty="0" smtClean="0"/>
              <a:t>，</a:t>
            </a:r>
            <a:r>
              <a:rPr lang="zh-TW" altLang="en-US" sz="2000" dirty="0"/>
              <a:t>也就是這模型平均來說，準確率</a:t>
            </a:r>
            <a:r>
              <a:rPr lang="zh-TW" altLang="en-US" sz="2000" dirty="0" smtClean="0"/>
              <a:t>有</a:t>
            </a:r>
            <a:r>
              <a:rPr lang="en-US" altLang="zh-TW" sz="2000" dirty="0"/>
              <a:t>94.15% 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9230-1ABA-44FE-A5A4-F80754017392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1635369"/>
            <a:ext cx="9218858" cy="100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9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16017" y="166910"/>
            <a:ext cx="8911687" cy="870582"/>
          </a:xfrm>
        </p:spPr>
        <p:txBody>
          <a:bodyPr/>
          <a:lstStyle/>
          <a:p>
            <a:r>
              <a:rPr lang="en-US" altLang="zh-TW" b="1" dirty="0" smtClean="0"/>
              <a:t>Test </a:t>
            </a:r>
            <a:r>
              <a:rPr lang="en-US" altLang="zh-TW" b="1" dirty="0" smtClean="0"/>
              <a:t>data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linear model</a:t>
            </a:r>
            <a:r>
              <a:rPr lang="zh-TW" altLang="en-US" b="1" dirty="0" smtClean="0"/>
              <a:t> 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9230-1ABA-44FE-A5A4-F80754017392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46" y="1345223"/>
            <a:ext cx="2962092" cy="545386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354" y="970344"/>
            <a:ext cx="8751829" cy="2687256"/>
          </a:xfrm>
          <a:prstGeom prst="rect">
            <a:avLst/>
          </a:prstGeom>
        </p:spPr>
      </p:pic>
      <p:sp>
        <p:nvSpPr>
          <p:cNvPr id="17" name="內容版面配置區 2"/>
          <p:cNvSpPr>
            <a:spLocks noGrp="1"/>
          </p:cNvSpPr>
          <p:nvPr>
            <p:ph idx="1"/>
          </p:nvPr>
        </p:nvSpPr>
        <p:spPr>
          <a:xfrm>
            <a:off x="3327338" y="5416061"/>
            <a:ext cx="8915400" cy="659423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跟剛才一樣算出</a:t>
            </a:r>
            <a:r>
              <a:rPr lang="en-US" altLang="zh-TW" sz="2000" dirty="0" err="1" smtClean="0"/>
              <a:t>Testdata</a:t>
            </a:r>
            <a:r>
              <a:rPr lang="zh-TW" altLang="en-US" sz="2000" dirty="0" smtClean="0"/>
              <a:t> 的係數，挑出影響最高的這</a:t>
            </a:r>
            <a:r>
              <a:rPr lang="en-US" altLang="zh-TW" sz="2000" dirty="0" smtClean="0"/>
              <a:t>4</a:t>
            </a:r>
            <a:r>
              <a:rPr lang="zh-TW" altLang="en-US" sz="2000" dirty="0" smtClean="0"/>
              <a:t>個變數</a:t>
            </a:r>
            <a:endParaRPr lang="en-US" altLang="zh-TW" sz="2000" dirty="0" smtClean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108" y="4461034"/>
            <a:ext cx="882986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4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07931" y="246041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殘差圖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2543" y="5416060"/>
            <a:ext cx="8915400" cy="1154584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一樣有二項式關係，換成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階模型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9230-1ABA-44FE-A5A4-F80754017392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931" y="1264555"/>
            <a:ext cx="10059559" cy="387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5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14304" y="302903"/>
            <a:ext cx="5196254" cy="1280890"/>
          </a:xfrm>
        </p:spPr>
        <p:txBody>
          <a:bodyPr/>
          <a:lstStyle/>
          <a:p>
            <a:r>
              <a:rPr lang="zh-TW" altLang="en-US" dirty="0"/>
              <a:t>改成</a:t>
            </a:r>
            <a:r>
              <a:rPr lang="en-US" altLang="zh-TW" dirty="0"/>
              <a:t>quadratic model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9230-1ABA-44FE-A5A4-F80754017392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708" y="126067"/>
            <a:ext cx="2070953" cy="6532721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6181992" y="3392428"/>
            <a:ext cx="4860878" cy="577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smtClean="0"/>
              <a:t>Quadratic model </a:t>
            </a:r>
            <a:r>
              <a:rPr lang="zh-TW" altLang="en-US" sz="2000" dirty="0" smtClean="0"/>
              <a:t>的係數與截距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304" y="1994977"/>
            <a:ext cx="4860878" cy="71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4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45678" y="298795"/>
            <a:ext cx="8911687" cy="1280890"/>
          </a:xfrm>
        </p:spPr>
        <p:txBody>
          <a:bodyPr/>
          <a:lstStyle/>
          <a:p>
            <a:r>
              <a:rPr lang="en-US" altLang="zh-TW" dirty="0" smtClean="0"/>
              <a:t>Quadratic </a:t>
            </a:r>
            <a:r>
              <a:rPr lang="en-US" altLang="zh-TW" dirty="0"/>
              <a:t>model</a:t>
            </a:r>
            <a:r>
              <a:rPr lang="zh-TW" altLang="en-US" dirty="0"/>
              <a:t>的</a:t>
            </a:r>
            <a:r>
              <a:rPr lang="zh-TW" altLang="en-US" dirty="0" smtClean="0"/>
              <a:t>殘差圖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62333" y="5295951"/>
            <a:ext cx="8915400" cy="1049076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相較</a:t>
            </a:r>
            <a:r>
              <a:rPr lang="en-US" altLang="zh-TW" sz="2000" dirty="0" smtClean="0"/>
              <a:t>linear model</a:t>
            </a:r>
            <a:r>
              <a:rPr lang="zh-TW" altLang="en-US" sz="2000" dirty="0" smtClean="0"/>
              <a:t>來說，也是更隨機</a:t>
            </a:r>
            <a:r>
              <a:rPr lang="en-US" altLang="zh-TW" sz="2000" dirty="0" smtClean="0"/>
              <a:t>(random)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9230-1ABA-44FE-A5A4-F80754017392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206" y="1309997"/>
            <a:ext cx="9793655" cy="349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4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2584132" y="329899"/>
                <a:ext cx="8911687" cy="128089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en-US" altLang="zh-TW" dirty="0">
                    <a:latin typeface="+mn-ea"/>
                  </a:rPr>
                  <a:t>MSE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84132" y="329899"/>
                <a:ext cx="8911687" cy="1280890"/>
              </a:xfrm>
              <a:blipFill>
                <a:blip r:embed="rId2"/>
                <a:stretch>
                  <a:fillRect t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59551" y="5782003"/>
            <a:ext cx="8915400" cy="741345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平均準確率為</a:t>
            </a:r>
            <a:r>
              <a:rPr lang="en-US" altLang="zh-TW" sz="2000" dirty="0" smtClean="0"/>
              <a:t>94%</a:t>
            </a:r>
            <a:r>
              <a:rPr lang="zh-TW" altLang="en-US" sz="2000" dirty="0" smtClean="0"/>
              <a:t>左右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9230-1ABA-44FE-A5A4-F80754017392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551" y="1438439"/>
            <a:ext cx="6620088" cy="14525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131" y="4501789"/>
            <a:ext cx="9544070" cy="729633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2584131" y="3282145"/>
            <a:ext cx="8911687" cy="8705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/>
              <a:t>交叉驗證</a:t>
            </a:r>
            <a:r>
              <a:rPr lang="en-US" altLang="zh-TW" dirty="0" smtClean="0"/>
              <a:t>(K-fold)-</a:t>
            </a:r>
            <a:r>
              <a:rPr lang="en-US" altLang="zh-TW" dirty="0" err="1" smtClean="0"/>
              <a:t>testdata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422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50759" y="465993"/>
            <a:ext cx="8656150" cy="1503484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後續改善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挑</a:t>
            </a:r>
            <a:r>
              <a:rPr lang="zh-TW" altLang="en-US" dirty="0" smtClean="0"/>
              <a:t>出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個係數</a:t>
            </a:r>
            <a:r>
              <a:rPr lang="zh-TW" altLang="en-US" dirty="0" smtClean="0"/>
              <a:t>中，最</a:t>
            </a:r>
            <a:r>
              <a:rPr lang="zh-TW" altLang="en-US" dirty="0" smtClean="0"/>
              <a:t>重要的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36453" y="3719145"/>
            <a:ext cx="9429878" cy="1617785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1.</a:t>
            </a:r>
            <a:r>
              <a:rPr lang="zh-TW" altLang="en-US" sz="2000" dirty="0" smtClean="0"/>
              <a:t>將</a:t>
            </a:r>
            <a:r>
              <a:rPr lang="en-US" altLang="zh-TW" sz="2000" dirty="0" smtClean="0"/>
              <a:t>4</a:t>
            </a:r>
            <a:r>
              <a:rPr lang="zh-TW" altLang="en-US" sz="2000" dirty="0" smtClean="0"/>
              <a:t>個變數</a:t>
            </a:r>
            <a:r>
              <a:rPr lang="zh-TW" altLang="en-US" sz="2000" dirty="0" smtClean="0"/>
              <a:t>兩兩相乘</a:t>
            </a:r>
            <a:endParaRPr lang="en-US" altLang="zh-TW" sz="2000" dirty="0" smtClean="0"/>
          </a:p>
          <a:p>
            <a:r>
              <a:rPr lang="en-US" altLang="zh-TW" sz="2000" dirty="0" smtClean="0"/>
              <a:t>2</a:t>
            </a:r>
            <a:r>
              <a:rPr lang="en-US" altLang="zh-TW" sz="2000" dirty="0" smtClean="0"/>
              <a:t>.</a:t>
            </a:r>
            <a:r>
              <a:rPr lang="zh-TW" altLang="en-US" sz="2000" dirty="0" smtClean="0"/>
              <a:t>將</a:t>
            </a:r>
            <a:r>
              <a:rPr lang="en-US" altLang="zh-TW" sz="2000" dirty="0" smtClean="0"/>
              <a:t>pairwise</a:t>
            </a:r>
            <a:r>
              <a:rPr lang="zh-TW" altLang="en-US" sz="2000" dirty="0" smtClean="0"/>
              <a:t>和新的變數</a:t>
            </a:r>
            <a:r>
              <a:rPr lang="en-US" altLang="zh-TW" sz="2000" dirty="0" smtClean="0"/>
              <a:t>3</a:t>
            </a:r>
            <a:r>
              <a:rPr lang="zh-TW" altLang="en-US" sz="2000" dirty="0" smtClean="0"/>
              <a:t>者，做線性回歸</a:t>
            </a:r>
            <a:r>
              <a:rPr lang="en-US" altLang="zh-TW" sz="2000" dirty="0" smtClean="0"/>
              <a:t>(train)</a:t>
            </a:r>
            <a:r>
              <a:rPr lang="zh-TW" altLang="en-US" sz="2000" dirty="0"/>
              <a:t>，</a:t>
            </a:r>
            <a:r>
              <a:rPr lang="zh-TW" altLang="en-US" sz="2000" dirty="0" smtClean="0"/>
              <a:t>使</a:t>
            </a:r>
            <a:r>
              <a:rPr lang="zh-TW" altLang="en-US" sz="2000" dirty="0" smtClean="0"/>
              <a:t>殘差圖</a:t>
            </a:r>
            <a:r>
              <a:rPr lang="en-US" altLang="zh-TW" sz="2000" dirty="0" smtClean="0"/>
              <a:t>”</a:t>
            </a:r>
            <a:r>
              <a:rPr lang="zh-TW" altLang="en-US" sz="2000" dirty="0" smtClean="0"/>
              <a:t>最接近</a:t>
            </a:r>
            <a:r>
              <a:rPr lang="en-US" altLang="zh-TW" sz="2000" dirty="0" smtClean="0"/>
              <a:t>0”</a:t>
            </a:r>
            <a:r>
              <a:rPr lang="zh-TW" altLang="en-US" sz="2000" dirty="0"/>
              <a:t>且</a:t>
            </a:r>
            <a:r>
              <a:rPr lang="en-US" altLang="zh-TW" sz="2000" dirty="0" smtClean="0"/>
              <a:t>”</a:t>
            </a:r>
            <a:r>
              <a:rPr lang="zh-TW" altLang="en-US" sz="2000" dirty="0" smtClean="0"/>
              <a:t>隨機</a:t>
            </a:r>
            <a:r>
              <a:rPr lang="en-US" altLang="zh-TW" sz="2000" dirty="0" smtClean="0"/>
              <a:t>”</a:t>
            </a:r>
          </a:p>
          <a:p>
            <a:r>
              <a:rPr lang="en-US" altLang="zh-TW" sz="2000" dirty="0" smtClean="0"/>
              <a:t>3.</a:t>
            </a:r>
            <a:r>
              <a:rPr lang="zh-TW" altLang="en-US" sz="2000" dirty="0" smtClean="0"/>
              <a:t>挑出這</a:t>
            </a:r>
            <a:r>
              <a:rPr lang="en-US" altLang="zh-TW" sz="2000" dirty="0" smtClean="0"/>
              <a:t>6</a:t>
            </a:r>
            <a:r>
              <a:rPr lang="zh-TW" altLang="en-US" sz="2000" dirty="0" smtClean="0"/>
              <a:t>種，哪一對最好，重要性最大的那一對</a:t>
            </a:r>
            <a:endParaRPr lang="en-US" altLang="zh-TW" sz="2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9230-1ABA-44FE-A5A4-F80754017392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759" y="2717379"/>
            <a:ext cx="8862641" cy="42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37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6371" y="5572838"/>
            <a:ext cx="10668307" cy="119575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Gender vs </a:t>
            </a:r>
            <a:r>
              <a:rPr lang="en-US" altLang="zh-TW" dirty="0" err="1" smtClean="0"/>
              <a:t>NumberChildrenAtHome</a:t>
            </a:r>
            <a:r>
              <a:rPr lang="en-US" altLang="zh-TW" dirty="0" smtClean="0"/>
              <a:t>         </a:t>
            </a:r>
            <a:r>
              <a:rPr lang="en-US" altLang="zh-TW" dirty="0" err="1" smtClean="0"/>
              <a:t>NumberChildrenAtHome</a:t>
            </a:r>
            <a:r>
              <a:rPr lang="en-US" altLang="zh-TW" dirty="0" smtClean="0"/>
              <a:t> </a:t>
            </a:r>
            <a:r>
              <a:rPr lang="en-US" altLang="zh-TW" dirty="0"/>
              <a:t>vs </a:t>
            </a:r>
            <a:r>
              <a:rPr lang="en-US" altLang="zh-TW" dirty="0" err="1"/>
              <a:t>YearlyIncome_std</a:t>
            </a:r>
            <a:endParaRPr lang="en-US" altLang="zh-TW" dirty="0" smtClean="0"/>
          </a:p>
          <a:p>
            <a:r>
              <a:rPr lang="en-US" altLang="zh-TW" dirty="0"/>
              <a:t>Gender' vs </a:t>
            </a:r>
            <a:r>
              <a:rPr lang="en-US" altLang="zh-TW" dirty="0" smtClean="0"/>
              <a:t>'</a:t>
            </a:r>
            <a:r>
              <a:rPr lang="en-US" altLang="zh-TW" dirty="0" err="1" smtClean="0"/>
              <a:t>YearlyIncome_std</a:t>
            </a:r>
            <a:r>
              <a:rPr lang="en-US" altLang="zh-TW" dirty="0"/>
              <a:t>'                   </a:t>
            </a:r>
            <a:r>
              <a:rPr lang="en-US" altLang="zh-TW" dirty="0" err="1" smtClean="0"/>
              <a:t>NumberChildrenAtHome</a:t>
            </a:r>
            <a:r>
              <a:rPr lang="en-US" altLang="zh-TW" dirty="0" smtClean="0"/>
              <a:t> </a:t>
            </a:r>
            <a:r>
              <a:rPr lang="en-US" altLang="zh-TW" dirty="0"/>
              <a:t>vs </a:t>
            </a:r>
            <a:r>
              <a:rPr lang="en-US" altLang="zh-TW" dirty="0" err="1"/>
              <a:t>MaritalStatus</a:t>
            </a:r>
            <a:endParaRPr lang="en-US" altLang="zh-TW" dirty="0" smtClean="0"/>
          </a:p>
          <a:p>
            <a:r>
              <a:rPr lang="en-US" altLang="zh-TW" dirty="0" smtClean="0"/>
              <a:t>Gender </a:t>
            </a:r>
            <a:r>
              <a:rPr lang="en-US" altLang="zh-TW" dirty="0"/>
              <a:t>vs </a:t>
            </a:r>
            <a:r>
              <a:rPr lang="en-US" altLang="zh-TW" dirty="0" err="1"/>
              <a:t>MaritalStatus</a:t>
            </a:r>
            <a:r>
              <a:rPr lang="en-US" altLang="zh-TW" dirty="0"/>
              <a:t>          </a:t>
            </a:r>
            <a:r>
              <a:rPr lang="en-US" altLang="zh-TW" dirty="0" smtClean="0"/>
              <a:t>                    </a:t>
            </a:r>
            <a:r>
              <a:rPr lang="en-US" altLang="zh-TW" dirty="0" err="1" smtClean="0"/>
              <a:t>YearlyIncome_std</a:t>
            </a:r>
            <a:r>
              <a:rPr lang="en-US" altLang="zh-TW" dirty="0" smtClean="0"/>
              <a:t> </a:t>
            </a:r>
            <a:r>
              <a:rPr lang="en-US" altLang="zh-TW" dirty="0"/>
              <a:t>vs </a:t>
            </a:r>
            <a:r>
              <a:rPr lang="en-US" altLang="zh-TW" dirty="0" err="1"/>
              <a:t>MaritalStatus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9230-1ABA-44FE-A5A4-F80754017392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99" y="0"/>
            <a:ext cx="5030359" cy="18008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925" y="1766629"/>
            <a:ext cx="5216463" cy="174918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600198" y="3525373"/>
            <a:ext cx="5125916" cy="183614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5832" y="1866"/>
            <a:ext cx="5448846" cy="186205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6115" y="1720509"/>
            <a:ext cx="5398564" cy="195211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6001" y="3563560"/>
            <a:ext cx="5368677" cy="196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26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608992"/>
            <a:ext cx="8915400" cy="4302230"/>
          </a:xfrm>
        </p:spPr>
        <p:txBody>
          <a:bodyPr>
            <a:noAutofit/>
          </a:bodyPr>
          <a:lstStyle/>
          <a:p>
            <a:r>
              <a:rPr lang="zh-TW" altLang="en-US" sz="2000" dirty="0" smtClean="0"/>
              <a:t>做統計報告，總是要想很多可能的情況，不適合依照自己的經驗以偏概全，而且有時候也要對某些學科有些了解。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首先我猜測消費能力對年收入一定最相關，但之後發現並非如此，反倒是家中小孩的人數更相關。然而一開始，我卻覺得小孩數量多，消費能力應該會少，但這也和原本的猜測差很多。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這篇報告也可以再換個主題，例如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不同居住地區的消費能力的差異之類的，不過這做起來有困難，因為我對美國的地理並不了解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繁榮與否</a:t>
            </a:r>
            <a:r>
              <a:rPr lang="en-US" altLang="zh-TW" sz="2000" dirty="0" smtClean="0"/>
              <a:t>?</a:t>
            </a:r>
            <a:r>
              <a:rPr lang="zh-TW" altLang="en-US" sz="2000" dirty="0" smtClean="0"/>
              <a:t>偏不偏遠</a:t>
            </a:r>
            <a:r>
              <a:rPr lang="en-US" altLang="zh-TW" sz="2000" dirty="0" smtClean="0"/>
              <a:t>?</a:t>
            </a:r>
            <a:r>
              <a:rPr lang="zh-TW" altLang="en-US" sz="2000" dirty="0" smtClean="0"/>
              <a:t>等等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，況且不一定是財富造成消費能力的差異，可能只是單純住的地方比較偏，又或者跟都市相比，對科技產品較不依賴等等，因此也不好將地域性的問題歸咎於年收入。</a:t>
            </a:r>
            <a:endParaRPr lang="en-US" altLang="zh-TW" sz="2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9230-1ABA-44FE-A5A4-F80754017392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97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未來方向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(</a:t>
            </a:r>
            <a:r>
              <a:rPr lang="zh-TW" altLang="en-US" sz="2000" dirty="0"/>
              <a:t>兩人各自表述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9230-1ABA-44FE-A5A4-F80754017392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92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37948" y="281210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9230-1ABA-44FE-A5A4-F80754017392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7" name="流程圖: 程序 6"/>
          <p:cNvSpPr/>
          <p:nvPr/>
        </p:nvSpPr>
        <p:spPr>
          <a:xfrm>
            <a:off x="3677724" y="794314"/>
            <a:ext cx="3812394" cy="1151791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 數據探索、可視化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Initial data analysis</a:t>
            </a:r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判斷消費能力與各種因素的關聯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流程圖: 程序 7"/>
          <p:cNvSpPr/>
          <p:nvPr/>
        </p:nvSpPr>
        <p:spPr>
          <a:xfrm>
            <a:off x="8410648" y="2556364"/>
            <a:ext cx="3651469" cy="1151791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 找出最重要的因素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判斷主要客群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9" name="流程圖: 程序 8"/>
          <p:cNvSpPr/>
          <p:nvPr/>
        </p:nvSpPr>
        <p:spPr>
          <a:xfrm>
            <a:off x="3677724" y="3166622"/>
            <a:ext cx="3853693" cy="1140069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 拆分數據、建立模型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轉</a:t>
            </a:r>
            <a:r>
              <a:rPr lang="zh-TW" altLang="en-US" dirty="0"/>
              <a:t>換</a:t>
            </a:r>
            <a:r>
              <a:rPr lang="zh-TW" altLang="en-US" dirty="0" smtClean="0"/>
              <a:t>類別變數、回歸模型預測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流程圖: 程序 9"/>
          <p:cNvSpPr/>
          <p:nvPr/>
        </p:nvSpPr>
        <p:spPr>
          <a:xfrm>
            <a:off x="3677724" y="5369019"/>
            <a:ext cx="3853693" cy="1084387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 交叉驗證、</a:t>
            </a:r>
            <a:r>
              <a:rPr lang="zh-TW" altLang="en-US" smtClean="0"/>
              <a:t>評估模型、修正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評估此模型的準確</a:t>
            </a:r>
            <a:r>
              <a:rPr lang="zh-TW" altLang="en-US" dirty="0"/>
              <a:t>率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7531417" y="2268417"/>
            <a:ext cx="733352" cy="575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5604570" y="2112352"/>
            <a:ext cx="0" cy="888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5604570" y="4434255"/>
            <a:ext cx="0" cy="779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流程圖: 程序 10"/>
          <p:cNvSpPr/>
          <p:nvPr/>
        </p:nvSpPr>
        <p:spPr>
          <a:xfrm>
            <a:off x="8264769" y="5369019"/>
            <a:ext cx="3853693" cy="1084387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做</a:t>
            </a:r>
            <a:r>
              <a:rPr lang="en-US" altLang="zh-TW" dirty="0" smtClean="0"/>
              <a:t>test data</a:t>
            </a:r>
            <a:r>
              <a:rPr lang="zh-TW" altLang="en-US" dirty="0" smtClean="0"/>
              <a:t>的比較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樣本數</a:t>
            </a:r>
            <a:r>
              <a:rPr lang="en-US" altLang="zh-TW" dirty="0" smtClean="0"/>
              <a:t>500)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7605346" y="5911212"/>
            <a:ext cx="5539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82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8874" y="281073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b="1" dirty="0"/>
              <a:t>Initial data </a:t>
            </a:r>
            <a:r>
              <a:rPr lang="en-US" altLang="zh-TW" b="1" dirty="0" smtClean="0"/>
              <a:t>analysis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dirty="0"/>
              <a:t>Occupation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v.s</a:t>
            </a:r>
            <a:r>
              <a:rPr lang="en-US" altLang="zh-TW" dirty="0"/>
              <a:t> </a:t>
            </a:r>
            <a:r>
              <a:rPr lang="en-US" altLang="zh-TW" dirty="0" err="1"/>
              <a:t>AveMonthSpend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2743" y="5503984"/>
            <a:ext cx="8915400" cy="1354015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5</a:t>
            </a:r>
            <a:r>
              <a:rPr lang="zh-TW" altLang="en-US" sz="2000" dirty="0" smtClean="0"/>
              <a:t>種職業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教授、管理階層、技師、文書、勞工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對微軟產品的月平均消費。</a:t>
            </a:r>
            <a:endParaRPr lang="en-US" altLang="zh-TW" sz="2000" dirty="0" smtClean="0"/>
          </a:p>
          <a:p>
            <a:r>
              <a:rPr lang="zh-TW" altLang="en-US" sz="2000" dirty="0" smtClean="0"/>
              <a:t>因此可以得知，</a:t>
            </a:r>
            <a:r>
              <a:rPr lang="en-US" altLang="zh-TW" sz="2000" dirty="0" smtClean="0"/>
              <a:t>5</a:t>
            </a:r>
            <a:r>
              <a:rPr lang="zh-TW" altLang="en-US" sz="2000" dirty="0" smtClean="0"/>
              <a:t>種職業對消費能力的平均是有某種差異</a:t>
            </a:r>
            <a:r>
              <a:rPr lang="zh-TW" altLang="en-US" sz="2000" dirty="0"/>
              <a:t>。</a:t>
            </a:r>
            <a:endParaRPr lang="en-US" altLang="zh-TW" sz="2000" dirty="0" smtClean="0"/>
          </a:p>
          <a:p>
            <a:r>
              <a:rPr lang="zh-TW" altLang="en-US" sz="2000" dirty="0" smtClean="0"/>
              <a:t>那是為何造成上述的差異</a:t>
            </a:r>
            <a:r>
              <a:rPr lang="en-US" altLang="zh-TW" sz="2000" dirty="0" smtClean="0"/>
              <a:t>?</a:t>
            </a:r>
            <a:r>
              <a:rPr lang="zh-TW" altLang="en-US" sz="2000" dirty="0" smtClean="0"/>
              <a:t> 會是因為職業需要</a:t>
            </a:r>
            <a:r>
              <a:rPr lang="en-US" altLang="zh-TW" sz="2000" dirty="0" smtClean="0"/>
              <a:t>?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9230-1ABA-44FE-A5A4-F80754017392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717" y="1561963"/>
            <a:ext cx="9256000" cy="377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9212" y="329899"/>
            <a:ext cx="8911687" cy="1085663"/>
          </a:xfrm>
        </p:spPr>
        <p:txBody>
          <a:bodyPr/>
          <a:lstStyle/>
          <a:p>
            <a:r>
              <a:rPr lang="en-US" altLang="zh-TW" dirty="0" smtClean="0"/>
              <a:t>Occupation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YearlyIncome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5169877"/>
            <a:ext cx="8915400" cy="1362808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就是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年收</a:t>
            </a:r>
            <a:r>
              <a:rPr lang="zh-TW" altLang="en-US" sz="2000" dirty="0"/>
              <a:t>入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薪水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r>
              <a:rPr lang="zh-TW" altLang="en-US" sz="2000" dirty="0" smtClean="0"/>
              <a:t>所以，或許不是因為職業</a:t>
            </a:r>
            <a:r>
              <a:rPr lang="en-US" altLang="zh-TW" sz="2000" dirty="0" smtClean="0"/>
              <a:t>”</a:t>
            </a:r>
            <a:r>
              <a:rPr lang="zh-TW" altLang="en-US" sz="2000" dirty="0" smtClean="0"/>
              <a:t>需要</a:t>
            </a:r>
            <a:r>
              <a:rPr lang="en-US" altLang="zh-TW" sz="2000" dirty="0" smtClean="0"/>
              <a:t>”</a:t>
            </a:r>
            <a:r>
              <a:rPr lang="zh-TW" altLang="en-US" sz="2000" dirty="0" smtClean="0"/>
              <a:t>，只是單純錢多越愛買。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9230-1ABA-44FE-A5A4-F80754017392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296180"/>
            <a:ext cx="9028235" cy="346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6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8315" y="329899"/>
            <a:ext cx="9420835" cy="1280890"/>
          </a:xfrm>
        </p:spPr>
        <p:txBody>
          <a:bodyPr/>
          <a:lstStyle/>
          <a:p>
            <a:r>
              <a:rPr lang="en-US" altLang="zh-TW" dirty="0" err="1" smtClean="0"/>
              <a:t>NumberCarsOwned</a:t>
            </a:r>
            <a:r>
              <a:rPr lang="en-US" altLang="zh-TW" dirty="0" smtClean="0"/>
              <a:t> </a:t>
            </a:r>
            <a:r>
              <a:rPr lang="en-US" altLang="zh-TW" dirty="0" err="1"/>
              <a:t>v.s</a:t>
            </a:r>
            <a:r>
              <a:rPr lang="en-US" altLang="zh-TW" dirty="0"/>
              <a:t> </a:t>
            </a:r>
            <a:r>
              <a:rPr lang="en-US" altLang="zh-TW" dirty="0" err="1"/>
              <a:t>AveMonthSpend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74912" y="5338348"/>
            <a:ext cx="8915400" cy="1229505"/>
          </a:xfrm>
        </p:spPr>
        <p:txBody>
          <a:bodyPr/>
          <a:lstStyle/>
          <a:p>
            <a:r>
              <a:rPr lang="zh-TW" altLang="en-US" sz="2000" dirty="0" smtClean="0"/>
              <a:t>自有車數量對</a:t>
            </a:r>
            <a:r>
              <a:rPr lang="zh-TW" altLang="en-US" sz="2000" dirty="0"/>
              <a:t>微軟產品的月平均</a:t>
            </a:r>
            <a:r>
              <a:rPr lang="zh-TW" altLang="en-US" sz="2000" dirty="0" smtClean="0"/>
              <a:t>消費。</a:t>
            </a:r>
            <a:endParaRPr lang="en-US" altLang="zh-TW" sz="2000" dirty="0" smtClean="0"/>
          </a:p>
          <a:p>
            <a:r>
              <a:rPr lang="zh-TW" altLang="en-US" sz="2000" dirty="0" smtClean="0"/>
              <a:t>似乎車越多，消費能力也越強，然而原因是</a:t>
            </a:r>
            <a:r>
              <a:rPr lang="en-US" altLang="zh-TW" sz="2000" dirty="0" smtClean="0"/>
              <a:t>?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9230-1ABA-44FE-A5A4-F80754017392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37" y="1397978"/>
            <a:ext cx="10227950" cy="374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0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89285" y="624110"/>
            <a:ext cx="9315327" cy="1280890"/>
          </a:xfrm>
        </p:spPr>
        <p:txBody>
          <a:bodyPr/>
          <a:lstStyle/>
          <a:p>
            <a:r>
              <a:rPr lang="en-US" altLang="zh-TW" dirty="0" err="1" smtClean="0"/>
              <a:t>NumberCarsOwned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v.s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YearlyIncome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9066" y="5152291"/>
            <a:ext cx="8915400" cy="1257301"/>
          </a:xfrm>
        </p:spPr>
        <p:txBody>
          <a:bodyPr>
            <a:normAutofit lnSpcReduction="10000"/>
          </a:bodyPr>
          <a:lstStyle/>
          <a:p>
            <a:r>
              <a:rPr lang="zh-TW" altLang="en-US" sz="2000" dirty="0" smtClean="0"/>
              <a:t>還是單純因為年薪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薪水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高。</a:t>
            </a:r>
            <a:endParaRPr lang="en-US" altLang="zh-TW" sz="2000" dirty="0" smtClean="0"/>
          </a:p>
          <a:p>
            <a:r>
              <a:rPr lang="zh-TW" altLang="en-US" sz="2000" dirty="0" smtClean="0"/>
              <a:t>因為微軟商品跟車子基本上沒什麼關聯，所以直覺來看，這因素並不重要。</a:t>
            </a:r>
            <a:endParaRPr lang="en-US" altLang="zh-TW" sz="2000" dirty="0" smtClean="0"/>
          </a:p>
          <a:p>
            <a:r>
              <a:rPr lang="zh-TW" altLang="en-US" sz="2000" dirty="0" smtClean="0"/>
              <a:t>那我們大概可以預測，年薪和消費能力有某種程度的相關性</a:t>
            </a:r>
            <a:r>
              <a:rPr lang="en-US" altLang="zh-TW" sz="2000" dirty="0" smtClean="0"/>
              <a:t>?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9230-1ABA-44FE-A5A4-F80754017392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066" y="1740704"/>
            <a:ext cx="9308146" cy="292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YearlyIncome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AveMonthSpend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1381" y="4554415"/>
            <a:ext cx="8915400" cy="2391509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年收入</a:t>
            </a:r>
            <a:r>
              <a:rPr lang="en-US" altLang="zh-TW" sz="2000" dirty="0" smtClean="0"/>
              <a:t>(x)</a:t>
            </a:r>
            <a:r>
              <a:rPr lang="zh-TW" altLang="en-US" sz="2000" dirty="0" smtClean="0"/>
              <a:t>與月</a:t>
            </a:r>
            <a:r>
              <a:rPr lang="zh-TW" altLang="en-US" sz="2000" dirty="0"/>
              <a:t>消</a:t>
            </a:r>
            <a:r>
              <a:rPr lang="zh-TW" altLang="en-US" sz="2000" dirty="0" smtClean="0"/>
              <a:t>費</a:t>
            </a:r>
            <a:r>
              <a:rPr lang="en-US" altLang="zh-TW" sz="2000" dirty="0" smtClean="0"/>
              <a:t>(y)</a:t>
            </a:r>
            <a:r>
              <a:rPr lang="zh-TW" altLang="en-US" sz="2000" dirty="0" smtClean="0"/>
              <a:t>的相關係數。</a:t>
            </a:r>
            <a:endParaRPr lang="en-US" altLang="zh-TW" sz="2000" dirty="0" smtClean="0"/>
          </a:p>
          <a:p>
            <a:r>
              <a:rPr lang="zh-TW" altLang="en-US" sz="2000" dirty="0" smtClean="0"/>
              <a:t>其實以這一萬多筆的資料來看，</a:t>
            </a:r>
            <a:r>
              <a:rPr lang="en-US" altLang="zh-TW" sz="2000" dirty="0" smtClean="0"/>
              <a:t>60%</a:t>
            </a:r>
            <a:r>
              <a:rPr lang="zh-TW" altLang="en-US" sz="2000" dirty="0" smtClean="0"/>
              <a:t>的相關性似乎也不太大，跟剛剛的預期有點落差。</a:t>
            </a:r>
            <a:endParaRPr lang="en-US" altLang="zh-TW" sz="2000" dirty="0" smtClean="0"/>
          </a:p>
          <a:p>
            <a:r>
              <a:rPr lang="zh-TW" altLang="en-US" sz="2000" dirty="0" smtClean="0"/>
              <a:t>那有沒有其他因素造成這猜測沒想像的大</a:t>
            </a:r>
            <a:r>
              <a:rPr lang="en-US" altLang="zh-TW" sz="2000" dirty="0" smtClean="0"/>
              <a:t>?</a:t>
            </a:r>
          </a:p>
          <a:p>
            <a:r>
              <a:rPr lang="zh-TW" altLang="en-US" sz="2000" dirty="0" smtClean="0"/>
              <a:t>比如說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全部小孩多，造成消費支出高，因此減少消費</a:t>
            </a:r>
            <a:r>
              <a:rPr lang="en-US" altLang="zh-TW" sz="2000" dirty="0" smtClean="0"/>
              <a:t>?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9230-1ABA-44FE-A5A4-F80754017392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1834661"/>
            <a:ext cx="6383689" cy="188448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768" y="1337544"/>
            <a:ext cx="4986216" cy="328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0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39110" y="329899"/>
            <a:ext cx="8911687" cy="1280890"/>
          </a:xfrm>
        </p:spPr>
        <p:txBody>
          <a:bodyPr/>
          <a:lstStyle/>
          <a:p>
            <a:r>
              <a:rPr lang="en-US" altLang="zh-TW" dirty="0" err="1" smtClean="0"/>
              <a:t>TotalChildren</a:t>
            </a:r>
            <a:r>
              <a:rPr lang="en-US" altLang="zh-TW" dirty="0" smtClean="0"/>
              <a:t> </a:t>
            </a:r>
            <a:r>
              <a:rPr lang="en-US" altLang="zh-TW" dirty="0" err="1"/>
              <a:t>v.s</a:t>
            </a:r>
            <a:r>
              <a:rPr lang="en-US" altLang="zh-TW" dirty="0"/>
              <a:t> </a:t>
            </a:r>
            <a:r>
              <a:rPr lang="en-US" altLang="zh-TW" dirty="0" err="1"/>
              <a:t>AveMonthSpend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68012" y="5011614"/>
            <a:ext cx="8915400" cy="1679332"/>
          </a:xfrm>
        </p:spPr>
        <p:txBody>
          <a:bodyPr>
            <a:normAutofit lnSpcReduction="10000"/>
          </a:bodyPr>
          <a:lstStyle/>
          <a:p>
            <a:r>
              <a:rPr lang="zh-TW" altLang="en-US" sz="2000" dirty="0" smtClean="0"/>
              <a:t>全部小孩人數</a:t>
            </a:r>
            <a:r>
              <a:rPr lang="zh-TW" altLang="en-US" sz="2000" dirty="0"/>
              <a:t>對微軟產品的月平均</a:t>
            </a:r>
            <a:r>
              <a:rPr lang="zh-TW" altLang="en-US" sz="2000" dirty="0" smtClean="0"/>
              <a:t>消費。</a:t>
            </a:r>
            <a:endParaRPr lang="en-US" altLang="zh-TW" sz="2000" dirty="0" smtClean="0"/>
          </a:p>
          <a:p>
            <a:r>
              <a:rPr lang="zh-TW" altLang="en-US" sz="2000" dirty="0" smtClean="0"/>
              <a:t>看起來沒有，</a:t>
            </a:r>
            <a:r>
              <a:rPr lang="zh-TW" altLang="en-US" sz="2000" dirty="0"/>
              <a:t>全部</a:t>
            </a:r>
            <a:r>
              <a:rPr lang="zh-TW" altLang="en-US" sz="2000" dirty="0" smtClean="0"/>
              <a:t>小孩多，消費能力也高。</a:t>
            </a:r>
            <a:endParaRPr lang="en-US" altLang="zh-TW" sz="2000" dirty="0"/>
          </a:p>
          <a:p>
            <a:r>
              <a:rPr lang="zh-TW" altLang="en-US" sz="2000" dirty="0" smtClean="0"/>
              <a:t>不過，仍可以確定，收入高的族群，對微軟產品的消費能力也高一點。</a:t>
            </a:r>
            <a:endParaRPr lang="en-US" altLang="zh-TW" sz="2000" dirty="0" smtClean="0"/>
          </a:p>
          <a:p>
            <a:r>
              <a:rPr lang="zh-TW" altLang="en-US" sz="2000" dirty="0" smtClean="0"/>
              <a:t>或許，消費能力強不一定只是因為年薪高呢</a:t>
            </a:r>
            <a:r>
              <a:rPr lang="en-US" altLang="zh-TW" sz="2000" dirty="0" smtClean="0"/>
              <a:t>?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9230-1ABA-44FE-A5A4-F80754017392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012" y="1058267"/>
            <a:ext cx="9974391" cy="37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9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5265</TotalTime>
  <Words>1355</Words>
  <Application>Microsoft Office PowerPoint</Application>
  <PresentationFormat>寬螢幕</PresentationFormat>
  <Paragraphs>145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7" baseType="lpstr">
      <vt:lpstr>微軟正黑體</vt:lpstr>
      <vt:lpstr>新細明體</vt:lpstr>
      <vt:lpstr>Arial</vt:lpstr>
      <vt:lpstr>Calibri</vt:lpstr>
      <vt:lpstr>Cambria Math</vt:lpstr>
      <vt:lpstr>Century Gothic</vt:lpstr>
      <vt:lpstr>Wingdings 3</vt:lpstr>
      <vt:lpstr>絲縷</vt:lpstr>
      <vt:lpstr> Machine Learning  Mid-term Report</vt:lpstr>
      <vt:lpstr>目的</vt:lpstr>
      <vt:lpstr>流程</vt:lpstr>
      <vt:lpstr>Initial data analysis Occupation v.s AveMonthSpend</vt:lpstr>
      <vt:lpstr>Occupation v.s YearlyIncome</vt:lpstr>
      <vt:lpstr>NumberCarsOwned v.s AveMonthSpend</vt:lpstr>
      <vt:lpstr>NumberCarsOwned v.s YearlyIncome</vt:lpstr>
      <vt:lpstr>YearlyIncome v.s AveMonthSpend</vt:lpstr>
      <vt:lpstr>TotalChildren v.s AveMonthSpend </vt:lpstr>
      <vt:lpstr>年收入(YearlyIncome)以外的重要因素?</vt:lpstr>
      <vt:lpstr>特徵篩選 (年紀、家中車數、全部小孩數、年收入、家中小孩數 vs月消費)</vt:lpstr>
      <vt:lpstr>NumberChildrenAtHome  v.s AveMonthSpend </vt:lpstr>
      <vt:lpstr>轉換類別變數:Occupation、Gender、 MaritalStatus、Education</vt:lpstr>
      <vt:lpstr>特徵重要性 (性別、家中小孩數、婚姻狀況、不同職業  vs月消費)</vt:lpstr>
      <vt:lpstr>挑出比較相關的變數</vt:lpstr>
      <vt:lpstr>建立linear model (使用標準化的YearlyIncome_std)</vt:lpstr>
      <vt:lpstr>改成quadratic model</vt:lpstr>
      <vt:lpstr>Quadratic model的殘差圖</vt:lpstr>
      <vt:lpstr>R^2 和MSE</vt:lpstr>
      <vt:lpstr>交叉驗證(K-fold)-traindata</vt:lpstr>
      <vt:lpstr>Test data – linear model </vt:lpstr>
      <vt:lpstr>殘差圖</vt:lpstr>
      <vt:lpstr>改成quadratic model</vt:lpstr>
      <vt:lpstr>Quadratic model的殘差圖</vt:lpstr>
      <vt:lpstr>R^2 和MSE</vt:lpstr>
      <vt:lpstr>後續改善  挑出4個係數中，最重要的2個變數</vt:lpstr>
      <vt:lpstr>PowerPoint 簡報</vt:lpstr>
      <vt:lpstr>心得</vt:lpstr>
      <vt:lpstr>未來方向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  Mid-term Report  微軟每月的收入分析 </dc:title>
  <dc:creator>丞祐 劉</dc:creator>
  <cp:lastModifiedBy>丞祐 劉</cp:lastModifiedBy>
  <cp:revision>92</cp:revision>
  <dcterms:created xsi:type="dcterms:W3CDTF">2020-10-24T11:07:18Z</dcterms:created>
  <dcterms:modified xsi:type="dcterms:W3CDTF">2020-11-09T23:20:50Z</dcterms:modified>
</cp:coreProperties>
</file>