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Performans Marketing</a:t>
            </a:r>
          </a:p>
          <a:p>
            <a:pPr lvl="1">
              <a:defRPr sz="1600">
                <a:solidFill>
                  <a:srgbClr val="475569"/>
                </a:solidFill>
                <a:latin typeface="Inter"/>
              </a:defRPr>
            </a:pPr>
            <a:r>
              <a:t>AdsHigh — Tanışma Sunumu</a:t>
            </a:r>
          </a:p>
        </p:txBody>
      </p:sp>
      <p:sp>
        <p:nvSpPr>
          <p:cNvPr id="5" name="Rounded Rectangle 4"/>
          <p:cNvSpPr/>
          <p:nvPr/>
        </p:nvSpPr>
        <p:spPr>
          <a:xfrm>
            <a:off x="914400" y="1463040"/>
            <a:ext cx="2560320" cy="457200"/>
          </a:xfrm>
          <a:prstGeom prst="roundRect">
            <a:avLst/>
          </a:prstGeom>
          <a:solidFill>
            <a:srgbClr val="ECFEFF"/>
          </a:solidFill>
          <a:ln>
            <a:solidFill>
              <a:srgbClr val="0EA5E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005840" y="1481328"/>
            <a:ext cx="2377440" cy="457200"/>
          </a:xfrm>
          <a:prstGeom prst="rect">
            <a:avLst/>
          </a:prstGeom>
          <a:noFill/>
        </p:spPr>
        <p:txBody>
          <a:bodyPr wrap="none">
            <a:spAutoFit/>
          </a:bodyPr>
          <a:lstStyle/>
          <a:p>
            <a:pPr>
              <a:defRPr sz="1200" b="1">
                <a:solidFill>
                  <a:srgbClr val="0678AC"/>
                </a:solidFill>
                <a:latin typeface="Inter"/>
              </a:defRPr>
            </a:pPr>
            <a:r>
              <a:t>Veri Odaklı · ROI</a:t>
            </a:r>
          </a:p>
        </p:txBody>
      </p:sp>
      <p:sp>
        <p:nvSpPr>
          <p:cNvPr id="7" name="Rounded Rectangle 6"/>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Yol Haritası — 5 Adım</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1) Keşif &amp; Hedef: İş hedefi, KPI ve mevcut durum analizi.</a:t>
            </a:r>
          </a:p>
          <a:p>
            <a:pPr>
              <a:defRPr sz="1800">
                <a:solidFill>
                  <a:srgbClr val="111827"/>
                </a:solidFill>
                <a:latin typeface="Inter"/>
              </a:defRPr>
            </a:pPr>
            <a:r>
              <a:t>2) Kurulum: Ölçümleme, piksel/CAPI, feed ve kampanya yapısı.</a:t>
            </a:r>
          </a:p>
          <a:p>
            <a:pPr>
              <a:defRPr sz="1800">
                <a:solidFill>
                  <a:srgbClr val="111827"/>
                </a:solidFill>
                <a:latin typeface="Inter"/>
              </a:defRPr>
            </a:pPr>
            <a:r>
              <a:t>3) Test &amp; Öğrenme: Kreatif/kitle/teklif deneyleri.</a:t>
            </a:r>
          </a:p>
          <a:p>
            <a:pPr>
              <a:defRPr sz="1800">
                <a:solidFill>
                  <a:srgbClr val="111827"/>
                </a:solidFill>
                <a:latin typeface="Inter"/>
              </a:defRPr>
            </a:pPr>
            <a:r>
              <a:t>4) Ölçekleme: Bütçe optimizasyonu ve başarılı kombinasyonların büyütülmesi.</a:t>
            </a:r>
          </a:p>
          <a:p>
            <a:pPr>
              <a:defRPr sz="1800">
                <a:solidFill>
                  <a:srgbClr val="111827"/>
                </a:solidFill>
                <a:latin typeface="Inter"/>
              </a:defRPr>
            </a:pPr>
            <a:r>
              <a:t>5) Raporlama: Haftalık sonuçlar ve net aksiyonlar.</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Vaka Çalışması (Ör.)</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Marka X: 8 haftada ROAS x1.9 → x3.1</a:t>
            </a:r>
          </a:p>
          <a:p>
            <a:pPr>
              <a:defRPr sz="1800">
                <a:solidFill>
                  <a:srgbClr val="111827"/>
                </a:solidFill>
                <a:latin typeface="Inter"/>
              </a:defRPr>
            </a:pPr>
            <a:r>
              <a:t>%27 edinim maliyeti düşüşü, %38 dönüşüm oranı artışı.</a:t>
            </a:r>
          </a:p>
          <a:p>
            <a:pPr>
              <a:defRPr sz="1800">
                <a:solidFill>
                  <a:srgbClr val="111827"/>
                </a:solidFill>
                <a:latin typeface="Inter"/>
              </a:defRPr>
            </a:pPr>
            <a:r>
              <a:t>Yöntem: Kreatif testleri + niyet bazlı segmentler + SS tracking.</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Birlikte Başlayalım</a:t>
            </a:r>
          </a:p>
          <a:p>
            <a:pPr lvl="1">
              <a:defRPr sz="1600">
                <a:solidFill>
                  <a:srgbClr val="475569"/>
                </a:solidFill>
                <a:latin typeface="Inter"/>
              </a:defRPr>
            </a:pPr>
            <a:r>
              <a:t>15 dakikalık tanışma ile başlıyoruz</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Ön değerlendirme ve hızlı fırsat analizi.</a:t>
            </a:r>
          </a:p>
          <a:p>
            <a:pPr>
              <a:defRPr sz="1800">
                <a:solidFill>
                  <a:srgbClr val="111827"/>
                </a:solidFill>
                <a:latin typeface="Inter"/>
              </a:defRPr>
            </a:pPr>
            <a:r>
              <a:t>Ölçümleme kontrol listesi ve hızlı kazanımlar planı.</a:t>
            </a:r>
          </a:p>
          <a:p>
            <a:pPr>
              <a:defRPr sz="1800">
                <a:solidFill>
                  <a:srgbClr val="111827"/>
                </a:solidFill>
                <a:latin typeface="Inter"/>
              </a:defRPr>
            </a:pPr>
            <a:r>
              <a:t>Takvim: Kurulum (1-2 hafta) → Test (2-4 hafta) → Ölçekleme.</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İletişim</a:t>
            </a:r>
          </a:p>
          <a:p>
            <a:pPr lvl="1">
              <a:defRPr sz="1600">
                <a:solidFill>
                  <a:srgbClr val="475569"/>
                </a:solidFill>
                <a:latin typeface="Inter"/>
              </a:defRPr>
            </a:pPr>
            <a:r>
              <a:t>hello@adshigh.co · adshigh.co</a:t>
            </a:r>
          </a:p>
        </p:txBody>
      </p:sp>
      <p:sp>
        <p:nvSpPr>
          <p:cNvPr id="5" name="Rounded Rectangle 4"/>
          <p:cNvSpPr/>
          <p:nvPr/>
        </p:nvSpPr>
        <p:spPr>
          <a:xfrm>
            <a:off x="914400" y="2011680"/>
            <a:ext cx="7315200" cy="914400"/>
          </a:xfrm>
          <a:prstGeom prst="roundRect">
            <a:avLst/>
          </a:prstGeom>
          <a:solidFill>
            <a:srgbClr val="ECFEFF"/>
          </a:solidFill>
          <a:ln>
            <a:solidFill>
              <a:srgbClr val="0EA5E9"/>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097280" y="2148840"/>
            <a:ext cx="6949440" cy="640080"/>
          </a:xfrm>
          <a:prstGeom prst="rect">
            <a:avLst/>
          </a:prstGeom>
          <a:noFill/>
        </p:spPr>
        <p:txBody>
          <a:bodyPr wrap="none">
            <a:spAutoFit/>
          </a:bodyPr>
          <a:lstStyle/>
          <a:p>
            <a:pPr>
              <a:defRPr sz="1800" b="1">
                <a:solidFill>
                  <a:srgbClr val="0678AC"/>
                </a:solidFill>
                <a:latin typeface="Inter"/>
              </a:defRPr>
            </a:pPr>
            <a:r>
              <a:t>“Bütçeniz daha akıllı çalışsın.”</a:t>
            </a:r>
          </a:p>
        </p:txBody>
      </p:sp>
      <p:sp>
        <p:nvSpPr>
          <p:cNvPr id="7" name="Rounded Rectangle 6"/>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Performans Marketing nedir?</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Yalnızca reklam bütçesini yönetmek değil; veriyi, yaratıcılığı ve stratejiyi kusursuz bir uyumla birleştirmektir. Doğru kurgulanan kampanyalarla markaların dijital dünyada büyümesini sağlamak, milyonlarca etkileşimi satışa dönüştürmek ve her tıklamanın değerini yükseltmek. Bu disiplin, deneyimle şekillenen uzmanlık, cesur vizyon ve durmayan bir yenilik arayışıdır.</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Hemen Harekete Geçin</a:t>
            </a:r>
          </a:p>
          <a:p>
            <a:pPr lvl="1">
              <a:defRPr sz="1600">
                <a:solidFill>
                  <a:srgbClr val="475569"/>
                </a:solidFill>
                <a:latin typeface="Inter"/>
              </a:defRPr>
            </a:pPr>
            <a:r>
              <a:t>Bütçenizi ölçülebilir sonuçlara dönüştürelim</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Satışlarınızı artırmak ve bütçenizi verimli kullanmak için en etkili yol: performance marketing.</a:t>
            </a:r>
          </a:p>
          <a:p>
            <a:pPr>
              <a:defRPr sz="1800">
                <a:solidFill>
                  <a:srgbClr val="111827"/>
                </a:solidFill>
                <a:latin typeface="Inter"/>
              </a:defRPr>
            </a:pPr>
            <a:r>
              <a:t>Ölçülebilir ve sürdürülebilir bir strateji kuruyoruz; doğru raporlama ile reklam bütçenizi gerçek kâra çeviriyoruz.</a:t>
            </a:r>
          </a:p>
        </p:txBody>
      </p:sp>
      <p:sp>
        <p:nvSpPr>
          <p:cNvPr id="6" name="Rounded Rectangle 5"/>
          <p:cNvSpPr/>
          <p:nvPr/>
        </p:nvSpPr>
        <p:spPr>
          <a:xfrm>
            <a:off x="914400" y="2011680"/>
            <a:ext cx="2377440" cy="1097280"/>
          </a:xfrm>
          <a:prstGeom prst="roundRect">
            <a:avLst/>
          </a:prstGeom>
          <a:solidFill>
            <a:srgbClr val="F9FAFB"/>
          </a:solidFill>
          <a:ln w="1270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1097280" y="2148840"/>
            <a:ext cx="2011680" cy="457200"/>
          </a:xfrm>
          <a:prstGeom prst="rect">
            <a:avLst/>
          </a:prstGeom>
          <a:noFill/>
        </p:spPr>
        <p:txBody>
          <a:bodyPr wrap="none">
            <a:spAutoFit/>
          </a:bodyPr>
          <a:lstStyle/>
          <a:p>
            <a:pPr>
              <a:defRPr sz="2000" b="1">
                <a:solidFill>
                  <a:srgbClr val="111827"/>
                </a:solidFill>
                <a:latin typeface="Inter"/>
              </a:defRPr>
            </a:pPr>
            <a:r>
              <a:t>%+35</a:t>
            </a:r>
          </a:p>
        </p:txBody>
      </p:sp>
      <p:sp>
        <p:nvSpPr>
          <p:cNvPr id="8" name="TextBox 7"/>
          <p:cNvSpPr txBox="1"/>
          <p:nvPr/>
        </p:nvSpPr>
        <p:spPr>
          <a:xfrm>
            <a:off x="1097280" y="2560320"/>
            <a:ext cx="2011680" cy="365760"/>
          </a:xfrm>
          <a:prstGeom prst="rect">
            <a:avLst/>
          </a:prstGeom>
          <a:noFill/>
        </p:spPr>
        <p:txBody>
          <a:bodyPr wrap="none">
            <a:spAutoFit/>
          </a:bodyPr>
          <a:lstStyle/>
          <a:p>
            <a:pPr>
              <a:defRPr sz="1200">
                <a:solidFill>
                  <a:srgbClr val="475569"/>
                </a:solidFill>
                <a:latin typeface="Inter"/>
              </a:defRPr>
            </a:pPr>
            <a:r>
              <a:t>Dönüşüm oranı</a:t>
            </a:r>
          </a:p>
        </p:txBody>
      </p:sp>
      <p:sp>
        <p:nvSpPr>
          <p:cNvPr id="9" name="Rounded Rectangle 8"/>
          <p:cNvSpPr/>
          <p:nvPr/>
        </p:nvSpPr>
        <p:spPr>
          <a:xfrm>
            <a:off x="3474720" y="2011680"/>
            <a:ext cx="2377440" cy="1097280"/>
          </a:xfrm>
          <a:prstGeom prst="roundRect">
            <a:avLst/>
          </a:prstGeom>
          <a:solidFill>
            <a:srgbClr val="F9FAFB"/>
          </a:solidFill>
          <a:ln w="1270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3657600" y="2148840"/>
            <a:ext cx="2011680" cy="457200"/>
          </a:xfrm>
          <a:prstGeom prst="rect">
            <a:avLst/>
          </a:prstGeom>
          <a:noFill/>
        </p:spPr>
        <p:txBody>
          <a:bodyPr wrap="none">
            <a:spAutoFit/>
          </a:bodyPr>
          <a:lstStyle/>
          <a:p>
            <a:pPr>
              <a:defRPr sz="2000" b="1">
                <a:solidFill>
                  <a:srgbClr val="111827"/>
                </a:solidFill>
                <a:latin typeface="Inter"/>
              </a:defRPr>
            </a:pPr>
            <a:r>
              <a:t>x2.1</a:t>
            </a:r>
          </a:p>
        </p:txBody>
      </p:sp>
      <p:sp>
        <p:nvSpPr>
          <p:cNvPr id="11" name="TextBox 10"/>
          <p:cNvSpPr txBox="1"/>
          <p:nvPr/>
        </p:nvSpPr>
        <p:spPr>
          <a:xfrm>
            <a:off x="3657600" y="2560320"/>
            <a:ext cx="2011680" cy="365760"/>
          </a:xfrm>
          <a:prstGeom prst="rect">
            <a:avLst/>
          </a:prstGeom>
          <a:noFill/>
        </p:spPr>
        <p:txBody>
          <a:bodyPr wrap="none">
            <a:spAutoFit/>
          </a:bodyPr>
          <a:lstStyle/>
          <a:p>
            <a:pPr>
              <a:defRPr sz="1200">
                <a:solidFill>
                  <a:srgbClr val="475569"/>
                </a:solidFill>
                <a:latin typeface="Inter"/>
              </a:defRPr>
            </a:pPr>
            <a:r>
              <a:t>ROAS iyileştirme</a:t>
            </a:r>
          </a:p>
        </p:txBody>
      </p:sp>
      <p:sp>
        <p:nvSpPr>
          <p:cNvPr id="12" name="Rounded Rectangle 11"/>
          <p:cNvSpPr/>
          <p:nvPr/>
        </p:nvSpPr>
        <p:spPr>
          <a:xfrm>
            <a:off x="6035040" y="2011680"/>
            <a:ext cx="2377440" cy="1097280"/>
          </a:xfrm>
          <a:prstGeom prst="roundRect">
            <a:avLst/>
          </a:prstGeom>
          <a:solidFill>
            <a:srgbClr val="F9FAFB"/>
          </a:solidFill>
          <a:ln w="1270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6217920" y="2148840"/>
            <a:ext cx="2011680" cy="457200"/>
          </a:xfrm>
          <a:prstGeom prst="rect">
            <a:avLst/>
          </a:prstGeom>
          <a:noFill/>
        </p:spPr>
        <p:txBody>
          <a:bodyPr wrap="none">
            <a:spAutoFit/>
          </a:bodyPr>
          <a:lstStyle/>
          <a:p>
            <a:pPr>
              <a:defRPr sz="2000" b="1">
                <a:solidFill>
                  <a:srgbClr val="111827"/>
                </a:solidFill>
                <a:latin typeface="Inter"/>
              </a:defRPr>
            </a:pPr>
            <a:r>
              <a:t>-%28</a:t>
            </a:r>
          </a:p>
        </p:txBody>
      </p:sp>
      <p:sp>
        <p:nvSpPr>
          <p:cNvPr id="14" name="TextBox 13"/>
          <p:cNvSpPr txBox="1"/>
          <p:nvPr/>
        </p:nvSpPr>
        <p:spPr>
          <a:xfrm>
            <a:off x="6217920" y="2560320"/>
            <a:ext cx="2011680" cy="365760"/>
          </a:xfrm>
          <a:prstGeom prst="rect">
            <a:avLst/>
          </a:prstGeom>
          <a:noFill/>
        </p:spPr>
        <p:txBody>
          <a:bodyPr wrap="none">
            <a:spAutoFit/>
          </a:bodyPr>
          <a:lstStyle/>
          <a:p>
            <a:pPr>
              <a:defRPr sz="1200">
                <a:solidFill>
                  <a:srgbClr val="475569"/>
                </a:solidFill>
                <a:latin typeface="Inter"/>
              </a:defRPr>
            </a:pPr>
            <a:r>
              <a:t>Edinim maliyeti</a:t>
            </a:r>
          </a:p>
        </p:txBody>
      </p:sp>
      <p:sp>
        <p:nvSpPr>
          <p:cNvPr id="15" name="Rounded Rectangle 14"/>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Hizmet Kapsamı — Uçtan Uca</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Strateji Geliştirme: Hedef kitle analizi ve KPI belirleme.</a:t>
            </a:r>
          </a:p>
          <a:p>
            <a:pPr>
              <a:defRPr sz="1800">
                <a:solidFill>
                  <a:srgbClr val="111827"/>
                </a:solidFill>
                <a:latin typeface="Inter"/>
              </a:defRPr>
            </a:pPr>
            <a:r>
              <a:t>Kampanya Kurulumu: Google Ads, Meta, TikTok, LinkedIn.</a:t>
            </a:r>
          </a:p>
          <a:p>
            <a:pPr>
              <a:defRPr sz="1800">
                <a:solidFill>
                  <a:srgbClr val="111827"/>
                </a:solidFill>
                <a:latin typeface="Inter"/>
              </a:defRPr>
            </a:pPr>
            <a:r>
              <a:t>Optimizasyon: A/B testleri, bütçe ve anahtar kelime optimizasyonu.</a:t>
            </a:r>
          </a:p>
          <a:p>
            <a:pPr>
              <a:defRPr sz="1800">
                <a:solidFill>
                  <a:srgbClr val="111827"/>
                </a:solidFill>
                <a:latin typeface="Inter"/>
              </a:defRPr>
            </a:pPr>
            <a:r>
              <a:t>Raporlama: Şeffaf, anlaşılır ve aksiyon odaklı.</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Google Reklamları (Search/Shopping/YouTube)</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Niyet sinyallerine dayalı yüksek kalite trafik.</a:t>
            </a:r>
          </a:p>
          <a:p>
            <a:pPr>
              <a:defRPr sz="1800">
                <a:solidFill>
                  <a:srgbClr val="111827"/>
                </a:solidFill>
                <a:latin typeface="Inter"/>
              </a:defRPr>
            </a:pPr>
            <a:r>
              <a:t>Feed optimizasyonu, negatif anahtar kelime hijyeni, SKAG/SKC mantığı.</a:t>
            </a:r>
          </a:p>
          <a:p>
            <a:pPr>
              <a:defRPr sz="1800">
                <a:solidFill>
                  <a:srgbClr val="111827"/>
                </a:solidFill>
                <a:latin typeface="Inter"/>
              </a:defRPr>
            </a:pPr>
            <a:r>
              <a:t>GA4 &amp; GTM ölçümleme, bütçe/teklif stratejileri (Max Conv. / ROAS).</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Sosyal Medya Reklamları (Meta/TikTok/LinkedIn)</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Kesin hedefleme: demografi, ilgi, davranış ve intent sinyalleri.</a:t>
            </a:r>
          </a:p>
          <a:p>
            <a:pPr>
              <a:defRPr sz="1800">
                <a:solidFill>
                  <a:srgbClr val="111827"/>
                </a:solidFill>
                <a:latin typeface="Inter"/>
              </a:defRPr>
            </a:pPr>
            <a:r>
              <a:t>Kreatif test kültürü (statik, video, UGC) ve sürekli öğrenme.</a:t>
            </a:r>
          </a:p>
          <a:p>
            <a:pPr>
              <a:defRPr sz="1800">
                <a:solidFill>
                  <a:srgbClr val="111827"/>
                </a:solidFill>
                <a:latin typeface="Inter"/>
              </a:defRPr>
            </a:pPr>
            <a:r>
              <a:t>CAPI entegrasyonları, incrementality ve lift odaklı bakış.</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SEO &amp; ASO</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Teknik/İçerik SEO ile sürdürülebilir organik büyüme.</a:t>
            </a:r>
          </a:p>
          <a:p>
            <a:pPr>
              <a:defRPr sz="1800">
                <a:solidFill>
                  <a:srgbClr val="111827"/>
                </a:solidFill>
                <a:latin typeface="Inter"/>
              </a:defRPr>
            </a:pPr>
            <a:r>
              <a:t>ASO: görseller, açıklamalar, anahtar kelime &amp; A/B testleri.</a:t>
            </a:r>
          </a:p>
          <a:p>
            <a:pPr>
              <a:defRPr sz="1800">
                <a:solidFill>
                  <a:srgbClr val="111827"/>
                </a:solidFill>
                <a:latin typeface="Inter"/>
              </a:defRPr>
            </a:pPr>
            <a:r>
              <a:t>Veriye dayalı içerik takvimi ve kalite odaklı backlink stratejisi.</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UI/UX &amp; CRO</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Funnel ve sayfa deneyimi analizi, ısı haritaları, session replay.</a:t>
            </a:r>
          </a:p>
          <a:p>
            <a:pPr>
              <a:defRPr sz="1800">
                <a:solidFill>
                  <a:srgbClr val="111827"/>
                </a:solidFill>
                <a:latin typeface="Inter"/>
              </a:defRPr>
            </a:pPr>
            <a:r>
              <a:t>Hipotez → Test → Öğren → Yaygınlaştır döngüsü.</a:t>
            </a:r>
          </a:p>
          <a:p>
            <a:pPr>
              <a:defRPr sz="1800">
                <a:solidFill>
                  <a:srgbClr val="111827"/>
                </a:solidFill>
                <a:latin typeface="Inter"/>
              </a:defRPr>
            </a:pPr>
            <a:r>
              <a:t>Form ve checkout optimizasyonu, hız ve güven unsurları.</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F7F5EF"/>
          </a:solidFill>
          <a:ln>
            <a:solidFill>
              <a:srgbClr val="F7F5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274320" y="274320"/>
            <a:ext cx="8595360" cy="6309360"/>
          </a:xfrm>
          <a:prstGeom prst="roundRect">
            <a:avLst/>
          </a:prstGeom>
          <a:solidFill>
            <a:srgbClr val="FFFFFF"/>
          </a:solidFill>
          <a:ln w="19050">
            <a:solidFill>
              <a:srgbClr val="D1D5DB"/>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822960"/>
            <a:ext cx="7315200" cy="1371600"/>
          </a:xfrm>
          <a:prstGeom prst="rect">
            <a:avLst/>
          </a:prstGeom>
          <a:noFill/>
        </p:spPr>
        <p:txBody>
          <a:bodyPr wrap="none">
            <a:spAutoFit/>
          </a:bodyPr>
          <a:lstStyle/>
          <a:p>
            <a:pPr>
              <a:defRPr sz="3800" b="1">
                <a:solidFill>
                  <a:srgbClr val="111827"/>
                </a:solidFill>
                <a:latin typeface="Inter"/>
              </a:defRPr>
            </a:pPr>
            <a:r>
              <a:t>Ölçümleme ve Raporlama</a:t>
            </a:r>
          </a:p>
        </p:txBody>
      </p:sp>
      <p:sp>
        <p:nvSpPr>
          <p:cNvPr id="5" name="TextBox 4"/>
          <p:cNvSpPr txBox="1"/>
          <p:nvPr/>
        </p:nvSpPr>
        <p:spPr>
          <a:xfrm>
            <a:off x="914400" y="2011680"/>
            <a:ext cx="7315200" cy="3657600"/>
          </a:xfrm>
          <a:prstGeom prst="rect">
            <a:avLst/>
          </a:prstGeom>
          <a:noFill/>
        </p:spPr>
        <p:txBody>
          <a:bodyPr wrap="square">
            <a:spAutoFit/>
          </a:bodyPr>
          <a:lstStyle/>
          <a:p>
            <a:pPr>
              <a:defRPr sz="1800">
                <a:solidFill>
                  <a:srgbClr val="111827"/>
                </a:solidFill>
                <a:latin typeface="Inter"/>
              </a:defRPr>
            </a:pPr>
            <a:r>
              <a:t>GA4, GTM (server-side), BigQuery ve veri katmanı mimarisi.</a:t>
            </a:r>
          </a:p>
          <a:p>
            <a:pPr>
              <a:defRPr sz="1800">
                <a:solidFill>
                  <a:srgbClr val="111827"/>
                </a:solidFill>
                <a:latin typeface="Inter"/>
              </a:defRPr>
            </a:pPr>
            <a:r>
              <a:t>Attribution: data-driven model ve MMM/MTA bakışı.</a:t>
            </a:r>
          </a:p>
          <a:p>
            <a:pPr>
              <a:defRPr sz="1800">
                <a:solidFill>
                  <a:srgbClr val="111827"/>
                </a:solidFill>
                <a:latin typeface="Inter"/>
              </a:defRPr>
            </a:pPr>
            <a:r>
              <a:t>Canlı dashboard + haftalık özet ve aksiyon planı.</a:t>
            </a:r>
          </a:p>
        </p:txBody>
      </p:sp>
      <p:sp>
        <p:nvSpPr>
          <p:cNvPr id="6" name="Rounded Rectangle 5"/>
          <p:cNvSpPr/>
          <p:nvPr/>
        </p:nvSpPr>
        <p:spPr>
          <a:xfrm>
            <a:off x="6949440" y="6035040"/>
            <a:ext cx="1828800" cy="457200"/>
          </a:xfrm>
          <a:prstGeom prst="roundRect">
            <a:avLst/>
          </a:prstGeom>
          <a:solidFill>
            <a:srgbClr val="0F172A"/>
          </a:solidFill>
          <a:ln>
            <a:solidFill>
              <a:srgbClr val="0F172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995160" y="6053328"/>
            <a:ext cx="2011680" cy="457200"/>
          </a:xfrm>
          <a:prstGeom prst="rect">
            <a:avLst/>
          </a:prstGeom>
          <a:noFill/>
        </p:spPr>
        <p:txBody>
          <a:bodyPr wrap="none">
            <a:spAutoFit/>
          </a:bodyPr>
          <a:lstStyle/>
          <a:p>
            <a:pPr algn="l"/>
            <a:r>
              <a:rPr b="1" sz="1400">
                <a:solidFill>
                  <a:srgbClr val="FFFFFF"/>
                </a:solidFill>
                <a:latin typeface="Inter"/>
              </a:rPr>
              <a:t>Ads</a:t>
            </a:r>
            <a:r>
              <a:rPr b="1" sz="1400">
                <a:solidFill>
                  <a:srgbClr val="0EA5E9"/>
                </a:solidFill>
                <a:latin typeface="Inter"/>
              </a:rPr>
              <a:t>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