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9" r:id="rId7"/>
    <p:sldId id="314" r:id="rId8"/>
    <p:sldId id="315" r:id="rId9"/>
    <p:sldId id="317" r:id="rId10"/>
    <p:sldId id="316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D3A4-EA7F-4804-B1CB-E2A26F52F7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A30D-0D9D-4D65-8D6D-4D00F4C2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6A30D-0D9D-4D65-8D6D-4D00F4C2C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12FC-5E2D-EDFE-53F5-A3D5933A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1AB01-4C7C-6F7E-6476-F4EB55D9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CC6D-5F6C-F312-8B75-437FA2A7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D697-39D6-8BED-6152-BE0EE39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D18C-A857-2E49-378B-04CD9EB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0432-14DF-D846-669C-5365C255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7104A-BD91-D19B-47DA-5A25EA6E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6F9B-CB5B-F4D0-342C-FB3FB4CC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6428-8631-5E77-1D6D-A9B09F94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502C-0FC3-7128-B959-E8FB9A51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88357-F897-70D2-8759-7EEA2B56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FFE5-10CB-052E-C536-1D08893D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D051-566A-8C67-E06F-B74BDAAE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B7FE-E684-B942-72C1-881D8841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7A2B-7401-10AF-A380-88266219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61BC-45DF-86A0-A153-054393A2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5CA3-62BE-5024-F526-E5B4ED68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B22D-077C-5065-45F9-E38EC348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FBF-C116-D8FD-4CBC-A1970B5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E36E-BD59-3D06-4D12-AF1467D4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C6A8-9580-3805-5258-B2D4B513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5A761-BDE0-73FA-B492-A0A6E047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568A-65F8-FC26-02D3-4660F4FB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E7C2-CABA-A04E-B610-F5A8E2F0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FAE7-6AE3-5712-4C02-563D0F56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EAF-6049-65AE-C3E2-9C039DA6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700F-8982-F409-BCA1-09DDD236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55751-4801-D660-8409-E1076091E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6C99-8F71-5959-B9F0-6923CF42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7471-8031-8286-D400-6431C248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7F21-0220-FE8E-AC52-4B48CC5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889-3BC0-71B4-1533-CBBFEC6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0575-85AE-1CEC-74D7-3EF0699F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24A0D-6191-6C40-402F-C866FB6D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D653C-D6B6-F924-C48F-843F3DD6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DDC5-D414-0199-670F-F3A24C505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CB280-4E56-D6CE-8E2B-8660853A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285E8-1E4B-BA4C-189E-A9AE4529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5F20E-A306-08A6-398B-879CCAAA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C969-3F14-B687-704D-04B60110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1B69A-D526-A2ED-539A-86C7E133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FDE1E-12DE-2CD4-01CC-830B093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DAF35-9ED8-6F0D-5223-96F4E20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5A267-A51B-C54B-94C8-993C4C92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309E8-8ADD-AB17-2C52-8D694AF9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EB909-324D-3E4A-29B9-80BAD21B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482F-D745-3E94-D865-3FEAA38C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7C77-FC33-7E95-F424-C08CE0D9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88D26-6B17-F19C-8376-EB272B05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F495-581C-1C34-2524-1CE376B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032C-EC05-D6A0-FD3D-D3262572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39F75-22CE-4B48-B658-C4871B9D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E0-1855-3B05-0700-71292DF8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C4293-1774-D63D-C47C-27D0B696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A927F-98B6-6466-B941-F25486C7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4E426-C4B7-593C-7D37-5C768E25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B3B3-FD9E-5438-B8FC-AA048F9F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C4B5-6C5B-7964-AFA7-DD3190A7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10C56-B495-0C32-0138-05C773B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304C-CD5A-9D8B-C0B5-CD178065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484E-D21C-DEFA-2405-D6CC3EAF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C5BC-365A-40C3-94A1-4AD6D1D93F5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24F1-D955-D9F0-B957-3A31A8677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EF03-B66A-CB42-6A18-4B689CE5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28D9-0D3E-48BF-BFEA-6852A4857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650E54A5-7E9C-C381-FAFD-D57B7492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1" y="1627049"/>
            <a:ext cx="9497120" cy="3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8D157-2367-D22D-4D25-CFDFEFF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33" y="221866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cs typeface="Calibri Light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06" y="4029"/>
            <a:ext cx="3071092" cy="1655929"/>
          </a:xfrm>
          <a:prstGeom prst="rect">
            <a:avLst/>
          </a:prstGeom>
        </p:spPr>
      </p:pic>
      <p:sp>
        <p:nvSpPr>
          <p:cNvPr id="8" name="Table Placeholder 4">
            <a:extLst>
              <a:ext uri="{FF2B5EF4-FFF2-40B4-BE49-F238E27FC236}">
                <a16:creationId xmlns:a16="http://schemas.microsoft.com/office/drawing/2014/main" id="{6EADA334-4E0A-FEC8-6BAB-47232CD7586C}"/>
              </a:ext>
            </a:extLst>
          </p:cNvPr>
          <p:cNvSpPr txBox="1">
            <a:spLocks/>
          </p:cNvSpPr>
          <p:nvPr/>
        </p:nvSpPr>
        <p:spPr>
          <a:xfrm>
            <a:off x="831088" y="2589909"/>
            <a:ext cx="10985039" cy="425765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dirty="0"/>
              <a:t>First and foremost, remember you are participating </a:t>
            </a:r>
            <a:r>
              <a:rPr lang="en-US" u="sng" dirty="0"/>
              <a:t>as a team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Please rename this document to your team’s name and save it</a:t>
            </a:r>
            <a:r>
              <a:rPr lang="en-US" dirty="0"/>
              <a:t>. This is the document you will be submitting.</a:t>
            </a:r>
          </a:p>
          <a:p>
            <a:pPr>
              <a:spcAft>
                <a:spcPts val="800"/>
              </a:spcAft>
            </a:pPr>
            <a:r>
              <a:rPr lang="en-US" b="1" dirty="0"/>
              <a:t>Slide 4 </a:t>
            </a:r>
            <a:r>
              <a:rPr lang="en-US" dirty="0"/>
              <a:t>is a placeholder for your </a:t>
            </a:r>
            <a:r>
              <a:rPr lang="en-US" b="1" dirty="0">
                <a:solidFill>
                  <a:schemeClr val="accent1"/>
                </a:solidFill>
              </a:rPr>
              <a:t>Project Title</a:t>
            </a:r>
            <a:r>
              <a:rPr lang="en-US" dirty="0"/>
              <a:t>. The Project Title represents your solution.</a:t>
            </a:r>
          </a:p>
          <a:p>
            <a:pPr>
              <a:spcAft>
                <a:spcPts val="800"/>
              </a:spcAft>
            </a:pPr>
            <a:r>
              <a:rPr lang="en-US" b="1" dirty="0"/>
              <a:t>Slide 5 </a:t>
            </a:r>
            <a:r>
              <a:rPr lang="en-US" dirty="0"/>
              <a:t>is a placeholder for </a:t>
            </a:r>
            <a:r>
              <a:rPr lang="en-US" b="1" dirty="0">
                <a:solidFill>
                  <a:schemeClr val="accent1"/>
                </a:solidFill>
              </a:rPr>
              <a:t>Team Introductions</a:t>
            </a:r>
            <a:r>
              <a:rPr lang="en-US" dirty="0"/>
              <a:t>. Please include the name of each team member along with a photograph. Further instructions are included on the slide.</a:t>
            </a:r>
          </a:p>
          <a:p>
            <a:pPr>
              <a:spcAft>
                <a:spcPts val="800"/>
              </a:spcAft>
            </a:pPr>
            <a:r>
              <a:rPr lang="en-US" b="1" dirty="0"/>
              <a:t>Slide 6 </a:t>
            </a:r>
            <a:r>
              <a:rPr lang="en-US" dirty="0"/>
              <a:t>is for your </a:t>
            </a:r>
            <a:r>
              <a:rPr lang="en-US" b="1" dirty="0">
                <a:solidFill>
                  <a:schemeClr val="accent1"/>
                </a:solidFill>
              </a:rPr>
              <a:t>Hypothesis</a:t>
            </a:r>
            <a:r>
              <a:rPr lang="en-US" dirty="0"/>
              <a:t>. Define the Product’s Market Fit, qualifying whether it is a New Concept, New Opportunity, New Business Objective, New Industry Event (Regulatory or Standards) or an Existing Problem.</a:t>
            </a:r>
          </a:p>
          <a:p>
            <a:pPr>
              <a:spcAft>
                <a:spcPts val="800"/>
              </a:spcAft>
            </a:pPr>
            <a:r>
              <a:rPr lang="en-US" b="1" dirty="0"/>
              <a:t>Slide 7 </a:t>
            </a:r>
            <a:r>
              <a:rPr lang="en-US" dirty="0"/>
              <a:t>is for your </a:t>
            </a:r>
            <a:r>
              <a:rPr lang="en-US" b="1" dirty="0">
                <a:solidFill>
                  <a:schemeClr val="accent1"/>
                </a:solidFill>
              </a:rPr>
              <a:t>Solution Architecture</a:t>
            </a:r>
            <a:r>
              <a:rPr lang="en-US" dirty="0"/>
              <a:t>. </a:t>
            </a:r>
          </a:p>
          <a:p>
            <a:pPr>
              <a:spcAft>
                <a:spcPts val="800"/>
              </a:spcAft>
            </a:pPr>
            <a:r>
              <a:rPr lang="en-US" b="1" dirty="0"/>
              <a:t>Slide 8</a:t>
            </a:r>
            <a:r>
              <a:rPr lang="en-US" dirty="0"/>
              <a:t> is a placeholder for your </a:t>
            </a:r>
            <a:r>
              <a:rPr lang="en-US" b="1" dirty="0">
                <a:solidFill>
                  <a:schemeClr val="accent1"/>
                </a:solidFill>
              </a:rPr>
              <a:t>Working Prototype </a:t>
            </a:r>
            <a:r>
              <a:rPr lang="en-US" dirty="0"/>
              <a:t>with instructions on how to add it.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DECF04-5499-CE3C-BCB5-5BA36165F144}"/>
              </a:ext>
            </a:extLst>
          </p:cNvPr>
          <p:cNvSpPr txBox="1">
            <a:spLocks/>
          </p:cNvSpPr>
          <p:nvPr/>
        </p:nvSpPr>
        <p:spPr>
          <a:xfrm>
            <a:off x="966390" y="1796955"/>
            <a:ext cx="10585530" cy="1215717"/>
          </a:xfrm>
          <a:prstGeom prst="rect">
            <a:avLst/>
          </a:prstGeom>
        </p:spPr>
        <p:txBody>
          <a:bodyPr vert="horz" wrap="square" lIns="0" tIns="60960" rIns="121920" bIns="6096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2200" dirty="0"/>
              <a:t>This document is a template to help create your submissions. Good luck and may the code be with you! </a:t>
            </a:r>
          </a:p>
          <a:p>
            <a:endParaRPr lang="en-DO" dirty="0"/>
          </a:p>
        </p:txBody>
      </p:sp>
    </p:spTree>
    <p:extLst>
      <p:ext uri="{BB962C8B-B14F-4D97-AF65-F5344CB8AC3E}">
        <p14:creationId xmlns:p14="http://schemas.microsoft.com/office/powerpoint/2010/main" val="318968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8D157-2367-D22D-4D25-CFDFEFFC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cs typeface="Calibri Light"/>
              </a:rPr>
              <a:t>Evaluation Criterion</a:t>
            </a:r>
            <a:br>
              <a:rPr lang="en-US" sz="4000" b="1" dirty="0">
                <a:cs typeface="Calibri Light"/>
              </a:rPr>
            </a:br>
            <a:endParaRPr lang="en-US" sz="2000" b="1" dirty="0"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E1E9D9-F9C3-84A5-F961-6C575FE920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88147"/>
          <a:ext cx="10506458" cy="423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052">
                  <a:extLst>
                    <a:ext uri="{9D8B030D-6E8A-4147-A177-3AD203B41FA5}">
                      <a16:colId xmlns:a16="http://schemas.microsoft.com/office/drawing/2014/main" val="1553210564"/>
                    </a:ext>
                  </a:extLst>
                </a:gridCol>
                <a:gridCol w="4405342">
                  <a:extLst>
                    <a:ext uri="{9D8B030D-6E8A-4147-A177-3AD203B41FA5}">
                      <a16:colId xmlns:a16="http://schemas.microsoft.com/office/drawing/2014/main" val="1917382030"/>
                    </a:ext>
                  </a:extLst>
                </a:gridCol>
                <a:gridCol w="1394684">
                  <a:extLst>
                    <a:ext uri="{9D8B030D-6E8A-4147-A177-3AD203B41FA5}">
                      <a16:colId xmlns:a16="http://schemas.microsoft.com/office/drawing/2014/main" val="2656647498"/>
                    </a:ext>
                  </a:extLst>
                </a:gridCol>
                <a:gridCol w="1651380">
                  <a:extLst>
                    <a:ext uri="{9D8B030D-6E8A-4147-A177-3AD203B41FA5}">
                      <a16:colId xmlns:a16="http://schemas.microsoft.com/office/drawing/2014/main" val="1821382332"/>
                    </a:ext>
                  </a:extLst>
                </a:gridCol>
              </a:tblGrid>
              <a:tr h="35824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Categories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Weight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Score Range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5546"/>
                  </a:ext>
                </a:extLst>
              </a:tr>
              <a:tr h="109103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Hypothesis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Justifies the market fit of the solution/product, its priority, how the team views the opportunity, and the scope of the Minimum/Maximum Viable Product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30%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0-3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68047"/>
                  </a:ext>
                </a:extLst>
              </a:tr>
              <a:tr h="6025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Solution Framework/Modeling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combined view of the Design and Architecture and the technology choices made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30%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0-3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62836"/>
                  </a:ext>
                </a:extLst>
              </a:tr>
              <a:tr h="133529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Cybersecurity Considerations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Assess the implementation of security standards and practices within the solution.</a:t>
                      </a: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Ensure compliance with relevant security standards and best practices.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10%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0-1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16859"/>
                  </a:ext>
                </a:extLst>
              </a:tr>
              <a:tr h="8467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Demonstration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working Proof of Concept (POC) of the solution (demonstrated live) and presentation of the pitch.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30%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0-3</a:t>
                      </a:r>
                    </a:p>
                  </a:txBody>
                  <a:tcPr marL="81420" marR="81420" marT="40710" marB="407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396521"/>
                  </a:ext>
                </a:extLst>
              </a:tr>
            </a:tbl>
          </a:graphicData>
        </a:graphic>
      </p:graphicFrame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F620E1-0945-BAAA-2E87-F24F25E9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95" y="2828672"/>
            <a:ext cx="6994223" cy="921214"/>
          </a:xfrm>
        </p:spPr>
        <p:txBody>
          <a:bodyPr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BonWallet</a:t>
            </a:r>
            <a:endParaRPr lang="en-D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030B95E-AB7E-B877-03E9-1AB0EA5DE2D5}"/>
              </a:ext>
            </a:extLst>
          </p:cNvPr>
          <p:cNvSpPr txBox="1">
            <a:spLocks/>
          </p:cNvSpPr>
          <p:nvPr/>
        </p:nvSpPr>
        <p:spPr>
          <a:xfrm>
            <a:off x="4539554" y="3883787"/>
            <a:ext cx="3109843" cy="707886"/>
          </a:xfrm>
          <a:prstGeom prst="rect">
            <a:avLst/>
          </a:prstGeom>
        </p:spPr>
        <p:txBody>
          <a:bodyPr vert="horz" wrap="square" lIns="121920" tIns="60960" rIns="121920" bIns="6096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ptos"/>
              </a:rPr>
              <a:t>by</a:t>
            </a:r>
            <a:endParaRPr lang="en-US" dirty="0">
              <a:latin typeface="Aptos"/>
            </a:endParaRPr>
          </a:p>
          <a:p>
            <a:pPr algn="ctr"/>
            <a:r>
              <a:rPr lang="en-US" sz="2000" dirty="0">
                <a:latin typeface="Aptos"/>
              </a:rPr>
              <a:t>Painter’s Tape</a:t>
            </a:r>
            <a:endParaRPr lang="en-DO" sz="1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7486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0C4D2740-7EBB-CDCB-589E-24A26F167BB7}"/>
              </a:ext>
            </a:extLst>
          </p:cNvPr>
          <p:cNvSpPr txBox="1">
            <a:spLocks/>
          </p:cNvSpPr>
          <p:nvPr/>
        </p:nvSpPr>
        <p:spPr>
          <a:xfrm>
            <a:off x="1080517" y="513030"/>
            <a:ext cx="7408011" cy="535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+mj-lt"/>
                <a:ea typeface="+mj-ea"/>
                <a:cs typeface="Calibri Light"/>
              </a:defRPr>
            </a:lvl1pPr>
          </a:lstStyle>
          <a:p>
            <a:r>
              <a:rPr lang="en-US" dirty="0"/>
              <a:t>Meet Painter’s Tape</a:t>
            </a:r>
            <a:endParaRPr lang="en-DO" dirty="0"/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CE4A7C4C-132F-E271-CC59-EF3E2E7454B9}"/>
              </a:ext>
            </a:extLst>
          </p:cNvPr>
          <p:cNvSpPr txBox="1">
            <a:spLocks/>
          </p:cNvSpPr>
          <p:nvPr/>
        </p:nvSpPr>
        <p:spPr>
          <a:xfrm>
            <a:off x="197784" y="2217531"/>
            <a:ext cx="2056905" cy="204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/>
              <a:t>Add picture</a:t>
            </a:r>
            <a:endParaRPr lang="en-DO" dirty="0"/>
          </a:p>
        </p:txBody>
      </p:sp>
      <p:sp>
        <p:nvSpPr>
          <p:cNvPr id="6" name="Picture Placeholder 21">
            <a:extLst>
              <a:ext uri="{FF2B5EF4-FFF2-40B4-BE49-F238E27FC236}">
                <a16:creationId xmlns:a16="http://schemas.microsoft.com/office/drawing/2014/main" id="{7C2D811B-2335-C492-6E2D-0A3E675955CC}"/>
              </a:ext>
            </a:extLst>
          </p:cNvPr>
          <p:cNvSpPr txBox="1">
            <a:spLocks/>
          </p:cNvSpPr>
          <p:nvPr/>
        </p:nvSpPr>
        <p:spPr>
          <a:xfrm>
            <a:off x="2632314" y="2703539"/>
            <a:ext cx="2056905" cy="204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/>
              <a:t>Add picture</a:t>
            </a:r>
            <a:endParaRPr lang="en-DO" dirty="0"/>
          </a:p>
        </p:txBody>
      </p:sp>
      <p:sp>
        <p:nvSpPr>
          <p:cNvPr id="8" name="Picture Placeholder 21">
            <a:extLst>
              <a:ext uri="{FF2B5EF4-FFF2-40B4-BE49-F238E27FC236}">
                <a16:creationId xmlns:a16="http://schemas.microsoft.com/office/drawing/2014/main" id="{C1D86DB8-196C-F2E5-10CB-373BAE998C33}"/>
              </a:ext>
            </a:extLst>
          </p:cNvPr>
          <p:cNvSpPr txBox="1">
            <a:spLocks/>
          </p:cNvSpPr>
          <p:nvPr/>
        </p:nvSpPr>
        <p:spPr>
          <a:xfrm>
            <a:off x="5068252" y="2217529"/>
            <a:ext cx="2056905" cy="204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/>
              <a:t>Add picture</a:t>
            </a:r>
            <a:endParaRPr lang="en-DO" dirty="0"/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9F3BCD5-19E7-06D0-CAB9-4223A99611EC}"/>
              </a:ext>
            </a:extLst>
          </p:cNvPr>
          <p:cNvSpPr txBox="1">
            <a:spLocks/>
          </p:cNvSpPr>
          <p:nvPr/>
        </p:nvSpPr>
        <p:spPr>
          <a:xfrm>
            <a:off x="7502782" y="2703539"/>
            <a:ext cx="2056905" cy="204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/>
              <a:t>Add picture</a:t>
            </a:r>
            <a:endParaRPr lang="en-DO" dirty="0"/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F5FC88E7-0291-AB76-0941-7358551421DF}"/>
              </a:ext>
            </a:extLst>
          </p:cNvPr>
          <p:cNvSpPr txBox="1">
            <a:spLocks/>
          </p:cNvSpPr>
          <p:nvPr/>
        </p:nvSpPr>
        <p:spPr>
          <a:xfrm>
            <a:off x="197784" y="4533477"/>
            <a:ext cx="1367465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Dylan Lau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B240E0F5-F1AF-1988-B9D9-E5F5948C65D7}"/>
              </a:ext>
            </a:extLst>
          </p:cNvPr>
          <p:cNvSpPr txBox="1">
            <a:spLocks/>
          </p:cNvSpPr>
          <p:nvPr/>
        </p:nvSpPr>
        <p:spPr>
          <a:xfrm>
            <a:off x="197784" y="4919640"/>
            <a:ext cx="2056904" cy="2862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 Major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9E63FC17-91F4-197E-6FE4-B0C71E316FD7}"/>
              </a:ext>
            </a:extLst>
          </p:cNvPr>
          <p:cNvSpPr txBox="1">
            <a:spLocks/>
          </p:cNvSpPr>
          <p:nvPr/>
        </p:nvSpPr>
        <p:spPr>
          <a:xfrm>
            <a:off x="2632314" y="5000615"/>
            <a:ext cx="1367465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Sleptsov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B001AF7C-688B-20E5-1468-673C3CD92D97}"/>
              </a:ext>
            </a:extLst>
          </p:cNvPr>
          <p:cNvSpPr txBox="1">
            <a:spLocks/>
          </p:cNvSpPr>
          <p:nvPr/>
        </p:nvSpPr>
        <p:spPr>
          <a:xfrm>
            <a:off x="2632315" y="5386779"/>
            <a:ext cx="2056904" cy="2862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text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B9F76D18-67FF-F61F-8F11-460FE4297A86}"/>
              </a:ext>
            </a:extLst>
          </p:cNvPr>
          <p:cNvSpPr txBox="1">
            <a:spLocks/>
          </p:cNvSpPr>
          <p:nvPr/>
        </p:nvSpPr>
        <p:spPr>
          <a:xfrm>
            <a:off x="5068251" y="4533477"/>
            <a:ext cx="1389877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Spencer Stedman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3FC6767-1459-D91E-8F2E-07C0050B1E4B}"/>
              </a:ext>
            </a:extLst>
          </p:cNvPr>
          <p:cNvSpPr txBox="1">
            <a:spLocks/>
          </p:cNvSpPr>
          <p:nvPr/>
        </p:nvSpPr>
        <p:spPr>
          <a:xfrm>
            <a:off x="5068252" y="4919640"/>
            <a:ext cx="2056904" cy="2862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text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5CC0CB79-D6FD-2742-DE92-695F9EF2C0D9}"/>
              </a:ext>
            </a:extLst>
          </p:cNvPr>
          <p:cNvSpPr txBox="1">
            <a:spLocks/>
          </p:cNvSpPr>
          <p:nvPr/>
        </p:nvSpPr>
        <p:spPr>
          <a:xfrm>
            <a:off x="7502782" y="5000615"/>
            <a:ext cx="1367465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Erdem 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E20738E-A68F-C69C-A446-D92053161966}"/>
              </a:ext>
            </a:extLst>
          </p:cNvPr>
          <p:cNvSpPr txBox="1">
            <a:spLocks/>
          </p:cNvSpPr>
          <p:nvPr/>
        </p:nvSpPr>
        <p:spPr>
          <a:xfrm>
            <a:off x="7502783" y="5386779"/>
            <a:ext cx="2056904" cy="2862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O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text</a:t>
            </a:r>
            <a:endParaRPr lang="en-DO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78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B81F845-A981-40E1-8333-1853152D5556}"/>
              </a:ext>
            </a:extLst>
          </p:cNvPr>
          <p:cNvSpPr txBox="1">
            <a:spLocks/>
          </p:cNvSpPr>
          <p:nvPr/>
        </p:nvSpPr>
        <p:spPr>
          <a:xfrm>
            <a:off x="328588" y="1674829"/>
            <a:ext cx="11249919" cy="4566609"/>
          </a:xfrm>
          <a:prstGeom prst="rect">
            <a:avLst/>
          </a:prstGeom>
        </p:spPr>
        <p:txBody>
          <a:bodyPr>
            <a:normAutofit/>
          </a:bodyPr>
          <a:lstStyle>
            <a:lvl1pPr marL="171438" indent="-171438" algn="l" defTabSz="685749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78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232220"/>
                </a:solidFill>
              </a:rPr>
              <a:t>The Marriott Bonvoy Credit Card</a:t>
            </a:r>
          </a:p>
          <a:p>
            <a:pPr marL="228578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232220"/>
                </a:solidFill>
              </a:rPr>
              <a:t>Building on existing Technology</a:t>
            </a:r>
          </a:p>
          <a:p>
            <a:pPr marL="228578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232220"/>
                </a:solidFill>
              </a:rPr>
              <a:t>Increasing credit card usage and activity.</a:t>
            </a:r>
          </a:p>
          <a:p>
            <a:pPr marL="228578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232220"/>
                </a:solidFill>
              </a:rPr>
              <a:t>Reinforcing the Marriott ecosystem</a:t>
            </a:r>
          </a:p>
          <a:p>
            <a:pPr marL="228578" indent="-228578" defTabSz="914309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dirty="0">
                <a:solidFill>
                  <a:srgbClr val="232220"/>
                </a:solidFill>
              </a:rPr>
              <a:t>What Value will it deliver? Is it just one or some or all of them?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67" dirty="0">
                <a:solidFill>
                  <a:srgbClr val="232220"/>
                </a:solidFill>
              </a:rPr>
              <a:t>Functional Value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67" dirty="0">
                <a:solidFill>
                  <a:srgbClr val="232220"/>
                </a:solidFill>
              </a:rPr>
              <a:t>Brand Value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67" dirty="0">
                <a:solidFill>
                  <a:srgbClr val="232220"/>
                </a:solidFill>
              </a:rPr>
              <a:t>Economic Value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67" dirty="0">
                <a:solidFill>
                  <a:srgbClr val="232220"/>
                </a:solidFill>
              </a:rPr>
              <a:t>Who (</a:t>
            </a:r>
            <a:r>
              <a:rPr lang="en-US" sz="1867" i="1" dirty="0">
                <a:solidFill>
                  <a:srgbClr val="232220"/>
                </a:solidFill>
              </a:rPr>
              <a:t>Which Customer Persona / Cohort / Segment</a:t>
            </a:r>
            <a:r>
              <a:rPr lang="en-US" sz="1867" dirty="0">
                <a:solidFill>
                  <a:srgbClr val="232220"/>
                </a:solidFill>
              </a:rPr>
              <a:t>) is the recipient of that Value?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endParaRPr lang="en-US" sz="1867" dirty="0">
              <a:solidFill>
                <a:srgbClr val="232220"/>
              </a:solidFill>
            </a:endParaRP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67" dirty="0">
                <a:solidFill>
                  <a:srgbClr val="232220"/>
                </a:solidFill>
              </a:rPr>
              <a:t>Both the customer and Marriott mutually benefit from this program. The customer will gain more points through efficient spending and Marriott benefits financially from increased usage.</a:t>
            </a:r>
          </a:p>
          <a:p>
            <a:pPr marL="685734" lvl="1" indent="-228578" defTabSz="914309">
              <a:lnSpc>
                <a:spcPct val="100000"/>
              </a:lnSpc>
              <a:spcBef>
                <a:spcPts val="0"/>
              </a:spcBef>
              <a:defRPr/>
            </a:pPr>
            <a:endParaRPr lang="en-US" sz="1867" dirty="0">
              <a:solidFill>
                <a:srgbClr val="232220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ABB8B25-469B-E7DD-E5CE-F1C2CDE1EE2B}"/>
              </a:ext>
            </a:extLst>
          </p:cNvPr>
          <p:cNvSpPr txBox="1">
            <a:spLocks/>
          </p:cNvSpPr>
          <p:nvPr/>
        </p:nvSpPr>
        <p:spPr>
          <a:xfrm>
            <a:off x="667094" y="610082"/>
            <a:ext cx="7359306" cy="496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+mj-lt"/>
                <a:ea typeface="+mj-ea"/>
                <a:cs typeface="Calibri Light"/>
              </a:defRPr>
            </a:lvl1pPr>
          </a:lstStyle>
          <a:p>
            <a:r>
              <a:rPr lang="en-US" dirty="0"/>
              <a:t>Improving the Bonvoy Credit Card</a:t>
            </a:r>
          </a:p>
        </p:txBody>
      </p:sp>
    </p:spTree>
    <p:extLst>
      <p:ext uri="{BB962C8B-B14F-4D97-AF65-F5344CB8AC3E}">
        <p14:creationId xmlns:p14="http://schemas.microsoft.com/office/powerpoint/2010/main" val="10214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60E3D39-2995-2469-A309-AA34A64DE9F6}"/>
              </a:ext>
            </a:extLst>
          </p:cNvPr>
          <p:cNvSpPr txBox="1">
            <a:spLocks/>
          </p:cNvSpPr>
          <p:nvPr/>
        </p:nvSpPr>
        <p:spPr>
          <a:xfrm>
            <a:off x="345665" y="2722929"/>
            <a:ext cx="10919692" cy="3712576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1" indent="-228600" defTabSz="914400" fontAlgn="auto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+mn-lt"/>
              </a:rPr>
              <a:t>Modularity &amp; Composability</a:t>
            </a:r>
          </a:p>
          <a:p>
            <a:pPr marL="228600" lvl="1" indent="-228600" defTabSz="91440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Technology choices</a:t>
            </a:r>
          </a:p>
          <a:p>
            <a:pPr marL="228600" lvl="1" indent="-228600" defTabSz="91440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Security</a:t>
            </a:r>
          </a:p>
          <a:p>
            <a:pPr marL="228600" marR="0" lvl="1" indent="-228600" defTabSz="914400" fontAlgn="auto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+mn-lt"/>
              </a:rPr>
              <a:t>Scalability</a:t>
            </a:r>
          </a:p>
          <a:p>
            <a:pPr marL="228600" marR="0" lvl="1" indent="-228600" defTabSz="914400" fontAlgn="auto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+mn-lt"/>
              </a:rPr>
              <a:t>Data / Content Streaming</a:t>
            </a:r>
          </a:p>
          <a:p>
            <a:pPr marL="228600" marR="0" lvl="1" indent="-228600" defTabSz="914400" fontAlgn="auto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+mn-lt"/>
              </a:rPr>
              <a:t>AX / CX / UI</a:t>
            </a:r>
          </a:p>
          <a:p>
            <a:pPr marL="228600" marR="0" lvl="1" indent="-228600" defTabSz="914400" fontAlgn="auto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latin typeface="+mn-lt"/>
              </a:rPr>
              <a:t>You can either illustrate it on this slide or provide a URL with a narration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7057BDD-BA0B-73CC-8BA0-61901ED4CA6A}"/>
              </a:ext>
            </a:extLst>
          </p:cNvPr>
          <p:cNvSpPr txBox="1">
            <a:spLocks/>
          </p:cNvSpPr>
          <p:nvPr/>
        </p:nvSpPr>
        <p:spPr>
          <a:xfrm>
            <a:off x="426945" y="1669131"/>
            <a:ext cx="11346637" cy="453807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SzPct val="80000"/>
              <a:buFont typeface="Wingdings" pitchFamily="2" charset="2"/>
              <a:buChar char="§"/>
              <a:defRPr sz="1350" kern="120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None/>
              <a:defRPr/>
            </a:pPr>
            <a:r>
              <a:rPr lang="en-US" sz="2200" dirty="0">
                <a:latin typeface="+mn-lt"/>
              </a:rPr>
              <a:t>This is a graphical representation of your solution architecture.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Consider the following when building your diagram: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046CDCD-8FFA-65EA-3CB4-253918EB606C}"/>
              </a:ext>
            </a:extLst>
          </p:cNvPr>
          <p:cNvSpPr txBox="1">
            <a:spLocks/>
          </p:cNvSpPr>
          <p:nvPr/>
        </p:nvSpPr>
        <p:spPr>
          <a:xfrm>
            <a:off x="627320" y="549094"/>
            <a:ext cx="964444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+mj-lt"/>
                <a:ea typeface="+mj-ea"/>
                <a:cs typeface="Calibri Light"/>
              </a:defRPr>
            </a:lvl1pPr>
          </a:lstStyle>
          <a:p>
            <a:r>
              <a:rPr lang="en-US" sz="3600" dirty="0"/>
              <a:t>PRESENT YOUR 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146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BD04397-0CDF-9F04-AB65-A34C8A7F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5" y="50038"/>
            <a:ext cx="3071092" cy="165592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42AD496-BF8C-99F9-1C9E-F5EB8116BC2F}"/>
              </a:ext>
            </a:extLst>
          </p:cNvPr>
          <p:cNvSpPr txBox="1">
            <a:spLocks/>
          </p:cNvSpPr>
          <p:nvPr/>
        </p:nvSpPr>
        <p:spPr>
          <a:xfrm>
            <a:off x="540883" y="2216107"/>
            <a:ext cx="11107185" cy="3605665"/>
          </a:xfrm>
          <a:prstGeom prst="rect">
            <a:avLst/>
          </a:prstGeom>
        </p:spPr>
        <p:txBody>
          <a:bodyPr vert="horz" wrap="square" lIns="0" tIns="0" rIns="12192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SzPct val="80000"/>
              <a:buNone/>
              <a:defRPr/>
            </a:pPr>
            <a:r>
              <a:rPr lang="en-US" sz="2200" dirty="0"/>
              <a:t>Include a link to a code compiled POC or Prototype along with a Demo Overview on this slide.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SzPct val="80000"/>
              <a:buNone/>
              <a:defRPr/>
            </a:pPr>
            <a:r>
              <a:rPr lang="en-US" sz="2200" dirty="0"/>
              <a:t>NOTE: While a live demo is preferred, you might like to have a recording of your demo available as a backup.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SzPct val="80000"/>
              <a:buNone/>
              <a:defRPr/>
            </a:pPr>
            <a:r>
              <a:rPr lang="en-US" sz="2200" dirty="0"/>
              <a:t>You will have 8 minutes to complete your presentation end-to-end before the judges. This includes introductions, hypothesis, solution architecture, and the solution demo.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spcAft>
                <a:spcPts val="800"/>
              </a:spcAft>
              <a:buSzPct val="80000"/>
              <a:buNone/>
              <a:defRPr/>
            </a:pPr>
            <a:r>
              <a:rPr lang="en-US" sz="2200" dirty="0"/>
              <a:t>After your demo is complete, the judges may ask you some questions about your project.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BD9EE03-4BCD-4056-F432-E895CAA6DC63}"/>
              </a:ext>
            </a:extLst>
          </p:cNvPr>
          <p:cNvSpPr txBox="1">
            <a:spLocks/>
          </p:cNvSpPr>
          <p:nvPr/>
        </p:nvSpPr>
        <p:spPr>
          <a:xfrm>
            <a:off x="606134" y="544229"/>
            <a:ext cx="6683112" cy="627864"/>
          </a:xfrm>
          <a:prstGeom prst="rect">
            <a:avLst/>
          </a:prstGeom>
        </p:spPr>
        <p:txBody>
          <a:bodyPr vert="horz" wrap="none" lIns="0" tIns="60960" rIns="121920" bIns="60960" rtlCol="0" anchor="ctr">
            <a:spAutoFit/>
          </a:bodyPr>
          <a:lstStyle>
            <a:lvl1pPr algn="l" defTabSz="68574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Bierstadt" panose="020B0504020202020204" pitchFamily="34" charset="0"/>
                <a:ea typeface="+mj-ea"/>
                <a:cs typeface="+mj-cs"/>
              </a:defRPr>
            </a:lvl1pPr>
          </a:lstStyle>
          <a:p>
            <a:pPr defTabSz="914309">
              <a:defRPr/>
            </a:pPr>
            <a:r>
              <a:rPr lang="en-US" sz="4000" dirty="0">
                <a:solidFill>
                  <a:srgbClr val="232220"/>
                </a:solidFill>
                <a:latin typeface="+mj-lt"/>
              </a:rPr>
              <a:t>PRESENT YOUR POC/PROTOTYPE</a:t>
            </a:r>
          </a:p>
        </p:txBody>
      </p:sp>
    </p:spTree>
    <p:extLst>
      <p:ext uri="{BB962C8B-B14F-4D97-AF65-F5344CB8AC3E}">
        <p14:creationId xmlns:p14="http://schemas.microsoft.com/office/powerpoint/2010/main" val="16055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CA4CB1759494187274430959839DC" ma:contentTypeVersion="14" ma:contentTypeDescription="Create a new document." ma:contentTypeScope="" ma:versionID="a3b4e29636312819ed87d1a3d39f9b3f">
  <xsd:schema xmlns:xsd="http://www.w3.org/2001/XMLSchema" xmlns:xs="http://www.w3.org/2001/XMLSchema" xmlns:p="http://schemas.microsoft.com/office/2006/metadata/properties" xmlns:ns2="cfdb22c9-fa37-4866-bb44-2b96ed39c1a2" xmlns:ns3="124d029a-4b6c-4cb9-b35e-efd834d6ebca" targetNamespace="http://schemas.microsoft.com/office/2006/metadata/properties" ma:root="true" ma:fieldsID="f0eba351f6abad5b7d4b88ca27857f2d" ns2:_="" ns3:_="">
    <xsd:import namespace="cfdb22c9-fa37-4866-bb44-2b96ed39c1a2"/>
    <xsd:import namespace="124d029a-4b6c-4cb9-b35e-efd834d6ebca"/>
    <xsd:element name="properties">
      <xsd:complexType>
        <xsd:sequence>
          <xsd:element name="documentManagement">
            <xsd:complexType>
              <xsd:all>
                <xsd:element ref="ns2:Notes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b22c9-fa37-4866-bb44-2b96ed39c1a2" elementFormDefault="qualified">
    <xsd:import namespace="http://schemas.microsoft.com/office/2006/documentManagement/types"/>
    <xsd:import namespace="http://schemas.microsoft.com/office/infopath/2007/PartnerControls"/>
    <xsd:element name="Notes" ma:index="8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452b88a-b892-4a4a-bda9-4ad5dc9d66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d029a-4b6c-4cb9-b35e-efd834d6ebc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1b0a6ce2-0481-4042-bdb4-bba1282f523c}" ma:internalName="TaxCatchAll" ma:showField="CatchAllData" ma:web="124d029a-4b6c-4cb9-b35e-efd834d6eb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db22c9-fa37-4866-bb44-2b96ed39c1a2">
      <Terms xmlns="http://schemas.microsoft.com/office/infopath/2007/PartnerControls"/>
    </lcf76f155ced4ddcb4097134ff3c332f>
    <Notes xmlns="cfdb22c9-fa37-4866-bb44-2b96ed39c1a2" xsi:nil="true"/>
    <TaxCatchAll xmlns="124d029a-4b6c-4cb9-b35e-efd834d6ebca" xsi:nil="true"/>
  </documentManagement>
</p:properties>
</file>

<file path=customXml/itemProps1.xml><?xml version="1.0" encoding="utf-8"?>
<ds:datastoreItem xmlns:ds="http://schemas.openxmlformats.org/officeDocument/2006/customXml" ds:itemID="{B997FE49-534B-45A2-B781-94C8E703B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42B3B-A208-4E40-BFE5-6085D494626D}">
  <ds:schemaRefs>
    <ds:schemaRef ds:uri="124d029a-4b6c-4cb9-b35e-efd834d6ebca"/>
    <ds:schemaRef ds:uri="cfdb22c9-fa37-4866-bb44-2b96ed39c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011F22-96EF-4D22-B753-C62A26599D59}">
  <ds:schemaRefs>
    <ds:schemaRef ds:uri="124d029a-4b6c-4cb9-b35e-efd834d6ebca"/>
    <ds:schemaRef ds:uri="cfdb22c9-fa37-4866-bb44-2b96ed39c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2033364-dec3-4a1c-9772-3f41ca7c4b75}" enabled="0" method="" siteId="{d2033364-dec3-4a1c-9772-3f41ca7c4b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564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Introduction</vt:lpstr>
      <vt:lpstr>Evaluation Criterion </vt:lpstr>
      <vt:lpstr>BonWallet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Frick, Cindy</dc:creator>
  <cp:lastModifiedBy>Lau, Dylan</cp:lastModifiedBy>
  <cp:revision>9</cp:revision>
  <dcterms:created xsi:type="dcterms:W3CDTF">2024-10-10T01:38:38Z</dcterms:created>
  <dcterms:modified xsi:type="dcterms:W3CDTF">2024-10-20T17:17:26Z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0x010100AC5CA4CB1759494187274430959839DC</vt:lpwstr>
  </property>
  <property fmtid="{D5CDD505-2E9C-101B-9397-08002B2CF9AE}" pid="3" name="MediaServiceImageTags">
    <vt:lpwstr/>
  </property>
</Properties>
</file>