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3" r:id="rId5"/>
    <p:sldId id="284" r:id="rId6"/>
    <p:sldId id="272" r:id="rId7"/>
    <p:sldId id="271" r:id="rId8"/>
    <p:sldId id="258" r:id="rId9"/>
    <p:sldId id="261" r:id="rId10"/>
    <p:sldId id="262" r:id="rId11"/>
    <p:sldId id="268" r:id="rId12"/>
    <p:sldId id="263" r:id="rId13"/>
    <p:sldId id="259" r:id="rId14"/>
    <p:sldId id="265" r:id="rId15"/>
    <p:sldId id="288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6D30-8564-4F41-AEC9-9F60B437291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26F5-7825-4653-880C-4FB225E8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ecretary_Kerry_Hosts_the_Quarterly_Millennium_Challenge_Corp_(MCC)_Board_of_Directors_Meeting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17122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Team Member Selection based on Preferences in Project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4830"/>
            <a:ext cx="9144000" cy="147593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Final Project MIS 64018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Alan D. Smith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Department of Marketing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Robert Morris University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Image result for predictive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23" y="2369128"/>
            <a:ext cx="3757353" cy="25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3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789"/>
            <a:ext cx="5396345" cy="5082250"/>
          </a:xfrm>
        </p:spPr>
        <p:txBody>
          <a:bodyPr>
            <a:normAutofit/>
          </a:bodyPr>
          <a:lstStyle/>
          <a:p>
            <a:r>
              <a:rPr lang="en-US" sz="2400" dirty="0"/>
              <a:t>Based on </a:t>
            </a:r>
            <a:r>
              <a:rPr lang="en-US" sz="2400" dirty="0" err="1"/>
              <a:t>Hübscher</a:t>
            </a:r>
            <a:r>
              <a:rPr lang="en-US" sz="2400" dirty="0"/>
              <a:t>, R. (2010). Assigning Students to Groups Using General and Context-Specific Criteria. </a:t>
            </a:r>
            <a:r>
              <a:rPr lang="en-US" sz="2400" i="1" dirty="0"/>
              <a:t>IEEE Transactions on Learning Technologies, 3</a:t>
            </a:r>
            <a:r>
              <a:rPr lang="en-US" sz="2400" dirty="0"/>
              <a:t>, 178-189. </a:t>
            </a:r>
          </a:p>
          <a:p>
            <a:r>
              <a:rPr lang="en-US" sz="2400" dirty="0"/>
              <a:t>Model sense is to maximize the potential members' preference rankings.</a:t>
            </a:r>
          </a:p>
          <a:p>
            <a:r>
              <a:rPr lang="en-US" sz="2400" dirty="0"/>
              <a:t>Mixed integer linear optimization problem.</a:t>
            </a:r>
          </a:p>
          <a:p>
            <a:r>
              <a:rPr lang="en-US" sz="2400" dirty="0"/>
              <a:t>Resulted in 48 binary variables.</a:t>
            </a:r>
          </a:p>
          <a:p>
            <a:r>
              <a:rPr lang="en-US" sz="2400" dirty="0"/>
              <a:t>16 constraints.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3B1EB-AFF5-428F-9393-3C5C94D2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" t="42705" r="60273" b="20402"/>
          <a:stretch/>
        </p:blipFill>
        <p:spPr>
          <a:xfrm>
            <a:off x="6342357" y="1600201"/>
            <a:ext cx="5849643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16" y="1459866"/>
            <a:ext cx="10007572" cy="90608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 was successfully solved.</a:t>
            </a:r>
          </a:p>
          <a:p>
            <a:r>
              <a:rPr lang="en-US" sz="2400" dirty="0"/>
              <a:t>We now need to match results with the solution for assignment to project groups.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3BBB-4A7C-47BB-898F-73185A64C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1" t="44581" r="42812" b="28323"/>
          <a:stretch/>
        </p:blipFill>
        <p:spPr>
          <a:xfrm>
            <a:off x="851233" y="2871788"/>
            <a:ext cx="10007572" cy="28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Matching Results and Successful Preference Selections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85" y="1409989"/>
            <a:ext cx="11049000" cy="1518741"/>
          </a:xfrm>
        </p:spPr>
        <p:txBody>
          <a:bodyPr>
            <a:normAutofit/>
          </a:bodyPr>
          <a:lstStyle/>
          <a:p>
            <a:r>
              <a:rPr lang="en-US" sz="1800" dirty="0"/>
              <a:t>All 12 students/individuals got their top project preference (as expected). In total, 0 individuals were assigned to their second choice and 0 students/individuals got their least preferable project assignment.</a:t>
            </a:r>
          </a:p>
          <a:p>
            <a:r>
              <a:rPr lang="en-US" sz="1800" dirty="0"/>
              <a:t>The project group assignment now looks graphically by using </a:t>
            </a:r>
            <a:r>
              <a:rPr lang="en-US" sz="1800" dirty="0" err="1"/>
              <a:t>ggplots</a:t>
            </a:r>
            <a:r>
              <a:rPr lang="en-US" sz="1800" dirty="0"/>
              <a:t> after the following execution of code. Garg, et al. (2016) proposed a boosting algorithm, for the extraction of trajectories, on overall classification results when compared with the manual annotation, for individual behaviors (IPs) and group behaviors (GBs).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F4FFD-6559-4F79-83E5-00702F97D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" t="52918" r="44453" b="27281"/>
          <a:stretch/>
        </p:blipFill>
        <p:spPr>
          <a:xfrm>
            <a:off x="1351723" y="3429000"/>
            <a:ext cx="10693926" cy="23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FAC6A-3935-48AE-BACA-6AA58BC9A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19777" r="42578" b="22279"/>
          <a:stretch/>
        </p:blipFill>
        <p:spPr>
          <a:xfrm>
            <a:off x="1716881" y="928688"/>
            <a:ext cx="8758238" cy="55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Conclusions &amp; Limitations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85" y="1409989"/>
            <a:ext cx="5354689" cy="4495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with only 12 individuals, 3 project preferences among 4 groups, it was almost certain that we could accommodate them. </a:t>
            </a:r>
          </a:p>
          <a:p>
            <a:r>
              <a:rPr lang="en-US" dirty="0"/>
              <a:t>The challenge would be with a significantly larger n-size. </a:t>
            </a:r>
          </a:p>
          <a:p>
            <a:r>
              <a:rPr lang="en-US" dirty="0"/>
              <a:t>I used samples of 50+ and only had 2-3 persons not getting their 1st selection preference. None got their 3</a:t>
            </a:r>
            <a:r>
              <a:rPr lang="en-US" baseline="30000" dirty="0"/>
              <a:t>rd</a:t>
            </a:r>
            <a:r>
              <a:rPr lang="en-US" dirty="0"/>
              <a:t> preference.</a:t>
            </a:r>
          </a:p>
          <a:p>
            <a:endParaRPr lang="en-US" sz="1800" dirty="0"/>
          </a:p>
        </p:txBody>
      </p:sp>
      <p:pic>
        <p:nvPicPr>
          <p:cNvPr id="6" name="Picture 2" descr="Image result for group projects&quot;">
            <a:extLst>
              <a:ext uri="{FF2B5EF4-FFF2-40B4-BE49-F238E27FC236}">
                <a16:creationId xmlns:a16="http://schemas.microsoft.com/office/drawing/2014/main" id="{CB36EB40-CDBF-4F77-AF2F-0AC7C74E0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5950226" y="1301188"/>
            <a:ext cx="6241774" cy="371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1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Credits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725"/>
            <a:ext cx="10515600" cy="1735800"/>
          </a:xfrm>
        </p:spPr>
        <p:txBody>
          <a:bodyPr>
            <a:normAutofit/>
          </a:bodyPr>
          <a:lstStyle/>
          <a:p>
            <a:r>
              <a:rPr lang="en-US" sz="2400" dirty="0"/>
              <a:t>Thanks to Dr. Wu for a great course.</a:t>
            </a:r>
          </a:p>
          <a:p>
            <a:r>
              <a:rPr lang="en-US" sz="2400" dirty="0"/>
              <a:t>The MS in Business Analytics has been a great experience, but all things must come to an end.</a:t>
            </a:r>
          </a:p>
          <a:p>
            <a:r>
              <a:rPr lang="en-US" sz="2400" dirty="0"/>
              <a:t>Hopefully, I will graduate this term!</a:t>
            </a:r>
          </a:p>
          <a:p>
            <a:endParaRPr lang="en-US" sz="1800" dirty="0"/>
          </a:p>
        </p:txBody>
      </p:sp>
      <p:pic>
        <p:nvPicPr>
          <p:cNvPr id="7170" name="Picture 2" descr="Image result for graduation&quot;">
            <a:extLst>
              <a:ext uri="{FF2B5EF4-FFF2-40B4-BE49-F238E27FC236}">
                <a16:creationId xmlns:a16="http://schemas.microsoft.com/office/drawing/2014/main" id="{5E4968F0-FEF3-4EAA-AB59-7A9B69A1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41" y="3303876"/>
            <a:ext cx="5531518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Questions?</a:t>
            </a:r>
          </a:p>
        </p:txBody>
      </p:sp>
      <p:pic>
        <p:nvPicPr>
          <p:cNvPr id="4098" name="Picture 2" descr="Image result for group projects&quot;">
            <a:extLst>
              <a:ext uri="{FF2B5EF4-FFF2-40B4-BE49-F238E27FC236}">
                <a16:creationId xmlns:a16="http://schemas.microsoft.com/office/drawing/2014/main" id="{6299B79D-D76F-434D-8E36-E156CF19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356333"/>
            <a:ext cx="7700962" cy="5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55" y="631767"/>
            <a:ext cx="10515600" cy="9131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348" y="1788074"/>
            <a:ext cx="4829117" cy="4754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Introduction and General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Project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Background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Why is individual preferences important?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Problem Definition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Subjective vs Objective Outcomes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Basic Solutions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Challenges of this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Experimental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Credits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Image result for group projects&quot;">
            <a:extLst>
              <a:ext uri="{FF2B5EF4-FFF2-40B4-BE49-F238E27FC236}">
                <a16:creationId xmlns:a16="http://schemas.microsoft.com/office/drawing/2014/main" id="{F22BA926-6ACD-4AFA-B862-73A6414A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65" y="1544955"/>
            <a:ext cx="6276975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2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Introduction:  Project Selection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488"/>
            <a:ext cx="5753793" cy="4716490"/>
          </a:xfrm>
        </p:spPr>
        <p:txBody>
          <a:bodyPr>
            <a:normAutofit/>
          </a:bodyPr>
          <a:lstStyle/>
          <a:p>
            <a:r>
              <a:rPr lang="en-US" sz="2000" dirty="0"/>
              <a:t>The objective of forming groups.</a:t>
            </a:r>
          </a:p>
          <a:p>
            <a:r>
              <a:rPr lang="en-US" sz="2000" dirty="0"/>
              <a:t>Improvements in data science and the mass digitization of information resulted in computational analysis of decision marking. </a:t>
            </a:r>
          </a:p>
          <a:p>
            <a:r>
              <a:rPr lang="en-US" sz="2000" dirty="0"/>
              <a:t>The objective of this assignment is to define, formulate, and solve a mathematical optimization model.</a:t>
            </a:r>
          </a:p>
          <a:p>
            <a:r>
              <a:rPr lang="en-US" sz="2000" dirty="0"/>
              <a:t>Assume that your class consists of 12 students, and you would like to form 4 groups of 3 students each.  </a:t>
            </a:r>
          </a:p>
          <a:p>
            <a:r>
              <a:rPr lang="en-US" sz="2000" dirty="0"/>
              <a:t>We want to maximize the chance that each group will do well on a class project.</a:t>
            </a:r>
          </a:p>
          <a:p>
            <a:r>
              <a:rPr lang="en-US" sz="2000" dirty="0"/>
              <a:t>I am going to write this assignment from a professional perspective, assigning individuals to research projects.</a:t>
            </a:r>
          </a:p>
        </p:txBody>
      </p:sp>
      <p:pic>
        <p:nvPicPr>
          <p:cNvPr id="2050" name="Picture 2" descr="Image result for group projects&quot;">
            <a:extLst>
              <a:ext uri="{FF2B5EF4-FFF2-40B4-BE49-F238E27FC236}">
                <a16:creationId xmlns:a16="http://schemas.microsoft.com/office/drawing/2014/main" id="{DA0082B4-4075-4868-B3F5-A6211D7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12" y="2085975"/>
            <a:ext cx="499974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9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E78-8B51-B14B-B0B0-FE529252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1025-5CEB-E845-9995-4BA3A98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7552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group should have exactly 3 qualified individuals</a:t>
            </a:r>
          </a:p>
          <a:p>
            <a:r>
              <a:rPr lang="en-US" dirty="0"/>
              <a:t>Objective is to maximize the chance of success for each group on a project.</a:t>
            </a:r>
          </a:p>
          <a:p>
            <a:r>
              <a:rPr lang="en-US" dirty="0"/>
              <a:t>We must decide on factors affecting the success of our groups. </a:t>
            </a:r>
          </a:p>
          <a:p>
            <a:r>
              <a:rPr lang="en-US" dirty="0"/>
              <a:t>I originally wanted to set it up using the traditional LP model via </a:t>
            </a:r>
            <a:r>
              <a:rPr lang="en-US" dirty="0" err="1"/>
              <a:t>lpsolveAPI</a:t>
            </a:r>
            <a:r>
              <a:rPr lang="en-US" dirty="0"/>
              <a:t>, but decided against it.</a:t>
            </a:r>
          </a:p>
        </p:txBody>
      </p:sp>
      <p:pic>
        <p:nvPicPr>
          <p:cNvPr id="3074" name="Picture 2" descr="Image result for predictive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72" y="2232837"/>
            <a:ext cx="5472393" cy="35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2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5AA4-F20A-B24A-AD69-122E3AED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Algorithm Suggested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2230-9CE8-0F40-BD23-03B65E37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2455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dirty="0"/>
              <a:t>My Approach:</a:t>
            </a:r>
          </a:p>
          <a:p>
            <a:r>
              <a:rPr lang="en-US" altLang="zh-CN" sz="4500" dirty="0"/>
              <a:t>My factors of success (i.e. talent, emotional stability, expertise, gender  preferences) are rarely predictive in group preferences and determining successfully interaction and performance.</a:t>
            </a:r>
          </a:p>
          <a:p>
            <a:r>
              <a:rPr lang="en-US" sz="4500" dirty="0"/>
              <a:t>Let each individual use the three factors.</a:t>
            </a:r>
          </a:p>
          <a:p>
            <a:r>
              <a:rPr lang="en-US" sz="4500" dirty="0"/>
              <a:t>Decide on their own weights for each factor.</a:t>
            </a:r>
          </a:p>
          <a:p>
            <a:r>
              <a:rPr lang="en-US" sz="4500" dirty="0"/>
              <a:t>Evaluate the individuals that are chairing each project group and generate a rating preference.</a:t>
            </a:r>
          </a:p>
          <a:p>
            <a:r>
              <a:rPr lang="en-US" sz="4500" dirty="0"/>
              <a:t>Members will choose their first group preference based on their highest score, followed by their second, and third choices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dirty="0"/>
          </a:p>
        </p:txBody>
      </p:sp>
      <p:pic>
        <p:nvPicPr>
          <p:cNvPr id="4098" name="Picture 2" descr="Image result for predictive analyt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12788" r="9322" b="7281"/>
          <a:stretch/>
        </p:blipFill>
        <p:spPr bwMode="auto">
          <a:xfrm>
            <a:off x="6545026" y="1956391"/>
            <a:ext cx="5646974" cy="36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7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C547-BA3E-49EB-B0EF-1CE6FE0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General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60-CD82-4EA8-9426-543C7EA8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178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Members will choose their first group preference based on their highest score, followed by their second, and third choices.</a:t>
            </a:r>
          </a:p>
          <a:p>
            <a:r>
              <a:rPr lang="en-US" dirty="0">
                <a:solidFill>
                  <a:srgbClr val="FF0000"/>
                </a:solidFill>
              </a:rPr>
              <a:t>Constraints:</a:t>
            </a:r>
          </a:p>
          <a:p>
            <a:r>
              <a:rPr lang="en-US" dirty="0"/>
              <a:t>Each group has the same capacity.</a:t>
            </a:r>
          </a:p>
          <a:p>
            <a:r>
              <a:rPr lang="en-US" dirty="0"/>
              <a:t>Assigned to exactly one group.</a:t>
            </a:r>
          </a:p>
          <a:p>
            <a:r>
              <a:rPr lang="en-US" dirty="0"/>
              <a:t>EV = weight1 (co-worker gender) + weight2 (relevant project experience) + weight3 (years of successful professional employment).</a:t>
            </a:r>
          </a:p>
          <a:p>
            <a:r>
              <a:rPr lang="en-US" dirty="0"/>
              <a:t>Maximize individuals receiving their best preference choices.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FA03B-6102-43E7-BB50-1A8A2CA15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3453" y="2212197"/>
            <a:ext cx="5019094" cy="33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488"/>
            <a:ext cx="10663238" cy="188502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Everyone has 3 preferences (first component has preference 1, second 2, and third 3.</a:t>
            </a:r>
          </a:p>
          <a:p>
            <a:r>
              <a:rPr lang="en-US" sz="2000" dirty="0"/>
              <a:t>Weight functions to make the model formulation easier. </a:t>
            </a:r>
          </a:p>
          <a:p>
            <a:r>
              <a:rPr lang="en-US" sz="2000" dirty="0"/>
              <a:t>This function gives us the preference weighting for a group and individual pair (-500000 penalty for not getting preference).</a:t>
            </a:r>
          </a:p>
          <a:p>
            <a:r>
              <a:rPr lang="en-US" sz="2000" dirty="0"/>
              <a:t>I created random preferences. </a:t>
            </a:r>
          </a:p>
          <a:p>
            <a:r>
              <a:rPr lang="en-US" sz="2000" dirty="0"/>
              <a:t>Plotted the number of votes for each available project grouped by the preference (1, 2, 3).</a:t>
            </a:r>
          </a:p>
        </p:txBody>
      </p:sp>
      <p:pic>
        <p:nvPicPr>
          <p:cNvPr id="3074" name="Picture 2" descr="Image result for group projects&quot;">
            <a:extLst>
              <a:ext uri="{FF2B5EF4-FFF2-40B4-BE49-F238E27FC236}">
                <a16:creationId xmlns:a16="http://schemas.microsoft.com/office/drawing/2014/main" id="{ACF617AE-4D8D-4BA2-8BCA-39E0A535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28512"/>
            <a:ext cx="76962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278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Libraries and Plot of Votes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3487"/>
            <a:ext cx="2090530" cy="1214183"/>
          </a:xfrm>
        </p:spPr>
        <p:txBody>
          <a:bodyPr>
            <a:noAutofit/>
          </a:bodyPr>
          <a:lstStyle/>
          <a:p>
            <a:r>
              <a:rPr lang="en-US" sz="2000" dirty="0"/>
              <a:t>library(ggplot2)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purrr</a:t>
            </a:r>
            <a:r>
              <a:rPr lang="en-US" sz="2000" dirty="0"/>
              <a:t>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 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9CECB-1D52-44EC-A875-313C9135F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6" t="23970" r="42227" b="18085"/>
          <a:stretch/>
        </p:blipFill>
        <p:spPr>
          <a:xfrm>
            <a:off x="2977674" y="1343488"/>
            <a:ext cx="8376125" cy="51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906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488"/>
            <a:ext cx="6402185" cy="5098876"/>
          </a:xfrm>
        </p:spPr>
        <p:txBody>
          <a:bodyPr>
            <a:noAutofit/>
          </a:bodyPr>
          <a:lstStyle/>
          <a:p>
            <a:r>
              <a:rPr lang="en-US" sz="2400" dirty="0"/>
              <a:t>Introduce a binary variable </a:t>
            </a:r>
            <a:r>
              <a:rPr lang="en-US" sz="2400" dirty="0" err="1"/>
              <a:t>xi,jxi,j</a:t>
            </a:r>
            <a:r>
              <a:rPr lang="en-US" sz="2400" dirty="0"/>
              <a:t> that is 11 if student ii is matched to project </a:t>
            </a:r>
            <a:r>
              <a:rPr lang="en-US" sz="2400" dirty="0" err="1"/>
              <a:t>jj</a:t>
            </a:r>
            <a:r>
              <a:rPr lang="en-US" sz="2400" dirty="0"/>
              <a:t>. </a:t>
            </a:r>
          </a:p>
          <a:p>
            <a:r>
              <a:rPr lang="en-US" sz="2400" dirty="0"/>
              <a:t>As an objective we will try to satisfy preferences according to their weight. </a:t>
            </a:r>
          </a:p>
          <a:p>
            <a:r>
              <a:rPr lang="en-US" sz="2400" dirty="0"/>
              <a:t>Assigning a student to a project group with preference 3 gives 3 points, etc.</a:t>
            </a:r>
          </a:p>
          <a:p>
            <a:r>
              <a:rPr lang="en-US" sz="2400" dirty="0"/>
              <a:t>Total capacity of the project groups is enough for all students.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ompr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ompr.roi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ROI.plugin.glpk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glpkAPI</a:t>
            </a:r>
            <a:r>
              <a:rPr lang="en-US" sz="2400" dirty="0"/>
              <a:t>)</a:t>
            </a:r>
          </a:p>
        </p:txBody>
      </p:sp>
      <p:pic>
        <p:nvPicPr>
          <p:cNvPr id="6146" name="Picture 2" descr="Image result for group projects&quot;">
            <a:extLst>
              <a:ext uri="{FF2B5EF4-FFF2-40B4-BE49-F238E27FC236}">
                <a16:creationId xmlns:a16="http://schemas.microsoft.com/office/drawing/2014/main" id="{440E01FB-BAD2-49B0-B89A-AC014F62C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/>
          <a:stretch/>
        </p:blipFill>
        <p:spPr bwMode="auto">
          <a:xfrm>
            <a:off x="7586662" y="1766887"/>
            <a:ext cx="4605337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860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Team Member Selection based on Preferences in Project Assignments</vt:lpstr>
      <vt:lpstr>Agenda</vt:lpstr>
      <vt:lpstr>Introduction:  Project Selection Criteria </vt:lpstr>
      <vt:lpstr>Problem Identification</vt:lpstr>
      <vt:lpstr>Algorithm Suggested</vt:lpstr>
      <vt:lpstr>General Problem Statement</vt:lpstr>
      <vt:lpstr>Project Description </vt:lpstr>
      <vt:lpstr>Libraries and Plot of Votes </vt:lpstr>
      <vt:lpstr>Model Development </vt:lpstr>
      <vt:lpstr>Model </vt:lpstr>
      <vt:lpstr>Solution </vt:lpstr>
      <vt:lpstr> Matching Results and Successful Preference Selections  </vt:lpstr>
      <vt:lpstr>PowerPoint Presentation</vt:lpstr>
      <vt:lpstr>   Conclusions &amp; Limitations   </vt:lpstr>
      <vt:lpstr>   Credits   </vt:lpstr>
      <vt:lpstr>Questions?</vt:lpstr>
    </vt:vector>
  </TitlesOfParts>
  <Company>Robert Morris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Detection in Educational Records</dc:title>
  <dc:creator>Alan Smith</dc:creator>
  <cp:lastModifiedBy>SMITH, ALAN</cp:lastModifiedBy>
  <cp:revision>30</cp:revision>
  <dcterms:created xsi:type="dcterms:W3CDTF">2019-04-19T00:23:55Z</dcterms:created>
  <dcterms:modified xsi:type="dcterms:W3CDTF">2019-11-22T03:08:18Z</dcterms:modified>
</cp:coreProperties>
</file>