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256" r:id="rId2"/>
    <p:sldId id="258" r:id="rId3"/>
    <p:sldId id="281" r:id="rId4"/>
    <p:sldId id="257" r:id="rId5"/>
    <p:sldId id="260" r:id="rId6"/>
    <p:sldId id="259" r:id="rId7"/>
    <p:sldId id="261" r:id="rId8"/>
    <p:sldId id="262" r:id="rId9"/>
    <p:sldId id="264" r:id="rId10"/>
    <p:sldId id="263" r:id="rId11"/>
    <p:sldId id="267" r:id="rId12"/>
    <p:sldId id="269" r:id="rId13"/>
    <p:sldId id="271" r:id="rId14"/>
    <p:sldId id="272" r:id="rId15"/>
    <p:sldId id="274" r:id="rId16"/>
    <p:sldId id="273" r:id="rId17"/>
    <p:sldId id="276" r:id="rId18"/>
    <p:sldId id="291" r:id="rId19"/>
    <p:sldId id="286" r:id="rId20"/>
    <p:sldId id="284" r:id="rId21"/>
    <p:sldId id="285" r:id="rId22"/>
    <p:sldId id="283" r:id="rId23"/>
    <p:sldId id="292" r:id="rId24"/>
    <p:sldId id="293" r:id="rId25"/>
    <p:sldId id="295" r:id="rId26"/>
    <p:sldId id="287" r:id="rId27"/>
    <p:sldId id="296" r:id="rId28"/>
    <p:sldId id="297" r:id="rId29"/>
    <p:sldId id="294" r:id="rId30"/>
    <p:sldId id="288" r:id="rId31"/>
    <p:sldId id="289" r:id="rId32"/>
    <p:sldId id="290" r:id="rId33"/>
    <p:sldId id="298" r:id="rId34"/>
    <p:sldId id="268" r:id="rId35"/>
    <p:sldId id="2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886" autoAdjust="0"/>
  </p:normalViewPr>
  <p:slideViewPr>
    <p:cSldViewPr snapToGrid="0">
      <p:cViewPr>
        <p:scale>
          <a:sx n="66" d="100"/>
          <a:sy n="66" d="100"/>
        </p:scale>
        <p:origin x="-2310" y="-1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EAFB0-D06D-49D8-BD59-4B489921E9EB}" type="datetimeFigureOut">
              <a:rPr lang="en-CA" smtClean="0"/>
              <a:t>2017-11-29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5CC66-24E0-460E-92D2-4D1D8C4E3411}" type="slidenum">
              <a:rPr lang="en-CA" smtClean="0"/>
              <a:t>‹#›</a:t>
            </a:fld>
            <a:endParaRPr lang="en-CA"/>
          </a:p>
        </p:txBody>
      </p:sp>
    </p:spTree>
    <p:extLst>
      <p:ext uri="{BB962C8B-B14F-4D97-AF65-F5344CB8AC3E}">
        <p14:creationId xmlns:p14="http://schemas.microsoft.com/office/powerpoint/2010/main" val="165639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Untracked:</a:t>
            </a:r>
            <a:r>
              <a:rPr lang="en-CA" baseline="0" dirty="0" smtClean="0"/>
              <a:t> new files that have been added</a:t>
            </a:r>
          </a:p>
          <a:p>
            <a:r>
              <a:rPr lang="en-CA" baseline="0" dirty="0" smtClean="0"/>
              <a:t>Staged: can hold as many file </a:t>
            </a:r>
            <a:endParaRPr lang="en-CA" dirty="0"/>
          </a:p>
        </p:txBody>
      </p:sp>
      <p:sp>
        <p:nvSpPr>
          <p:cNvPr id="4" name="Slide Number Placeholder 3"/>
          <p:cNvSpPr>
            <a:spLocks noGrp="1"/>
          </p:cNvSpPr>
          <p:nvPr>
            <p:ph type="sldNum" sz="quarter" idx="10"/>
          </p:nvPr>
        </p:nvSpPr>
        <p:spPr/>
        <p:txBody>
          <a:bodyPr/>
          <a:lstStyle/>
          <a:p>
            <a:fld id="{4615CC66-24E0-460E-92D2-4D1D8C4E3411}" type="slidenum">
              <a:rPr lang="en-CA" smtClean="0"/>
              <a:t>13</a:t>
            </a:fld>
            <a:endParaRPr lang="en-CA"/>
          </a:p>
        </p:txBody>
      </p:sp>
    </p:spTree>
    <p:extLst>
      <p:ext uri="{BB962C8B-B14F-4D97-AF65-F5344CB8AC3E}">
        <p14:creationId xmlns:p14="http://schemas.microsoft.com/office/powerpoint/2010/main" val="377086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a:t>
            </a:r>
            <a:r>
              <a:rPr lang="en-CA" baseline="0" dirty="0" smtClean="0"/>
              <a:t> studio pros: open source, lets you integrate your R workflow with your git workflow. Easy setup. Downsides: not as stable all of the time (still in relatively early development) and you have to set up an R package to be able to use it. It also doesn’t have all of the features of the other ones, so you’d have to go back to command line more often. It’s also still in very active development.</a:t>
            </a:r>
          </a:p>
          <a:p>
            <a:endParaRPr lang="en-CA" baseline="0" dirty="0" smtClean="0"/>
          </a:p>
          <a:p>
            <a:r>
              <a:rPr lang="en-CA" baseline="0" dirty="0" err="1" smtClean="0"/>
              <a:t>Sourcetree</a:t>
            </a:r>
            <a:r>
              <a:rPr lang="en-CA" baseline="0" dirty="0" smtClean="0"/>
              <a:t> pros: free, efficient, works on all platforms (Mac, PC, Linux), very feature rich. Doesn’t need a </a:t>
            </a:r>
            <a:r>
              <a:rPr lang="en-CA" baseline="0" dirty="0" err="1" smtClean="0"/>
              <a:t>Github</a:t>
            </a:r>
            <a:r>
              <a:rPr lang="en-CA" baseline="0" dirty="0" smtClean="0"/>
              <a:t> account to set up. Cons: I find it a bit unstable at times. It’s not open source</a:t>
            </a:r>
          </a:p>
          <a:p>
            <a:endParaRPr lang="en-CA" baseline="0" dirty="0" smtClean="0"/>
          </a:p>
          <a:p>
            <a:r>
              <a:rPr lang="en-CA" baseline="0" dirty="0" err="1" smtClean="0"/>
              <a:t>GitKraken</a:t>
            </a:r>
            <a:r>
              <a:rPr lang="en-CA" baseline="0" dirty="0" smtClean="0"/>
              <a:t>: pros: same as </a:t>
            </a:r>
            <a:r>
              <a:rPr lang="en-CA" baseline="0" dirty="0" err="1" smtClean="0"/>
              <a:t>Sourcetree</a:t>
            </a:r>
            <a:r>
              <a:rPr lang="en-CA" baseline="0" dirty="0" smtClean="0"/>
              <a:t>, and it’s more stable. Cons: Need a </a:t>
            </a:r>
            <a:r>
              <a:rPr lang="en-CA" baseline="0" dirty="0" err="1" smtClean="0"/>
              <a:t>Github</a:t>
            </a:r>
            <a:r>
              <a:rPr lang="en-CA" baseline="0" dirty="0" smtClean="0"/>
              <a:t> account to get started, can be a bit slow to load. </a:t>
            </a:r>
          </a:p>
        </p:txBody>
      </p:sp>
      <p:sp>
        <p:nvSpPr>
          <p:cNvPr id="4" name="Slide Number Placeholder 3"/>
          <p:cNvSpPr>
            <a:spLocks noGrp="1"/>
          </p:cNvSpPr>
          <p:nvPr>
            <p:ph type="sldNum" sz="quarter" idx="10"/>
          </p:nvPr>
        </p:nvSpPr>
        <p:spPr/>
        <p:txBody>
          <a:bodyPr/>
          <a:lstStyle/>
          <a:p>
            <a:fld id="{4615CC66-24E0-460E-92D2-4D1D8C4E3411}" type="slidenum">
              <a:rPr lang="en-CA" smtClean="0"/>
              <a:t>19</a:t>
            </a:fld>
            <a:endParaRPr lang="en-CA"/>
          </a:p>
        </p:txBody>
      </p:sp>
    </p:spTree>
    <p:extLst>
      <p:ext uri="{BB962C8B-B14F-4D97-AF65-F5344CB8AC3E}">
        <p14:creationId xmlns:p14="http://schemas.microsoft.com/office/powerpoint/2010/main" val="11512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2017-11-29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0420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2017-11-29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61453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2017-11-29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7924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2017-11-29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3192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C1CE10-7A36-4A3B-849C-60992C6CD584}" type="datetimeFigureOut">
              <a:rPr lang="en-CA" smtClean="0"/>
              <a:t>2017-11-29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959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C1CE10-7A36-4A3B-849C-60992C6CD584}" type="datetimeFigureOut">
              <a:rPr lang="en-CA" smtClean="0"/>
              <a:t>2017-11-29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5113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C1CE10-7A36-4A3B-849C-60992C6CD584}" type="datetimeFigureOut">
              <a:rPr lang="en-CA" smtClean="0"/>
              <a:t>2017-11-29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597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C1CE10-7A36-4A3B-849C-60992C6CD584}" type="datetimeFigureOut">
              <a:rPr lang="en-CA" smtClean="0"/>
              <a:t>2017-11-29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0622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1CE10-7A36-4A3B-849C-60992C6CD584}" type="datetimeFigureOut">
              <a:rPr lang="en-CA" smtClean="0"/>
              <a:t>2017-11-29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10397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2017-11-29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1233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2017-11-29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5095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1CE10-7A36-4A3B-849C-60992C6CD584}" type="datetimeFigureOut">
              <a:rPr lang="en-CA" smtClean="0"/>
              <a:t>2017-11-29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ADB10-494A-49B0-98B1-879B1764FAB8}" type="slidenum">
              <a:rPr lang="en-CA" smtClean="0"/>
              <a:t>‹#›</a:t>
            </a:fld>
            <a:endParaRPr lang="en-CA"/>
          </a:p>
        </p:txBody>
      </p:sp>
    </p:spTree>
    <p:extLst>
      <p:ext uri="{BB962C8B-B14F-4D97-AF65-F5344CB8AC3E}">
        <p14:creationId xmlns:p14="http://schemas.microsoft.com/office/powerpoint/2010/main" val="279503725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hyperlink" Target="https://git-scm.com/documentation" TargetMode="External"/><Relationship Id="rId1" Type="http://schemas.openxmlformats.org/officeDocument/2006/relationships/slideLayout" Target="../slideLayouts/slideLayout2.xml"/><Relationship Id="rId6" Type="http://schemas.openxmlformats.org/officeDocument/2006/relationships/hyperlink" Target="http://ohshitgit.com/" TargetMode="External"/><Relationship Id="rId5" Type="http://schemas.openxmlformats.org/officeDocument/2006/relationships/hyperlink" Target="https://twitter.com/ericJpedersen/status/658719435004473344" TargetMode="External"/><Relationship Id="rId4" Type="http://schemas.openxmlformats.org/officeDocument/2006/relationships/hyperlink" Target="https://swcarpentry.github.io/git-novic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Using version control </a:t>
            </a:r>
            <a:br>
              <a:rPr lang="en-CA" dirty="0" smtClean="0"/>
            </a:br>
            <a:r>
              <a:rPr lang="en-CA" dirty="0" smtClean="0"/>
              <a:t>and git</a:t>
            </a:r>
            <a:endParaRPr lang="en-CA" dirty="0"/>
          </a:p>
        </p:txBody>
      </p:sp>
      <p:sp>
        <p:nvSpPr>
          <p:cNvPr id="3" name="Subtitle 2"/>
          <p:cNvSpPr>
            <a:spLocks noGrp="1"/>
          </p:cNvSpPr>
          <p:nvPr>
            <p:ph type="subTitle" idx="1"/>
          </p:nvPr>
        </p:nvSpPr>
        <p:spPr/>
        <p:txBody>
          <a:bodyPr>
            <a:normAutofit/>
          </a:bodyPr>
          <a:lstStyle/>
          <a:p>
            <a:r>
              <a:rPr lang="en-CA" sz="3600" dirty="0" smtClean="0"/>
              <a:t>A lab book for your code</a:t>
            </a:r>
            <a:endParaRPr lang="en-CA" sz="3600" dirty="0"/>
          </a:p>
        </p:txBody>
      </p:sp>
    </p:spTree>
    <p:extLst>
      <p:ext uri="{BB962C8B-B14F-4D97-AF65-F5344CB8AC3E}">
        <p14:creationId xmlns:p14="http://schemas.microsoft.com/office/powerpoint/2010/main" val="403722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I’ll cover today:</a:t>
            </a:r>
            <a:endParaRPr lang="en-CA" dirty="0"/>
          </a:p>
        </p:txBody>
      </p:sp>
      <p:sp>
        <p:nvSpPr>
          <p:cNvPr id="3" name="Content Placeholder 2"/>
          <p:cNvSpPr>
            <a:spLocks noGrp="1"/>
          </p:cNvSpPr>
          <p:nvPr>
            <p:ph idx="1"/>
          </p:nvPr>
        </p:nvSpPr>
        <p:spPr/>
        <p:txBody>
          <a:bodyPr>
            <a:normAutofit/>
          </a:bodyPr>
          <a:lstStyle/>
          <a:p>
            <a:r>
              <a:rPr lang="en-CA" sz="3600" dirty="0" smtClean="0"/>
              <a:t>How to set up a git repository for a project (the “lab book”)</a:t>
            </a:r>
          </a:p>
          <a:p>
            <a:r>
              <a:rPr lang="en-CA" sz="3600" dirty="0" smtClean="0"/>
              <a:t>Tracking files with commits and comments</a:t>
            </a:r>
            <a:endParaRPr lang="en-CA" dirty="0"/>
          </a:p>
          <a:p>
            <a:r>
              <a:rPr lang="en-CA" sz="3600" dirty="0" smtClean="0"/>
              <a:t>Slightly more advanced (if I have time</a:t>
            </a:r>
            <a:r>
              <a:rPr lang="en-CA" sz="3600" dirty="0" smtClean="0"/>
              <a:t>):</a:t>
            </a:r>
          </a:p>
          <a:p>
            <a:pPr lvl="1"/>
            <a:r>
              <a:rPr lang="en-CA" sz="3600" dirty="0" smtClean="0"/>
              <a:t>Going </a:t>
            </a:r>
            <a:r>
              <a:rPr lang="en-CA" sz="3600" dirty="0" smtClean="0"/>
              <a:t>back in time with </a:t>
            </a:r>
            <a:r>
              <a:rPr lang="en-CA" sz="3600" dirty="0" smtClean="0"/>
              <a:t>branches</a:t>
            </a:r>
          </a:p>
          <a:p>
            <a:pPr lvl="1"/>
            <a:r>
              <a:rPr lang="en-CA" sz="3600" dirty="0" smtClean="0"/>
              <a:t>Collaborating using local and remote repositories</a:t>
            </a:r>
            <a:endParaRPr lang="en-CA" sz="3600" dirty="0" smtClean="0"/>
          </a:p>
          <a:p>
            <a:pPr lvl="1"/>
            <a:r>
              <a:rPr lang="en-CA" sz="3600" dirty="0" smtClean="0"/>
              <a:t>ignoring files</a:t>
            </a:r>
          </a:p>
        </p:txBody>
      </p:sp>
    </p:spTree>
    <p:extLst>
      <p:ext uri="{BB962C8B-B14F-4D97-AF65-F5344CB8AC3E}">
        <p14:creationId xmlns:p14="http://schemas.microsoft.com/office/powerpoint/2010/main" val="127089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Setting up git</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Open up a command terminal and type in the following two lines (using your own name and email):</a:t>
            </a:r>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56" t="40950" r="28969" b="34931"/>
          <a:stretch/>
        </p:blipFill>
        <p:spPr>
          <a:xfrm>
            <a:off x="960120" y="3256952"/>
            <a:ext cx="10271760" cy="2070026"/>
          </a:xfrm>
          <a:prstGeom prst="rect">
            <a:avLst/>
          </a:prstGeom>
        </p:spPr>
      </p:pic>
    </p:spTree>
    <p:extLst>
      <p:ext uri="{BB962C8B-B14F-4D97-AF65-F5344CB8AC3E}">
        <p14:creationId xmlns:p14="http://schemas.microsoft.com/office/powerpoint/2010/main" val="1958214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repository:</a:t>
            </a:r>
            <a:endParaRPr lang="en-CA" dirty="0"/>
          </a:p>
        </p:txBody>
      </p:sp>
      <p:cxnSp>
        <p:nvCxnSpPr>
          <p:cNvPr id="37" name="Curved Connector 36"/>
          <p:cNvCxnSpPr>
            <a:stCxn id="8" idx="0"/>
            <a:endCxn id="34" idx="0"/>
          </p:cNvCxnSpPr>
          <p:nvPr/>
        </p:nvCxnSpPr>
        <p:spPr>
          <a:xfrm rot="5400000" flipH="1" flipV="1">
            <a:off x="6096000" y="-228599"/>
            <a:ext cx="12700" cy="4579257"/>
          </a:xfrm>
          <a:prstGeom prst="curvedConnector3">
            <a:avLst>
              <a:gd name="adj1" fmla="val 5000000"/>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202715" y="2061029"/>
            <a:ext cx="2365828" cy="3468914"/>
            <a:chOff x="4158343" y="2815772"/>
            <a:chExt cx="2365828" cy="3468914"/>
          </a:xfrm>
        </p:grpSpPr>
        <p:sp>
          <p:nvSpPr>
            <p:cNvPr id="33" name="Rectangle 32"/>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34" name="Rectangle 33"/>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40" name="Rectangle 39"/>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49" name="Group 48"/>
          <p:cNvGrpSpPr/>
          <p:nvPr/>
        </p:nvGrpSpPr>
        <p:grpSpPr>
          <a:xfrm>
            <a:off x="2623458" y="2061029"/>
            <a:ext cx="2365828" cy="3779219"/>
            <a:chOff x="566057" y="2815772"/>
            <a:chExt cx="2365828" cy="3779219"/>
          </a:xfrm>
        </p:grpSpPr>
        <p:sp>
          <p:nvSpPr>
            <p:cNvPr id="8" name="Rectangle 7"/>
            <p:cNvSpPr/>
            <p:nvPr/>
          </p:nvSpPr>
          <p:spPr>
            <a:xfrm>
              <a:off x="566057"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027791" y="6225659"/>
              <a:ext cx="1456874" cy="369332"/>
            </a:xfrm>
            <a:prstGeom prst="rect">
              <a:avLst/>
            </a:prstGeom>
            <a:noFill/>
          </p:spPr>
          <p:txBody>
            <a:bodyPr wrap="none" rtlCol="0">
              <a:spAutoFit/>
            </a:bodyPr>
            <a:lstStyle/>
            <a:p>
              <a:r>
                <a:rPr lang="en-CA" dirty="0" smtClean="0"/>
                <a:t>Project folder</a:t>
              </a:r>
              <a:endParaRPr lang="en-CA" dirty="0"/>
            </a:p>
          </p:txBody>
        </p:sp>
        <p:sp>
          <p:nvSpPr>
            <p:cNvPr id="44" name="Rectangle 43"/>
            <p:cNvSpPr/>
            <p:nvPr/>
          </p:nvSpPr>
          <p:spPr>
            <a:xfrm>
              <a:off x="1004207"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45" name="Rectangle 44"/>
            <p:cNvSpPr/>
            <p:nvPr/>
          </p:nvSpPr>
          <p:spPr>
            <a:xfrm>
              <a:off x="996950"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sp>
        <p:nvSpPr>
          <p:cNvPr id="52" name="TextBox 51"/>
          <p:cNvSpPr txBox="1"/>
          <p:nvPr/>
        </p:nvSpPr>
        <p:spPr>
          <a:xfrm>
            <a:off x="1860914" y="5840248"/>
            <a:ext cx="8470173" cy="523220"/>
          </a:xfrm>
          <a:prstGeom prst="rect">
            <a:avLst/>
          </a:prstGeom>
          <a:noFill/>
        </p:spPr>
        <p:txBody>
          <a:bodyPr wrap="square" rtlCol="0">
            <a:spAutoFit/>
          </a:bodyPr>
          <a:lstStyle/>
          <a:p>
            <a:r>
              <a:rPr lang="en-CA" sz="2800" dirty="0" smtClean="0"/>
              <a:t>This tells git to keep track of what’s changed in this folder </a:t>
            </a:r>
            <a:endParaRPr lang="en-CA" sz="2800" dirty="0"/>
          </a:p>
        </p:txBody>
      </p:sp>
    </p:spTree>
    <p:extLst>
      <p:ext uri="{BB962C8B-B14F-4D97-AF65-F5344CB8AC3E}">
        <p14:creationId xmlns:p14="http://schemas.microsoft.com/office/powerpoint/2010/main" val="1982768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t>
            </a:r>
            <a:r>
              <a:rPr lang="en-CA" dirty="0" smtClean="0"/>
              <a:t>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Tree>
    <p:extLst>
      <p:ext uri="{BB962C8B-B14F-4D97-AF65-F5344CB8AC3E}">
        <p14:creationId xmlns:p14="http://schemas.microsoft.com/office/powerpoint/2010/main" val="1500155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t>
            </a:r>
            <a:r>
              <a:rPr lang="en-CA" dirty="0" smtClean="0"/>
              <a:t>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cxnSp>
        <p:nvCxnSpPr>
          <p:cNvPr id="38" name="Straight Arrow Connector 37"/>
          <p:cNvCxnSpPr>
            <a:stCxn id="27" idx="5"/>
            <a:endCxn id="18" idx="2"/>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cxnSp>
        <p:nvCxnSpPr>
          <p:cNvPr id="42" name="Straight Arrow Connector 41"/>
          <p:cNvCxnSpPr>
            <a:stCxn id="21" idx="2"/>
            <a:endCxn id="27" idx="7"/>
          </p:cNvCxnSpPr>
          <p:nvPr/>
        </p:nvCxnSpPr>
        <p:spPr>
          <a:xfrm flipH="1">
            <a:off x="6885713" y="2536170"/>
            <a:ext cx="1745930" cy="763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79827" y="2363315"/>
            <a:ext cx="655949" cy="461665"/>
          </a:xfrm>
          <a:prstGeom prst="rect">
            <a:avLst/>
          </a:prstGeom>
          <a:noFill/>
        </p:spPr>
        <p:txBody>
          <a:bodyPr wrap="none" rtlCol="0">
            <a:spAutoFit/>
          </a:bodyPr>
          <a:lstStyle/>
          <a:p>
            <a:r>
              <a:rPr lang="en-CA" sz="2400" dirty="0" smtClean="0"/>
              <a:t>add</a:t>
            </a:r>
            <a:endParaRPr lang="en-CA" sz="2400" dirty="0"/>
          </a:p>
        </p:txBody>
      </p:sp>
      <p:cxnSp>
        <p:nvCxnSpPr>
          <p:cNvPr id="50" name="Straight Arrow Connector 49"/>
          <p:cNvCxnSpPr>
            <a:stCxn id="18" idx="0"/>
            <a:endCxn id="21" idx="4"/>
          </p:cNvCxnSpPr>
          <p:nvPr/>
        </p:nvCxnSpPr>
        <p:spPr>
          <a:xfrm flipV="1">
            <a:off x="9714989" y="3525283"/>
            <a:ext cx="4599" cy="947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683087" y="3639955"/>
            <a:ext cx="1670714" cy="830997"/>
          </a:xfrm>
          <a:prstGeom prst="rect">
            <a:avLst/>
          </a:prstGeom>
          <a:noFill/>
        </p:spPr>
        <p:txBody>
          <a:bodyPr wrap="none" rtlCol="0">
            <a:spAutoFit/>
          </a:bodyPr>
          <a:lstStyle/>
          <a:p>
            <a:pPr algn="ctr"/>
            <a:r>
              <a:rPr lang="en-CA" sz="2400" dirty="0" smtClean="0"/>
              <a:t>You change </a:t>
            </a:r>
          </a:p>
          <a:p>
            <a:pPr algn="ctr"/>
            <a:r>
              <a:rPr lang="en-CA" sz="2400" dirty="0" smtClean="0"/>
              <a:t>some files</a:t>
            </a:r>
            <a:endParaRPr lang="en-CA" sz="2400" dirty="0"/>
          </a:p>
        </p:txBody>
      </p:sp>
      <p:cxnSp>
        <p:nvCxnSpPr>
          <p:cNvPr id="63" name="Straight Arrow Connector 62"/>
          <p:cNvCxnSpPr>
            <a:stCxn id="18" idx="3"/>
            <a:endCxn id="14" idx="5"/>
          </p:cNvCxnSpPr>
          <p:nvPr/>
        </p:nvCxnSpPr>
        <p:spPr>
          <a:xfrm flipH="1" flipV="1">
            <a:off x="2945497" y="4704177"/>
            <a:ext cx="5996947" cy="1464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631650" y="5602660"/>
            <a:ext cx="2141805" cy="461665"/>
          </a:xfrm>
          <a:prstGeom prst="rect">
            <a:avLst/>
          </a:prstGeom>
          <a:noFill/>
        </p:spPr>
        <p:txBody>
          <a:bodyPr wrap="none" rtlCol="0">
            <a:spAutoFit/>
          </a:bodyPr>
          <a:lstStyle/>
          <a:p>
            <a:r>
              <a:rPr lang="en-CA" sz="2400" dirty="0" smtClean="0"/>
              <a:t>Remove the file</a:t>
            </a:r>
          </a:p>
        </p:txBody>
      </p:sp>
    </p:spTree>
    <p:extLst>
      <p:ext uri="{BB962C8B-B14F-4D97-AF65-F5344CB8AC3E}">
        <p14:creationId xmlns:p14="http://schemas.microsoft.com/office/powerpoint/2010/main" val="301373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t>
            </a:r>
            <a:r>
              <a:rPr lang="en-CA" dirty="0" smtClean="0"/>
              <a:t>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sp>
        <p:nvSpPr>
          <p:cNvPr id="4" name="Rectangle 3"/>
          <p:cNvSpPr/>
          <p:nvPr/>
        </p:nvSpPr>
        <p:spPr>
          <a:xfrm>
            <a:off x="1592918" y="3299447"/>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1581319" y="3915022"/>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sp>
        <p:nvSpPr>
          <p:cNvPr id="20" name="TextBox 19"/>
          <p:cNvSpPr txBox="1"/>
          <p:nvPr/>
        </p:nvSpPr>
        <p:spPr>
          <a:xfrm>
            <a:off x="234741" y="5785917"/>
            <a:ext cx="3155576" cy="830997"/>
          </a:xfrm>
          <a:prstGeom prst="rect">
            <a:avLst/>
          </a:prstGeom>
          <a:noFill/>
        </p:spPr>
        <p:txBody>
          <a:bodyPr wrap="square" rtlCol="0">
            <a:spAutoFit/>
          </a:bodyPr>
          <a:lstStyle/>
          <a:p>
            <a:r>
              <a:rPr lang="en-CA" sz="2400" dirty="0" smtClean="0"/>
              <a:t>git -add “File_1”  “File_2”</a:t>
            </a:r>
            <a:endParaRPr lang="en-CA" sz="2400" dirty="0"/>
          </a:p>
        </p:txBody>
      </p:sp>
    </p:spTree>
    <p:extLst>
      <p:ext uri="{BB962C8B-B14F-4D97-AF65-F5344CB8AC3E}">
        <p14:creationId xmlns:p14="http://schemas.microsoft.com/office/powerpoint/2010/main" val="3411924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t>
            </a:r>
            <a:r>
              <a:rPr lang="en-CA" dirty="0" smtClean="0"/>
              <a:t>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5555518" y="3380222"/>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5543919" y="3995797"/>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cxnSp>
        <p:nvCxnSpPr>
          <p:cNvPr id="29" name="Straight Arrow Connector 28"/>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sp>
        <p:nvSpPr>
          <p:cNvPr id="23" name="TextBox 22"/>
          <p:cNvSpPr txBox="1"/>
          <p:nvPr/>
        </p:nvSpPr>
        <p:spPr>
          <a:xfrm>
            <a:off x="234741" y="5995158"/>
            <a:ext cx="5988506" cy="461665"/>
          </a:xfrm>
          <a:prstGeom prst="rect">
            <a:avLst/>
          </a:prstGeom>
          <a:noFill/>
        </p:spPr>
        <p:txBody>
          <a:bodyPr wrap="square" rtlCol="0">
            <a:spAutoFit/>
          </a:bodyPr>
          <a:lstStyle/>
          <a:p>
            <a:r>
              <a:rPr lang="en-CA" sz="2400" dirty="0" smtClean="0"/>
              <a:t>git commit –m “my first commit. Hello World”</a:t>
            </a:r>
            <a:endParaRPr lang="en-CA" sz="2400" dirty="0"/>
          </a:p>
        </p:txBody>
      </p:sp>
    </p:spTree>
    <p:extLst>
      <p:ext uri="{BB962C8B-B14F-4D97-AF65-F5344CB8AC3E}">
        <p14:creationId xmlns:p14="http://schemas.microsoft.com/office/powerpoint/2010/main" val="487287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second basic process: 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9146065" y="4868038"/>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9134466" y="5483613"/>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3" name="TextBox 2"/>
          <p:cNvSpPr txBox="1"/>
          <p:nvPr/>
        </p:nvSpPr>
        <p:spPr>
          <a:xfrm>
            <a:off x="380437" y="4995106"/>
            <a:ext cx="7413734" cy="1261884"/>
          </a:xfrm>
          <a:prstGeom prst="rect">
            <a:avLst/>
          </a:prstGeom>
          <a:noFill/>
        </p:spPr>
        <p:txBody>
          <a:bodyPr wrap="square" rtlCol="0">
            <a:spAutoFit/>
          </a:bodyPr>
          <a:lstStyle/>
          <a:p>
            <a:r>
              <a:rPr lang="en-CA" sz="4400" dirty="0" smtClean="0"/>
              <a:t>Commit 1: </a:t>
            </a:r>
          </a:p>
          <a:p>
            <a:r>
              <a:rPr lang="en-CA" sz="3200" dirty="0" smtClean="0"/>
              <a:t>“My first commit. Hello world.”</a:t>
            </a:r>
            <a:endParaRPr lang="en-CA" sz="3200" dirty="0"/>
          </a:p>
        </p:txBody>
      </p:sp>
    </p:spTree>
    <p:extLst>
      <p:ext uri="{BB962C8B-B14F-4D97-AF65-F5344CB8AC3E}">
        <p14:creationId xmlns:p14="http://schemas.microsoft.com/office/powerpoint/2010/main" val="986410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 (10 minutes):</a:t>
            </a:r>
            <a:endParaRPr lang="en-CA" dirty="0"/>
          </a:p>
        </p:txBody>
      </p:sp>
      <p:sp>
        <p:nvSpPr>
          <p:cNvPr id="3" name="Content Placeholder 2"/>
          <p:cNvSpPr>
            <a:spLocks noGrp="1"/>
          </p:cNvSpPr>
          <p:nvPr>
            <p:ph idx="1"/>
          </p:nvPr>
        </p:nvSpPr>
        <p:spPr/>
        <p:txBody>
          <a:bodyPr>
            <a:normAutofit lnSpcReduction="10000"/>
          </a:bodyPr>
          <a:lstStyle/>
          <a:p>
            <a:pPr marL="742950" indent="-742950">
              <a:buFont typeface="+mj-lt"/>
              <a:buAutoNum type="arabicPeriod"/>
            </a:pPr>
            <a:r>
              <a:rPr lang="en-CA" sz="3600" dirty="0" smtClean="0"/>
              <a:t>Try making a few new changes to the three files we made (file_1, file_2, </a:t>
            </a:r>
            <a:r>
              <a:rPr lang="en-CA" sz="3600" dirty="0" err="1" smtClean="0"/>
              <a:t>data_file</a:t>
            </a:r>
            <a:r>
              <a:rPr lang="en-CA" sz="3600" dirty="0" smtClean="0"/>
              <a:t>).  Try to do at least two new commits. </a:t>
            </a:r>
          </a:p>
          <a:p>
            <a:pPr marL="742950" indent="-742950">
              <a:buFont typeface="+mj-lt"/>
              <a:buAutoNum type="arabicPeriod"/>
            </a:pPr>
            <a:r>
              <a:rPr lang="en-CA" sz="3600" dirty="0" smtClean="0"/>
              <a:t>Try deleting one of the three files. What happens to the git status? </a:t>
            </a:r>
          </a:p>
          <a:p>
            <a:pPr marL="742950" indent="-742950">
              <a:buFont typeface="+mj-lt"/>
              <a:buAutoNum type="arabicPeriod"/>
            </a:pPr>
            <a:r>
              <a:rPr lang="en-CA" sz="3600" dirty="0" smtClean="0"/>
              <a:t>Try renaming one of the two remaining files without changing its contents (you don’t have to do this in the console). What does this do to the git status?</a:t>
            </a:r>
          </a:p>
        </p:txBody>
      </p:sp>
    </p:spTree>
    <p:extLst>
      <p:ext uri="{BB962C8B-B14F-4D97-AF65-F5344CB8AC3E}">
        <p14:creationId xmlns:p14="http://schemas.microsoft.com/office/powerpoint/2010/main" val="3823412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git from a GUI</a:t>
            </a:r>
            <a:endParaRPr lang="en-CA" dirty="0"/>
          </a:p>
        </p:txBody>
      </p:sp>
      <p:sp>
        <p:nvSpPr>
          <p:cNvPr id="3" name="Content Placeholder 2"/>
          <p:cNvSpPr>
            <a:spLocks noGrp="1"/>
          </p:cNvSpPr>
          <p:nvPr>
            <p:ph idx="1"/>
          </p:nvPr>
        </p:nvSpPr>
        <p:spPr>
          <a:xfrm>
            <a:off x="253999" y="1834092"/>
            <a:ext cx="5223934" cy="4351338"/>
          </a:xfrm>
        </p:spPr>
        <p:txBody>
          <a:bodyPr/>
          <a:lstStyle/>
          <a:p>
            <a:r>
              <a:rPr lang="en-CA" sz="3200" dirty="0" smtClean="0"/>
              <a:t>It’s hard to remember all of these commands….</a:t>
            </a:r>
          </a:p>
          <a:p>
            <a:r>
              <a:rPr lang="en-CA" sz="3200" dirty="0" smtClean="0"/>
              <a:t>Fortunately: there’s a lot of tools out there to make it easier! </a:t>
            </a:r>
          </a:p>
          <a:p>
            <a:r>
              <a:rPr lang="en-CA" sz="3200" dirty="0" smtClean="0"/>
              <a:t>Unfortunately: there’s a lot of tools out there…</a:t>
            </a:r>
          </a:p>
          <a:p>
            <a:endParaRPr lang="en-CA" dirty="0"/>
          </a:p>
          <a:p>
            <a:endParaRPr lang="en-CA" dirty="0" smtClean="0"/>
          </a:p>
        </p:txBody>
      </p:sp>
      <p:pic>
        <p:nvPicPr>
          <p:cNvPr id="1026" name="Picture 2" descr="C:\Users\PedersonE\Documents\teaching\DFO R workshops\dfo_git_workshop\RStudio-Logo-Blue-Gradi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406" y="1023282"/>
            <a:ext cx="2984319" cy="10474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edersonE\Documents\teaching\DFO R workshops\dfo_git_workshop\sourcetree_rgb_darkblue_atlassian_1200x630.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2799" y="2314437"/>
            <a:ext cx="3547533" cy="1862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edersonE\Documents\teaching\DFO R workshops\dfo_git_workshop\git_krake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2353" y="4420550"/>
            <a:ext cx="3828425" cy="215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10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solidFill>
                  <a:schemeClr val="bg1"/>
                </a:solidFill>
              </a:rPr>
              <a:t>Why do many people stop when it comes to writing code?</a:t>
            </a:r>
            <a:endParaRPr lang="en-CA" sz="3200"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399713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124" y="280554"/>
            <a:ext cx="11062556" cy="6322580"/>
          </a:xfrm>
        </p:spPr>
      </p:pic>
    </p:spTree>
    <p:extLst>
      <p:ext uri="{BB962C8B-B14F-4D97-AF65-F5344CB8AC3E}">
        <p14:creationId xmlns:p14="http://schemas.microsoft.com/office/powerpoint/2010/main" val="3173559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12" y="218208"/>
            <a:ext cx="11106041" cy="6338455"/>
          </a:xfrm>
        </p:spPr>
      </p:pic>
    </p:spTree>
    <p:extLst>
      <p:ext uri="{BB962C8B-B14F-4D97-AF65-F5344CB8AC3E}">
        <p14:creationId xmlns:p14="http://schemas.microsoft.com/office/powerpoint/2010/main" val="710617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2113"/>
          </a:xfrm>
        </p:spPr>
        <p:txBody>
          <a:bodyPr/>
          <a:lstStyle/>
          <a:p>
            <a:r>
              <a:rPr lang="en-CA" dirty="0" smtClean="0"/>
              <a:t>Exercise: Practicing git</a:t>
            </a:r>
            <a:r>
              <a:rPr lang="en-CA" dirty="0"/>
              <a:t> </a:t>
            </a:r>
            <a:r>
              <a:rPr lang="en-CA" dirty="0" smtClean="0"/>
              <a:t>(10 minutes)</a:t>
            </a:r>
            <a:endParaRPr lang="en-CA" dirty="0"/>
          </a:p>
        </p:txBody>
      </p:sp>
      <p:sp>
        <p:nvSpPr>
          <p:cNvPr id="3" name="Content Placeholder 2"/>
          <p:cNvSpPr>
            <a:spLocks noGrp="1"/>
          </p:cNvSpPr>
          <p:nvPr>
            <p:ph idx="1"/>
          </p:nvPr>
        </p:nvSpPr>
        <p:spPr>
          <a:xfrm>
            <a:off x="683532" y="1201511"/>
            <a:ext cx="10515600" cy="4351338"/>
          </a:xfrm>
        </p:spPr>
        <p:txBody>
          <a:bodyPr/>
          <a:lstStyle/>
          <a:p>
            <a:r>
              <a:rPr lang="en-CA" dirty="0" smtClean="0"/>
              <a:t>With a partner: </a:t>
            </a:r>
            <a:r>
              <a:rPr lang="en-CA" dirty="0" smtClean="0"/>
              <a:t>Create a new repository, and play </a:t>
            </a:r>
            <a:r>
              <a:rPr lang="en-CA" dirty="0" smtClean="0"/>
              <a:t>Hangman, tracking each change of the </a:t>
            </a:r>
            <a:r>
              <a:rPr lang="en-CA" dirty="0" smtClean="0"/>
              <a:t>game with a commit</a:t>
            </a:r>
            <a:endParaRPr lang="en-CA" dirty="0"/>
          </a:p>
          <a:p>
            <a:r>
              <a:rPr lang="en-CA" dirty="0" smtClean="0"/>
              <a:t>Try using both the command line and </a:t>
            </a:r>
            <a:r>
              <a:rPr lang="en-CA" dirty="0" err="1" smtClean="0"/>
              <a:t>Sourcetree</a:t>
            </a:r>
            <a:endParaRPr lang="en-CA" dirty="0" smtClean="0"/>
          </a:p>
        </p:txBody>
      </p:sp>
      <p:sp>
        <p:nvSpPr>
          <p:cNvPr id="6" name="TextBox 5"/>
          <p:cNvSpPr txBox="1"/>
          <p:nvPr/>
        </p:nvSpPr>
        <p:spPr>
          <a:xfrm>
            <a:off x="2047028" y="2971850"/>
            <a:ext cx="2149370" cy="584775"/>
          </a:xfrm>
          <a:prstGeom prst="rect">
            <a:avLst/>
          </a:prstGeom>
          <a:noFill/>
        </p:spPr>
        <p:txBody>
          <a:bodyPr wrap="none" rtlCol="0">
            <a:spAutoFit/>
          </a:bodyPr>
          <a:lstStyle/>
          <a:p>
            <a:pPr algn="ctr"/>
            <a:r>
              <a:rPr lang="en-CA" sz="3200" dirty="0" smtClean="0"/>
              <a:t>Initial setup</a:t>
            </a:r>
            <a:endParaRPr lang="en-CA" sz="32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437" t="15406" r="44823" b="44656"/>
          <a:stretch/>
        </p:blipFill>
        <p:spPr>
          <a:xfrm>
            <a:off x="164616" y="3634170"/>
            <a:ext cx="5906840" cy="3146284"/>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3095" t="15883" r="45279" b="43733"/>
          <a:stretch/>
        </p:blipFill>
        <p:spPr>
          <a:xfrm>
            <a:off x="6194951" y="3634170"/>
            <a:ext cx="5918323" cy="3146284"/>
          </a:xfrm>
          <a:prstGeom prst="rect">
            <a:avLst/>
          </a:prstGeom>
        </p:spPr>
      </p:pic>
      <p:sp>
        <p:nvSpPr>
          <p:cNvPr id="12" name="TextBox 11"/>
          <p:cNvSpPr txBox="1"/>
          <p:nvPr/>
        </p:nvSpPr>
        <p:spPr>
          <a:xfrm>
            <a:off x="8161503" y="2971849"/>
            <a:ext cx="1985223" cy="584775"/>
          </a:xfrm>
          <a:prstGeom prst="rect">
            <a:avLst/>
          </a:prstGeom>
          <a:noFill/>
        </p:spPr>
        <p:txBody>
          <a:bodyPr wrap="none" rtlCol="0">
            <a:spAutoFit/>
          </a:bodyPr>
          <a:lstStyle/>
          <a:p>
            <a:pPr algn="ctr"/>
            <a:r>
              <a:rPr lang="en-CA" sz="3200" dirty="0" smtClean="0"/>
              <a:t>Final game</a:t>
            </a:r>
            <a:endParaRPr lang="en-CA" sz="3200" dirty="0"/>
          </a:p>
        </p:txBody>
      </p:sp>
    </p:spTree>
    <p:extLst>
      <p:ext uri="{BB962C8B-B14F-4D97-AF65-F5344CB8AC3E}">
        <p14:creationId xmlns:p14="http://schemas.microsoft.com/office/powerpoint/2010/main" val="1910415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878" y="2365828"/>
            <a:ext cx="10515600" cy="1238704"/>
          </a:xfrm>
        </p:spPr>
        <p:txBody>
          <a:bodyPr anchor="ctr">
            <a:noAutofit/>
          </a:bodyPr>
          <a:lstStyle/>
          <a:p>
            <a:pPr algn="ctr"/>
            <a:r>
              <a:rPr lang="en-CA" sz="19900" dirty="0" smtClean="0"/>
              <a:t>Break</a:t>
            </a:r>
            <a:endParaRPr lang="en-CA" sz="19900" dirty="0"/>
          </a:p>
        </p:txBody>
      </p:sp>
      <p:sp>
        <p:nvSpPr>
          <p:cNvPr id="3" name="Text Placeholder 2"/>
          <p:cNvSpPr>
            <a:spLocks noGrp="1"/>
          </p:cNvSpPr>
          <p:nvPr>
            <p:ph type="body" idx="1"/>
          </p:nvPr>
        </p:nvSpPr>
        <p:spPr/>
        <p:txBody>
          <a:bodyPr anchor="ctr">
            <a:normAutofit/>
          </a:bodyPr>
          <a:lstStyle/>
          <a:p>
            <a:pPr algn="ctr"/>
            <a:r>
              <a:rPr lang="en-CA" sz="4800" dirty="0" smtClean="0"/>
              <a:t>(10 minutes)</a:t>
            </a:r>
            <a:endParaRPr lang="en-CA" sz="4800" dirty="0"/>
          </a:p>
        </p:txBody>
      </p:sp>
    </p:spTree>
    <p:extLst>
      <p:ext uri="{BB962C8B-B14F-4D97-AF65-F5344CB8AC3E}">
        <p14:creationId xmlns:p14="http://schemas.microsoft.com/office/powerpoint/2010/main" val="1966590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Slightly more advanced topics:</a:t>
            </a:r>
            <a:endParaRPr lang="en-CA" dirty="0"/>
          </a:p>
        </p:txBody>
      </p:sp>
      <p:sp>
        <p:nvSpPr>
          <p:cNvPr id="3" name="Content Placeholder 2"/>
          <p:cNvSpPr>
            <a:spLocks noGrp="1"/>
          </p:cNvSpPr>
          <p:nvPr>
            <p:ph idx="1"/>
          </p:nvPr>
        </p:nvSpPr>
        <p:spPr/>
        <p:txBody>
          <a:bodyPr/>
          <a:lstStyle/>
          <a:p>
            <a:r>
              <a:rPr lang="en-CA" sz="4400" dirty="0"/>
              <a:t>Remote repositories (aka: collaborating with </a:t>
            </a:r>
            <a:r>
              <a:rPr lang="en-CA" sz="4400" dirty="0" err="1"/>
              <a:t>Github</a:t>
            </a:r>
            <a:r>
              <a:rPr lang="en-CA" sz="4400" dirty="0" smtClean="0"/>
              <a:t>!)</a:t>
            </a:r>
          </a:p>
          <a:p>
            <a:r>
              <a:rPr lang="en-CA" sz="4400" dirty="0" smtClean="0"/>
              <a:t>Branching</a:t>
            </a:r>
          </a:p>
          <a:p>
            <a:r>
              <a:rPr lang="en-CA" sz="4400" dirty="0" smtClean="0"/>
              <a:t>Useful git tricks</a:t>
            </a:r>
          </a:p>
          <a:p>
            <a:endParaRPr lang="en-CA" dirty="0"/>
          </a:p>
        </p:txBody>
      </p:sp>
    </p:spTree>
    <p:extLst>
      <p:ext uri="{BB962C8B-B14F-4D97-AF65-F5344CB8AC3E}">
        <p14:creationId xmlns:p14="http://schemas.microsoft.com/office/powerpoint/2010/main" val="3300491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cxnSp>
        <p:nvCxnSpPr>
          <p:cNvPr id="17" name="Curved Connector 16"/>
          <p:cNvCxnSpPr>
            <a:endCxn id="7" idx="1"/>
          </p:cNvCxnSpPr>
          <p:nvPr/>
        </p:nvCxnSpPr>
        <p:spPr>
          <a:xfrm>
            <a:off x="3926114" y="4470251"/>
            <a:ext cx="4234544" cy="6350"/>
          </a:xfrm>
          <a:prstGeom prst="curvedConnector3">
            <a:avLst>
              <a:gd name="adj1" fmla="val 50000"/>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54685" y="3362255"/>
            <a:ext cx="577402" cy="1107996"/>
          </a:xfrm>
          <a:prstGeom prst="rect">
            <a:avLst/>
          </a:prstGeom>
          <a:noFill/>
        </p:spPr>
        <p:txBody>
          <a:bodyPr wrap="none" rtlCol="0">
            <a:spAutoFit/>
          </a:bodyPr>
          <a:lstStyle/>
          <a:p>
            <a:r>
              <a:rPr lang="en-CA" sz="6600" dirty="0" smtClean="0"/>
              <a:t>?</a:t>
            </a:r>
            <a:endParaRPr lang="en-CA" sz="6600" dirty="0"/>
          </a:p>
        </p:txBody>
      </p:sp>
    </p:spTree>
    <p:extLst>
      <p:ext uri="{BB962C8B-B14F-4D97-AF65-F5344CB8AC3E}">
        <p14:creationId xmlns:p14="http://schemas.microsoft.com/office/powerpoint/2010/main" val="2731561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1533554" y="6297276"/>
            <a:ext cx="2433808" cy="523220"/>
          </a:xfrm>
          <a:prstGeom prst="rect">
            <a:avLst/>
          </a:prstGeom>
          <a:noFill/>
        </p:spPr>
        <p:txBody>
          <a:bodyPr wrap="none" rtlCol="0">
            <a:spAutoFit/>
          </a:bodyPr>
          <a:lstStyle/>
          <a:p>
            <a:r>
              <a:rPr lang="en-CA" sz="2800" dirty="0" smtClean="0"/>
              <a:t>local repository</a:t>
            </a:r>
            <a:endParaRPr lang="en-CA" sz="2800" dirty="0"/>
          </a:p>
        </p:txBody>
      </p:sp>
      <p:sp>
        <p:nvSpPr>
          <p:cNvPr id="16" name="TextBox 15"/>
          <p:cNvSpPr txBox="1"/>
          <p:nvPr/>
        </p:nvSpPr>
        <p:spPr>
          <a:xfrm>
            <a:off x="7847374" y="6265179"/>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sp>
        <p:nvSpPr>
          <p:cNvPr id="28" name="Freeform 27"/>
          <p:cNvSpPr/>
          <p:nvPr/>
        </p:nvSpPr>
        <p:spPr>
          <a:xfrm rot="10800000">
            <a:off x="3967362" y="4700340"/>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p:cNvSpPr txBox="1"/>
          <p:nvPr/>
        </p:nvSpPr>
        <p:spPr>
          <a:xfrm>
            <a:off x="5646057" y="22159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0" name="Freeform 29"/>
          <p:cNvSpPr/>
          <p:nvPr/>
        </p:nvSpPr>
        <p:spPr>
          <a:xfrm>
            <a:off x="3926115" y="2895008"/>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TextBox 30"/>
          <p:cNvSpPr txBox="1"/>
          <p:nvPr/>
        </p:nvSpPr>
        <p:spPr>
          <a:xfrm>
            <a:off x="4471157" y="5726570"/>
            <a:ext cx="3201550" cy="1077218"/>
          </a:xfrm>
          <a:prstGeom prst="rect">
            <a:avLst/>
          </a:prstGeom>
          <a:noFill/>
        </p:spPr>
        <p:txBody>
          <a:bodyPr wrap="square" rtlCol="0">
            <a:spAutoFit/>
          </a:bodyPr>
          <a:lstStyle/>
          <a:p>
            <a:pPr algn="ctr"/>
            <a:r>
              <a:rPr lang="en-CA" sz="3200" dirty="0" smtClean="0"/>
              <a:t>pull</a:t>
            </a:r>
          </a:p>
          <a:p>
            <a:pPr algn="ctr"/>
            <a:r>
              <a:rPr lang="en-CA" sz="3200" dirty="0" smtClean="0"/>
              <a:t>(or </a:t>
            </a:r>
            <a:r>
              <a:rPr lang="en-CA" sz="3200" dirty="0" err="1" smtClean="0"/>
              <a:t>fetch+merge</a:t>
            </a:r>
            <a:r>
              <a:rPr lang="en-CA" sz="3200" dirty="0" smtClean="0"/>
              <a:t>) </a:t>
            </a:r>
          </a:p>
        </p:txBody>
      </p:sp>
    </p:spTree>
    <p:extLst>
      <p:ext uri="{BB962C8B-B14F-4D97-AF65-F5344CB8AC3E}">
        <p14:creationId xmlns:p14="http://schemas.microsoft.com/office/powerpoint/2010/main" val="1038888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9169593"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384630"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357897" y="6297276"/>
            <a:ext cx="3176575" cy="523220"/>
          </a:xfrm>
          <a:prstGeom prst="rect">
            <a:avLst/>
          </a:prstGeom>
          <a:noFill/>
        </p:spPr>
        <p:txBody>
          <a:bodyPr wrap="none" rtlCol="0">
            <a:spAutoFit/>
          </a:bodyPr>
          <a:lstStyle/>
          <a:p>
            <a:r>
              <a:rPr lang="en-CA" sz="2800" dirty="0" smtClean="0"/>
              <a:t>Your local repository</a:t>
            </a:r>
            <a:endParaRPr lang="en-CA" sz="2800" dirty="0"/>
          </a:p>
        </p:txBody>
      </p:sp>
      <p:sp>
        <p:nvSpPr>
          <p:cNvPr id="16" name="TextBox 15"/>
          <p:cNvSpPr txBox="1"/>
          <p:nvPr/>
        </p:nvSpPr>
        <p:spPr>
          <a:xfrm>
            <a:off x="8727688" y="6265179"/>
            <a:ext cx="3264163" cy="523220"/>
          </a:xfrm>
          <a:prstGeom prst="rect">
            <a:avLst/>
          </a:prstGeom>
          <a:noFill/>
        </p:spPr>
        <p:txBody>
          <a:bodyPr wrap="none" rtlCol="0">
            <a:spAutoFit/>
          </a:bodyPr>
          <a:lstStyle/>
          <a:p>
            <a:pPr algn="ctr"/>
            <a:r>
              <a:rPr lang="en-CA" sz="2800" dirty="0" smtClean="0"/>
              <a:t>Their local repository</a:t>
            </a:r>
            <a:endParaRPr lang="en-CA" sz="2800" dirty="0"/>
          </a:p>
        </p:txBody>
      </p:sp>
      <p:sp>
        <p:nvSpPr>
          <p:cNvPr id="20" name="Rectangle 19"/>
          <p:cNvSpPr/>
          <p:nvPr/>
        </p:nvSpPr>
        <p:spPr>
          <a:xfrm>
            <a:off x="99076"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8515414"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grpSp>
        <p:nvGrpSpPr>
          <p:cNvPr id="17" name="Group 16"/>
          <p:cNvGrpSpPr/>
          <p:nvPr/>
        </p:nvGrpSpPr>
        <p:grpSpPr>
          <a:xfrm>
            <a:off x="4784758" y="2712931"/>
            <a:ext cx="2365828" cy="3468914"/>
            <a:chOff x="4158343" y="2815772"/>
            <a:chExt cx="2365828" cy="3468914"/>
          </a:xfrm>
        </p:grpSpPr>
        <p:sp>
          <p:nvSpPr>
            <p:cNvPr id="18" name="Rectangle 17"/>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9" name="Rectangle 18"/>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23" name="Rectangle 22"/>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4" name="TextBox 23"/>
          <p:cNvSpPr txBox="1"/>
          <p:nvPr/>
        </p:nvSpPr>
        <p:spPr>
          <a:xfrm>
            <a:off x="4516538" y="6251963"/>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32" name="Freeform 31"/>
          <p:cNvSpPr/>
          <p:nvPr/>
        </p:nvSpPr>
        <p:spPr>
          <a:xfrm rot="10800000">
            <a:off x="2750457" y="4735460"/>
            <a:ext cx="2034300" cy="898654"/>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33"/>
          <p:cNvSpPr/>
          <p:nvPr/>
        </p:nvSpPr>
        <p:spPr>
          <a:xfrm>
            <a:off x="2725251" y="2861724"/>
            <a:ext cx="2059505"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p:cNvSpPr txBox="1"/>
          <p:nvPr/>
        </p:nvSpPr>
        <p:spPr>
          <a:xfrm>
            <a:off x="3325685" y="2157369"/>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6" name="TextBox 35"/>
          <p:cNvSpPr txBox="1"/>
          <p:nvPr/>
        </p:nvSpPr>
        <p:spPr>
          <a:xfrm>
            <a:off x="3190086" y="5667956"/>
            <a:ext cx="1174900" cy="584775"/>
          </a:xfrm>
          <a:prstGeom prst="rect">
            <a:avLst/>
          </a:prstGeom>
          <a:noFill/>
        </p:spPr>
        <p:txBody>
          <a:bodyPr wrap="square" rtlCol="0">
            <a:spAutoFit/>
          </a:bodyPr>
          <a:lstStyle/>
          <a:p>
            <a:pPr algn="ctr"/>
            <a:r>
              <a:rPr lang="en-CA" sz="3200" dirty="0" smtClean="0"/>
              <a:t>pull</a:t>
            </a:r>
          </a:p>
        </p:txBody>
      </p:sp>
      <p:sp>
        <p:nvSpPr>
          <p:cNvPr id="37" name="Freeform 36"/>
          <p:cNvSpPr/>
          <p:nvPr/>
        </p:nvSpPr>
        <p:spPr>
          <a:xfrm rot="10800000">
            <a:off x="7193742" y="4735460"/>
            <a:ext cx="1975851" cy="827767"/>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Freeform 37"/>
          <p:cNvSpPr/>
          <p:nvPr/>
        </p:nvSpPr>
        <p:spPr>
          <a:xfrm>
            <a:off x="7168536" y="2790838"/>
            <a:ext cx="2001058"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p:cNvSpPr txBox="1"/>
          <p:nvPr/>
        </p:nvSpPr>
        <p:spPr>
          <a:xfrm>
            <a:off x="7768969" y="20864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40" name="TextBox 39"/>
          <p:cNvSpPr txBox="1"/>
          <p:nvPr/>
        </p:nvSpPr>
        <p:spPr>
          <a:xfrm>
            <a:off x="7633370" y="5597070"/>
            <a:ext cx="1174900" cy="584775"/>
          </a:xfrm>
          <a:prstGeom prst="rect">
            <a:avLst/>
          </a:prstGeom>
          <a:noFill/>
        </p:spPr>
        <p:txBody>
          <a:bodyPr wrap="square" rtlCol="0">
            <a:spAutoFit/>
          </a:bodyPr>
          <a:lstStyle/>
          <a:p>
            <a:pPr algn="ctr"/>
            <a:r>
              <a:rPr lang="en-CA" sz="3200" dirty="0" smtClean="0"/>
              <a:t>pull</a:t>
            </a:r>
          </a:p>
        </p:txBody>
      </p:sp>
      <p:sp>
        <p:nvSpPr>
          <p:cNvPr id="47" name="Rectangle 46"/>
          <p:cNvSpPr/>
          <p:nvPr/>
        </p:nvSpPr>
        <p:spPr>
          <a:xfrm>
            <a:off x="5288864" y="1889103"/>
            <a:ext cx="1462260" cy="646331"/>
          </a:xfrm>
          <a:prstGeom prst="rect">
            <a:avLst/>
          </a:prstGeom>
        </p:spPr>
        <p:txBody>
          <a:bodyPr wrap="none">
            <a:spAutoFit/>
          </a:bodyPr>
          <a:lstStyle/>
          <a:p>
            <a:r>
              <a:rPr lang="en-CA" sz="3600" dirty="0" err="1" smtClean="0"/>
              <a:t>Github</a:t>
            </a:r>
            <a:endParaRPr lang="en-CA" sz="3600" dirty="0"/>
          </a:p>
        </p:txBody>
      </p:sp>
    </p:spTree>
    <p:extLst>
      <p:ext uri="{BB962C8B-B14F-4D97-AF65-F5344CB8AC3E}">
        <p14:creationId xmlns:p14="http://schemas.microsoft.com/office/powerpoint/2010/main" val="13372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workflow when collaborating with an existing project</a:t>
            </a:r>
            <a:endParaRPr lang="en-CA" dirty="0"/>
          </a:p>
        </p:txBody>
      </p:sp>
      <p:sp>
        <p:nvSpPr>
          <p:cNvPr id="4" name="Oval 3"/>
          <p:cNvSpPr/>
          <p:nvPr/>
        </p:nvSpPr>
        <p:spPr>
          <a:xfrm>
            <a:off x="86617" y="3041587"/>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Create a local copy of the repository by cloning</a:t>
            </a:r>
          </a:p>
        </p:txBody>
      </p:sp>
      <p:sp>
        <p:nvSpPr>
          <p:cNvPr id="6" name="TextBox 5"/>
          <p:cNvSpPr txBox="1"/>
          <p:nvPr/>
        </p:nvSpPr>
        <p:spPr>
          <a:xfrm>
            <a:off x="377136" y="4892511"/>
            <a:ext cx="2263761" cy="523220"/>
          </a:xfrm>
          <a:prstGeom prst="rect">
            <a:avLst/>
          </a:prstGeom>
          <a:noFill/>
        </p:spPr>
        <p:txBody>
          <a:bodyPr wrap="none" rtlCol="0">
            <a:spAutoFit/>
          </a:bodyPr>
          <a:lstStyle/>
          <a:p>
            <a:pPr algn="ctr"/>
            <a:r>
              <a:rPr lang="en-CA" sz="2800" dirty="0" smtClean="0"/>
              <a:t>git clone &lt;</a:t>
            </a:r>
            <a:r>
              <a:rPr lang="en-CA" sz="2800" dirty="0" err="1" smtClean="0"/>
              <a:t>url</a:t>
            </a:r>
            <a:r>
              <a:rPr lang="en-CA" sz="2800" dirty="0" smtClean="0"/>
              <a:t>&gt;</a:t>
            </a:r>
            <a:endParaRPr lang="en-CA" sz="2800" dirty="0"/>
          </a:p>
        </p:txBody>
      </p:sp>
      <p:cxnSp>
        <p:nvCxnSpPr>
          <p:cNvPr id="8" name="Straight Arrow Connector 7"/>
          <p:cNvCxnSpPr>
            <a:stCxn id="4" idx="6"/>
          </p:cNvCxnSpPr>
          <p:nvPr/>
        </p:nvCxnSpPr>
        <p:spPr>
          <a:xfrm flipV="1">
            <a:off x="2931417" y="3955986"/>
            <a:ext cx="1088806"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085680" y="2958402"/>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Check for changes on the remote branch</a:t>
            </a:r>
          </a:p>
        </p:txBody>
      </p:sp>
      <p:sp>
        <p:nvSpPr>
          <p:cNvPr id="10" name="TextBox 9"/>
          <p:cNvSpPr txBox="1"/>
          <p:nvPr/>
        </p:nvSpPr>
        <p:spPr>
          <a:xfrm>
            <a:off x="4918816" y="4934443"/>
            <a:ext cx="1178528" cy="523220"/>
          </a:xfrm>
          <a:prstGeom prst="rect">
            <a:avLst/>
          </a:prstGeom>
          <a:noFill/>
        </p:spPr>
        <p:txBody>
          <a:bodyPr wrap="none" rtlCol="0">
            <a:spAutoFit/>
          </a:bodyPr>
          <a:lstStyle/>
          <a:p>
            <a:pPr algn="ctr"/>
            <a:r>
              <a:rPr lang="en-CA" sz="2800" dirty="0" smtClean="0"/>
              <a:t>git pull</a:t>
            </a:r>
            <a:endParaRPr lang="en-CA" sz="2800" dirty="0"/>
          </a:p>
        </p:txBody>
      </p:sp>
      <p:cxnSp>
        <p:nvCxnSpPr>
          <p:cNvPr id="12" name="Straight Arrow Connector 11"/>
          <p:cNvCxnSpPr>
            <a:stCxn id="9" idx="0"/>
            <a:endCxn id="14" idx="3"/>
          </p:cNvCxnSpPr>
          <p:nvPr/>
        </p:nvCxnSpPr>
        <p:spPr>
          <a:xfrm flipV="1">
            <a:off x="5508080" y="2379854"/>
            <a:ext cx="1582574" cy="5785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74043" y="1277259"/>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Make your changes to the code</a:t>
            </a:r>
          </a:p>
        </p:txBody>
      </p:sp>
      <p:sp>
        <p:nvSpPr>
          <p:cNvPr id="16" name="Oval 15"/>
          <p:cNvSpPr/>
          <p:nvPr/>
        </p:nvSpPr>
        <p:spPr>
          <a:xfrm>
            <a:off x="8863317" y="3073822"/>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Commit them to your local repository</a:t>
            </a:r>
          </a:p>
        </p:txBody>
      </p:sp>
      <p:sp>
        <p:nvSpPr>
          <p:cNvPr id="17" name="TextBox 16"/>
          <p:cNvSpPr txBox="1"/>
          <p:nvPr/>
        </p:nvSpPr>
        <p:spPr>
          <a:xfrm>
            <a:off x="9518843" y="2091975"/>
            <a:ext cx="1751057" cy="954107"/>
          </a:xfrm>
          <a:prstGeom prst="rect">
            <a:avLst/>
          </a:prstGeom>
          <a:noFill/>
        </p:spPr>
        <p:txBody>
          <a:bodyPr wrap="none" rtlCol="0">
            <a:spAutoFit/>
          </a:bodyPr>
          <a:lstStyle/>
          <a:p>
            <a:pPr algn="ctr"/>
            <a:r>
              <a:rPr lang="en-CA" sz="2800" dirty="0" smtClean="0"/>
              <a:t>git add</a:t>
            </a:r>
          </a:p>
          <a:p>
            <a:pPr algn="ctr"/>
            <a:r>
              <a:rPr lang="en-CA" sz="2800" dirty="0" smtClean="0"/>
              <a:t>git commit</a:t>
            </a:r>
            <a:endParaRPr lang="en-CA" sz="2800" dirty="0"/>
          </a:p>
        </p:txBody>
      </p:sp>
      <p:cxnSp>
        <p:nvCxnSpPr>
          <p:cNvPr id="21" name="Straight Arrow Connector 20"/>
          <p:cNvCxnSpPr>
            <a:stCxn id="14" idx="5"/>
            <a:endCxn id="16" idx="0"/>
          </p:cNvCxnSpPr>
          <p:nvPr/>
        </p:nvCxnSpPr>
        <p:spPr>
          <a:xfrm>
            <a:off x="9102232" y="2379854"/>
            <a:ext cx="1183485" cy="693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74043" y="4892511"/>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Push the changes to the remote</a:t>
            </a:r>
          </a:p>
        </p:txBody>
      </p:sp>
      <p:sp>
        <p:nvSpPr>
          <p:cNvPr id="25" name="TextBox 24"/>
          <p:cNvSpPr txBox="1"/>
          <p:nvPr/>
        </p:nvSpPr>
        <p:spPr>
          <a:xfrm>
            <a:off x="7518076" y="6210178"/>
            <a:ext cx="1345241" cy="523220"/>
          </a:xfrm>
          <a:prstGeom prst="rect">
            <a:avLst/>
          </a:prstGeom>
          <a:noFill/>
        </p:spPr>
        <p:txBody>
          <a:bodyPr wrap="none" rtlCol="0">
            <a:spAutoFit/>
          </a:bodyPr>
          <a:lstStyle/>
          <a:p>
            <a:pPr algn="ctr"/>
            <a:r>
              <a:rPr lang="en-CA" sz="2800" dirty="0" smtClean="0"/>
              <a:t>git push</a:t>
            </a:r>
            <a:endParaRPr lang="en-CA" sz="2800" dirty="0"/>
          </a:p>
        </p:txBody>
      </p:sp>
      <p:cxnSp>
        <p:nvCxnSpPr>
          <p:cNvPr id="26" name="Straight Arrow Connector 25"/>
          <p:cNvCxnSpPr>
            <a:stCxn id="16" idx="4"/>
            <a:endCxn id="24" idx="7"/>
          </p:cNvCxnSpPr>
          <p:nvPr/>
        </p:nvCxnSpPr>
        <p:spPr>
          <a:xfrm flipH="1">
            <a:off x="9102232" y="4365592"/>
            <a:ext cx="1183485" cy="7160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1"/>
            <a:endCxn id="9" idx="4"/>
          </p:cNvCxnSpPr>
          <p:nvPr/>
        </p:nvCxnSpPr>
        <p:spPr>
          <a:xfrm flipH="1" flipV="1">
            <a:off x="5508080" y="4787201"/>
            <a:ext cx="1582574" cy="2944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361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sp>
        <p:nvSpPr>
          <p:cNvPr id="3" name="Content Placeholder 2"/>
          <p:cNvSpPr>
            <a:spLocks noGrp="1"/>
          </p:cNvSpPr>
          <p:nvPr>
            <p:ph idx="1"/>
          </p:nvPr>
        </p:nvSpPr>
        <p:spPr/>
        <p:txBody>
          <a:bodyPr/>
          <a:lstStyle/>
          <a:p>
            <a:r>
              <a:rPr lang="en-CA" sz="4000" dirty="0" smtClean="0"/>
              <a:t>Used to test new ideas without changing your main analysis</a:t>
            </a:r>
          </a:p>
          <a:p>
            <a:endParaRPr lang="en-CA" dirty="0"/>
          </a:p>
        </p:txBody>
      </p:sp>
    </p:spTree>
    <p:extLst>
      <p:ext uri="{BB962C8B-B14F-4D97-AF65-F5344CB8AC3E}">
        <p14:creationId xmlns:p14="http://schemas.microsoft.com/office/powerpoint/2010/main" val="3200877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t>Why do many people stop when it comes to writing code?</a:t>
            </a:r>
            <a:endParaRPr lang="en-CA"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2669413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sp>
        <p:nvSpPr>
          <p:cNvPr id="3" name="Content Placeholder 2"/>
          <p:cNvSpPr>
            <a:spLocks noGrp="1"/>
          </p:cNvSpPr>
          <p:nvPr>
            <p:ph idx="1"/>
          </p:nvPr>
        </p:nvSpPr>
        <p:spPr/>
        <p:txBody>
          <a:bodyPr/>
          <a:lstStyle/>
          <a:p>
            <a:endParaRPr lang="en-CA" dirty="0"/>
          </a:p>
        </p:txBody>
      </p:sp>
      <p:pic>
        <p:nvPicPr>
          <p:cNvPr id="4" name="Content Placeholder 8"/>
          <p:cNvPicPr>
            <a:picLocks noChangeAspect="1"/>
          </p:cNvPicPr>
          <p:nvPr/>
        </p:nvPicPr>
        <p:blipFill rotWithShape="1">
          <a:blip r:embed="rId2">
            <a:extLst>
              <a:ext uri="{28A0092B-C50C-407E-A947-70E740481C1C}">
                <a14:useLocalDpi xmlns:a14="http://schemas.microsoft.com/office/drawing/2010/main" val="0"/>
              </a:ext>
            </a:extLst>
          </a:blip>
          <a:srcRect r="55501" b="43448"/>
          <a:stretch/>
        </p:blipFill>
        <p:spPr>
          <a:xfrm>
            <a:off x="2329570" y="1807522"/>
            <a:ext cx="6963220" cy="5050478"/>
          </a:xfrm>
          <a:prstGeom prst="rect">
            <a:avLst/>
          </a:prstGeom>
        </p:spPr>
      </p:pic>
    </p:spTree>
    <p:extLst>
      <p:ext uri="{BB962C8B-B14F-4D97-AF65-F5344CB8AC3E}">
        <p14:creationId xmlns:p14="http://schemas.microsoft.com/office/powerpoint/2010/main" val="1510714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dirty="0" smtClean="0"/>
              <a:t>.</a:t>
            </a:r>
            <a:r>
              <a:rPr lang="en-CA" dirty="0" err="1" smtClean="0"/>
              <a:t>gitignore</a:t>
            </a:r>
            <a:r>
              <a:rPr lang="en-CA" dirty="0" smtClean="0"/>
              <a:t> files: file you can put in a directory to tell git to ignore </a:t>
            </a:r>
            <a:endParaRPr lang="en-CA" dirty="0"/>
          </a:p>
        </p:txBody>
      </p:sp>
      <p:pic>
        <p:nvPicPr>
          <p:cNvPr id="2052" name="Picture 4" descr="C:\Users\PedersonE\Documents\teaching\DFO R workshops\dfo_git_workshop\gitign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132" y="2438399"/>
            <a:ext cx="8226981" cy="390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299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Amending the last commit: lets you add new files, change files that have already been committed, or change the commit message </a:t>
            </a:r>
            <a:r>
              <a:rPr lang="en-CA" sz="3600" i="1" dirty="0" smtClean="0"/>
              <a:t>for the last commit</a:t>
            </a:r>
            <a:endParaRPr lang="en-CA" sz="3600" dirty="0" smtClean="0"/>
          </a:p>
          <a:p>
            <a:pPr marL="0" indent="0">
              <a:buNone/>
            </a:pPr>
            <a:endParaRPr lang="en-CA" sz="3600" dirty="0"/>
          </a:p>
          <a:p>
            <a:pPr marL="0" indent="0">
              <a:buNone/>
            </a:pPr>
            <a:r>
              <a:rPr lang="en-CA" sz="3600" dirty="0"/>
              <a:t>git commit </a:t>
            </a:r>
            <a:r>
              <a:rPr lang="en-CA" sz="3600" dirty="0" smtClean="0"/>
              <a:t>–amend</a:t>
            </a:r>
          </a:p>
          <a:p>
            <a:pPr marL="0" indent="0">
              <a:buNone/>
            </a:pPr>
            <a:endParaRPr lang="en-CA" dirty="0"/>
          </a:p>
          <a:p>
            <a:pPr marL="0" indent="0">
              <a:buNone/>
            </a:pPr>
            <a:endParaRPr lang="en-CA" dirty="0"/>
          </a:p>
        </p:txBody>
      </p:sp>
      <p:pic>
        <p:nvPicPr>
          <p:cNvPr id="5" name="Picture 3" descr="C:\Users\PedersonE\Documents\teaching\DFO R workshops\dfo_git_workshop\git amm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760" y="3717244"/>
            <a:ext cx="31242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92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Stashing current versions of files</a:t>
            </a:r>
          </a:p>
          <a:p>
            <a:pPr marL="0" indent="0">
              <a:buNone/>
            </a:pPr>
            <a:endParaRPr lang="en-CA" sz="3600" dirty="0"/>
          </a:p>
          <a:p>
            <a:pPr marL="0" indent="0">
              <a:buNone/>
            </a:pPr>
            <a:r>
              <a:rPr lang="en-CA" dirty="0" smtClean="0"/>
              <a:t>Great for saving changes temporarily that you don’t want to lose when you fetch from a remote or switch branches in a project</a:t>
            </a:r>
            <a:endParaRPr lang="en-CA" dirty="0"/>
          </a:p>
          <a:p>
            <a:pPr marL="0" indent="0" algn="r">
              <a:buNone/>
            </a:pPr>
            <a:endParaRPr lang="en-CA" dirty="0"/>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57591" b="81481"/>
          <a:stretch/>
        </p:blipFill>
        <p:spPr>
          <a:xfrm>
            <a:off x="1453042" y="4027631"/>
            <a:ext cx="9285916" cy="2317504"/>
          </a:xfrm>
          <a:prstGeom prst="rect">
            <a:avLst/>
          </a:prstGeom>
        </p:spPr>
      </p:pic>
    </p:spTree>
    <p:extLst>
      <p:ext uri="{BB962C8B-B14F-4D97-AF65-F5344CB8AC3E}">
        <p14:creationId xmlns:p14="http://schemas.microsoft.com/office/powerpoint/2010/main" val="2375332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resources:</a:t>
            </a:r>
            <a:endParaRPr lang="en-CA" dirty="0"/>
          </a:p>
        </p:txBody>
      </p:sp>
      <p:sp>
        <p:nvSpPr>
          <p:cNvPr id="3" name="Content Placeholder 2"/>
          <p:cNvSpPr>
            <a:spLocks noGrp="1"/>
          </p:cNvSpPr>
          <p:nvPr>
            <p:ph idx="1"/>
          </p:nvPr>
        </p:nvSpPr>
        <p:spPr>
          <a:xfrm>
            <a:off x="838200" y="1393824"/>
            <a:ext cx="10515600" cy="5464175"/>
          </a:xfrm>
        </p:spPr>
        <p:txBody>
          <a:bodyPr>
            <a:normAutofit fontScale="92500" lnSpcReduction="20000"/>
          </a:bodyPr>
          <a:lstStyle/>
          <a:p>
            <a:r>
              <a:rPr lang="en-CA" dirty="0" smtClean="0"/>
              <a:t>The git webpage has pretty extensive manuals and tutorials on these and more advanced concepts, as does </a:t>
            </a:r>
            <a:r>
              <a:rPr lang="en-CA" dirty="0" err="1" smtClean="0"/>
              <a:t>Atlassian</a:t>
            </a:r>
            <a:r>
              <a:rPr lang="en-CA" dirty="0" smtClean="0"/>
              <a:t>, </a:t>
            </a:r>
            <a:r>
              <a:rPr lang="en-CA" dirty="0" err="1" smtClean="0"/>
              <a:t>SourceTree’s</a:t>
            </a:r>
            <a:r>
              <a:rPr lang="en-CA" dirty="0" smtClean="0"/>
              <a:t> maker:</a:t>
            </a:r>
          </a:p>
          <a:p>
            <a:pPr marL="0" indent="0">
              <a:buNone/>
            </a:pPr>
            <a:r>
              <a:rPr lang="en-CA" dirty="0"/>
              <a:t>	</a:t>
            </a:r>
            <a:r>
              <a:rPr lang="en-CA" dirty="0" smtClean="0">
                <a:hlinkClick r:id="rId2"/>
              </a:rPr>
              <a:t>https</a:t>
            </a:r>
            <a:r>
              <a:rPr lang="en-CA" dirty="0">
                <a:hlinkClick r:id="rId2"/>
              </a:rPr>
              <a:t>://</a:t>
            </a:r>
            <a:r>
              <a:rPr lang="en-CA" dirty="0" smtClean="0">
                <a:hlinkClick r:id="rId2"/>
              </a:rPr>
              <a:t>git-scm.com/documentation</a:t>
            </a:r>
            <a:endParaRPr lang="en-CA" dirty="0" smtClean="0"/>
          </a:p>
          <a:p>
            <a:pPr marL="0" indent="0">
              <a:buNone/>
            </a:pPr>
            <a:r>
              <a:rPr lang="en-CA" dirty="0" smtClean="0"/>
              <a:t>	</a:t>
            </a:r>
            <a:r>
              <a:rPr lang="en-CA" dirty="0" smtClean="0">
                <a:hlinkClick r:id="rId3"/>
              </a:rPr>
              <a:t>https</a:t>
            </a:r>
            <a:r>
              <a:rPr lang="en-CA" dirty="0">
                <a:hlinkClick r:id="rId3"/>
              </a:rPr>
              <a:t>://www.atlassian.com/git/tutorials</a:t>
            </a:r>
            <a:r>
              <a:rPr lang="en-CA" dirty="0" smtClean="0">
                <a:hlinkClick r:id="rId3"/>
              </a:rPr>
              <a:t>/</a:t>
            </a:r>
            <a:endParaRPr lang="en-CA" dirty="0" smtClean="0"/>
          </a:p>
          <a:p>
            <a:pPr marL="0" indent="0">
              <a:buNone/>
            </a:pPr>
            <a:endParaRPr lang="en-CA" dirty="0"/>
          </a:p>
          <a:p>
            <a:r>
              <a:rPr lang="en-CA" dirty="0" smtClean="0"/>
              <a:t>Software Carpentry has a great tutorial:</a:t>
            </a:r>
          </a:p>
          <a:p>
            <a:pPr marL="0" indent="0">
              <a:buNone/>
            </a:pPr>
            <a:r>
              <a:rPr lang="en-CA" dirty="0" smtClean="0"/>
              <a:t>	</a:t>
            </a:r>
            <a:r>
              <a:rPr lang="en-CA" dirty="0" smtClean="0">
                <a:hlinkClick r:id="rId4"/>
              </a:rPr>
              <a:t>https://swcarpentry.github.io/git-novice/</a:t>
            </a:r>
            <a:endParaRPr lang="en-CA" dirty="0" smtClean="0"/>
          </a:p>
          <a:p>
            <a:pPr marL="0" indent="0">
              <a:buNone/>
            </a:pPr>
            <a:endParaRPr lang="en-CA" dirty="0"/>
          </a:p>
          <a:p>
            <a:r>
              <a:rPr lang="en-CA" dirty="0" smtClean="0"/>
              <a:t>Social media (Stack Overflow, or Twitter)</a:t>
            </a:r>
          </a:p>
          <a:p>
            <a:pPr marL="0" indent="0">
              <a:buNone/>
            </a:pPr>
            <a:r>
              <a:rPr lang="en-CA" dirty="0" smtClean="0"/>
              <a:t>	e.g</a:t>
            </a:r>
            <a:r>
              <a:rPr lang="en-CA" dirty="0"/>
              <a:t>.: </a:t>
            </a:r>
            <a:r>
              <a:rPr lang="en-CA" dirty="0">
                <a:hlinkClick r:id="rId5"/>
              </a:rPr>
              <a:t>https://</a:t>
            </a:r>
            <a:r>
              <a:rPr lang="en-CA" dirty="0" smtClean="0">
                <a:hlinkClick r:id="rId5"/>
              </a:rPr>
              <a:t>twitter.com/ericJpedersen/status/658719435004473344</a:t>
            </a:r>
            <a:endParaRPr lang="en-CA" dirty="0" smtClean="0"/>
          </a:p>
          <a:p>
            <a:pPr marL="0" indent="0">
              <a:buNone/>
            </a:pPr>
            <a:endParaRPr lang="en-CA" dirty="0" smtClean="0"/>
          </a:p>
          <a:p>
            <a:r>
              <a:rPr lang="en-CA" dirty="0" smtClean="0"/>
              <a:t>When things (inevitably) go wrong:</a:t>
            </a:r>
          </a:p>
          <a:p>
            <a:pPr marL="0" indent="0">
              <a:buNone/>
            </a:pPr>
            <a:r>
              <a:rPr lang="en-CA" dirty="0"/>
              <a:t>	</a:t>
            </a:r>
            <a:r>
              <a:rPr lang="en-CA" dirty="0">
                <a:hlinkClick r:id="rId6"/>
              </a:rPr>
              <a:t>http://ohshitgit.com</a:t>
            </a:r>
            <a:r>
              <a:rPr lang="en-CA" dirty="0" smtClean="0">
                <a:hlinkClick r:id="rId6"/>
              </a:rPr>
              <a:t>/</a:t>
            </a:r>
            <a:r>
              <a:rPr lang="en-CA" dirty="0" smtClean="0"/>
              <a:t> </a:t>
            </a:r>
          </a:p>
          <a:p>
            <a:pPr marL="0" indent="0">
              <a:buNone/>
            </a:pPr>
            <a:endParaRPr lang="en-CA" dirty="0" smtClean="0"/>
          </a:p>
          <a:p>
            <a:pPr marL="0" indent="0">
              <a:buNone/>
            </a:pPr>
            <a:endParaRPr lang="en-CA" dirty="0"/>
          </a:p>
          <a:p>
            <a:endParaRPr lang="en-CA" dirty="0" smtClean="0"/>
          </a:p>
          <a:p>
            <a:pPr marL="0" indent="0">
              <a:buNone/>
            </a:pPr>
            <a:endParaRPr lang="en-CA" dirty="0"/>
          </a:p>
        </p:txBody>
      </p:sp>
    </p:spTree>
    <p:extLst>
      <p:ext uri="{BB962C8B-B14F-4D97-AF65-F5344CB8AC3E}">
        <p14:creationId xmlns:p14="http://schemas.microsoft.com/office/powerpoint/2010/main" val="673792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0"/>
            <a:ext cx="10515600" cy="1325563"/>
          </a:xfrm>
        </p:spPr>
        <p:txBody>
          <a:bodyPr/>
          <a:lstStyle/>
          <a:p>
            <a:r>
              <a:rPr lang="en-CA" dirty="0" smtClean="0"/>
              <a:t>Git tips</a:t>
            </a:r>
            <a:endParaRPr lang="en-CA" dirty="0"/>
          </a:p>
        </p:txBody>
      </p:sp>
      <p:sp>
        <p:nvSpPr>
          <p:cNvPr id="3" name="Content Placeholder 2"/>
          <p:cNvSpPr>
            <a:spLocks noGrp="1"/>
          </p:cNvSpPr>
          <p:nvPr>
            <p:ph idx="1"/>
          </p:nvPr>
        </p:nvSpPr>
        <p:spPr>
          <a:xfrm>
            <a:off x="665018" y="1524432"/>
            <a:ext cx="10900064" cy="5011449"/>
          </a:xfrm>
        </p:spPr>
        <p:txBody>
          <a:bodyPr>
            <a:normAutofit fontScale="77500" lnSpcReduction="20000"/>
          </a:bodyPr>
          <a:lstStyle/>
          <a:p>
            <a:pPr marL="514350" indent="-514350">
              <a:buFont typeface="+mj-lt"/>
              <a:buAutoNum type="arabicPeriod"/>
            </a:pPr>
            <a:r>
              <a:rPr lang="en-CA" sz="3500" dirty="0" smtClean="0"/>
              <a:t>All the files you want to track need to be in one directory (but they can be in nested directories in that one)</a:t>
            </a:r>
          </a:p>
          <a:p>
            <a:pPr marL="514350" indent="-514350">
              <a:buFont typeface="+mj-lt"/>
              <a:buAutoNum type="arabicPeriod"/>
            </a:pPr>
            <a:r>
              <a:rPr lang="en-CA" sz="3500" dirty="0" smtClean="0"/>
              <a:t>Start by creating a repository for a project</a:t>
            </a:r>
          </a:p>
          <a:p>
            <a:pPr marL="514350" indent="-514350">
              <a:buFont typeface="+mj-lt"/>
              <a:buAutoNum type="arabicPeriod"/>
            </a:pPr>
            <a:r>
              <a:rPr lang="en-CA" sz="3500" dirty="0" smtClean="0"/>
              <a:t>Commit files early and often, in small batches</a:t>
            </a:r>
          </a:p>
          <a:p>
            <a:pPr marL="514350" indent="-514350">
              <a:buFont typeface="+mj-lt"/>
              <a:buAutoNum type="arabicPeriod"/>
            </a:pPr>
            <a:r>
              <a:rPr lang="en-CA" sz="3500" dirty="0" smtClean="0"/>
              <a:t>Use informative commit messages</a:t>
            </a:r>
          </a:p>
          <a:p>
            <a:pPr marL="514350" indent="-514350">
              <a:buFont typeface="+mj-lt"/>
              <a:buAutoNum type="arabicPeriod"/>
            </a:pPr>
            <a:r>
              <a:rPr lang="en-CA" sz="3500" dirty="0" smtClean="0"/>
              <a:t>Use branches to test new ideas</a:t>
            </a:r>
          </a:p>
          <a:p>
            <a:pPr marL="514350" indent="-514350">
              <a:buFont typeface="+mj-lt"/>
              <a:buAutoNum type="arabicPeriod"/>
            </a:pPr>
            <a:r>
              <a:rPr lang="en-CA" sz="3500" dirty="0" smtClean="0"/>
              <a:t>Git isn’t a backup! Always keep your backups up to date</a:t>
            </a:r>
          </a:p>
          <a:p>
            <a:pPr marL="514350" indent="-514350">
              <a:buFont typeface="+mj-lt"/>
              <a:buAutoNum type="arabicPeriod"/>
            </a:pPr>
            <a:r>
              <a:rPr lang="en-CA" sz="3600" dirty="0"/>
              <a:t>Git will keep a copy of every form of the file you remember to stage and commit, unless you actively work to delete it. (It’s good at compression and avoiding duplication though</a:t>
            </a:r>
            <a:r>
              <a:rPr lang="en-CA" sz="3600" dirty="0" smtClean="0"/>
              <a:t>). Use a .</a:t>
            </a:r>
            <a:r>
              <a:rPr lang="en-CA" sz="3600" dirty="0" err="1" smtClean="0"/>
              <a:t>gitignore</a:t>
            </a:r>
            <a:r>
              <a:rPr lang="en-CA" sz="3600" dirty="0" smtClean="0"/>
              <a:t> file if you have temporary files that you don’t want to track.</a:t>
            </a:r>
          </a:p>
          <a:p>
            <a:pPr marL="514350" indent="-514350">
              <a:buFont typeface="+mj-lt"/>
              <a:buAutoNum type="arabicPeriod"/>
            </a:pPr>
            <a:r>
              <a:rPr lang="en-CA" sz="3600" dirty="0" smtClean="0"/>
              <a:t>To share code, you can zip the directory and email it, or upload it to </a:t>
            </a:r>
            <a:r>
              <a:rPr lang="en-CA" sz="3600" dirty="0" err="1" smtClean="0"/>
              <a:t>Github</a:t>
            </a:r>
            <a:r>
              <a:rPr lang="en-CA" sz="3600" dirty="0" smtClean="0"/>
              <a:t>: both ways, your collaborator can see everything you’ve tried</a:t>
            </a:r>
            <a:endParaRPr lang="en-CA" sz="3600" dirty="0"/>
          </a:p>
          <a:p>
            <a:pPr marL="514350" indent="-514350">
              <a:buFont typeface="+mj-lt"/>
              <a:buAutoNum type="arabicPeriod"/>
            </a:pPr>
            <a:endParaRPr lang="en-CA" sz="3500" dirty="0" smtClean="0"/>
          </a:p>
          <a:p>
            <a:pPr marL="514350" indent="-514350">
              <a:buFont typeface="+mj-lt"/>
              <a:buAutoNum type="arabicPeriod"/>
            </a:pPr>
            <a:endParaRPr lang="en-CA" sz="4000" dirty="0" smtClean="0"/>
          </a:p>
        </p:txBody>
      </p:sp>
    </p:spTree>
    <p:extLst>
      <p:ext uri="{BB962C8B-B14F-4D97-AF65-F5344CB8AC3E}">
        <p14:creationId xmlns:p14="http://schemas.microsoft.com/office/powerpoint/2010/main" val="12611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Keeping track of changes in your analyses</a:t>
            </a:r>
            <a:endParaRPr lang="en-CA" dirty="0"/>
          </a:p>
        </p:txBody>
      </p:sp>
      <p:sp>
        <p:nvSpPr>
          <p:cNvPr id="3" name="Content Placeholder 2"/>
          <p:cNvSpPr>
            <a:spLocks noGrp="1"/>
          </p:cNvSpPr>
          <p:nvPr>
            <p:ph idx="1"/>
          </p:nvPr>
        </p:nvSpPr>
        <p:spPr>
          <a:xfrm>
            <a:off x="549499" y="1694244"/>
            <a:ext cx="10804301" cy="3817914"/>
          </a:xfrm>
        </p:spPr>
        <p:txBody>
          <a:bodyPr>
            <a:normAutofit/>
          </a:bodyPr>
          <a:lstStyle/>
          <a:p>
            <a:r>
              <a:rPr lang="en-CA" sz="3200" dirty="0" smtClean="0"/>
              <a:t>When working in R (or </a:t>
            </a:r>
            <a:r>
              <a:rPr lang="en-CA" sz="3200" dirty="0" err="1" smtClean="0"/>
              <a:t>Matlab</a:t>
            </a:r>
            <a:r>
              <a:rPr lang="en-CA" sz="3200" dirty="0" smtClean="0"/>
              <a:t>, or Mathematica, or ….etc.) you generally save code as scripts</a:t>
            </a:r>
          </a:p>
          <a:p>
            <a:endParaRPr lang="en-CA" sz="3200" dirty="0" smtClean="0"/>
          </a:p>
          <a:p>
            <a:r>
              <a:rPr lang="en-CA" sz="3200" dirty="0" smtClean="0"/>
              <a:t>How do we keep a lab book for our code?</a:t>
            </a:r>
          </a:p>
          <a:p>
            <a:endParaRPr lang="en-CA" dirty="0"/>
          </a:p>
        </p:txBody>
      </p:sp>
    </p:spTree>
    <p:extLst>
      <p:ext uri="{BB962C8B-B14F-4D97-AF65-F5344CB8AC3E}">
        <p14:creationId xmlns:p14="http://schemas.microsoft.com/office/powerpoint/2010/main" val="95268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a:t>
            </a:r>
            <a:r>
              <a:rPr lang="en-CA" dirty="0"/>
              <a:t>.</a:t>
            </a:r>
            <a:r>
              <a:rPr lang="en-CA" dirty="0" smtClean="0"/>
              <a:t> </a:t>
            </a:r>
            <a:r>
              <a:rPr lang="en-CA" dirty="0"/>
              <a:t>Keep </a:t>
            </a:r>
            <a:r>
              <a:rPr lang="en-CA" dirty="0" smtClean="0"/>
              <a:t>each version of a file as you change it</a:t>
            </a:r>
            <a:endParaRPr lang="en-CA" dirty="0"/>
          </a:p>
        </p:txBody>
      </p:sp>
      <p:sp>
        <p:nvSpPr>
          <p:cNvPr id="3" name="Content Placeholder 2"/>
          <p:cNvSpPr>
            <a:spLocks noGrp="1"/>
          </p:cNvSpPr>
          <p:nvPr>
            <p:ph idx="1"/>
          </p:nvPr>
        </p:nvSpPr>
        <p:spPr>
          <a:xfrm>
            <a:off x="693850" y="3716227"/>
            <a:ext cx="10804301" cy="2774724"/>
          </a:xfrm>
        </p:spPr>
        <p:txBody>
          <a:bodyPr>
            <a:normAutofit/>
          </a:bodyPr>
          <a:lstStyle/>
          <a:p>
            <a:r>
              <a:rPr lang="en-CA" dirty="0" smtClean="0"/>
              <a:t>Pros: keeps each version of your code, so you can recreate it if something doesn’t work</a:t>
            </a:r>
            <a:endParaRPr lang="en-CA" dirty="0"/>
          </a:p>
          <a:p>
            <a:r>
              <a:rPr lang="en-CA" dirty="0" smtClean="0"/>
              <a:t>Cons: Adds up to a lot of extra files. </a:t>
            </a:r>
            <a:r>
              <a:rPr lang="en-CA" dirty="0"/>
              <a:t>R</a:t>
            </a:r>
            <a:r>
              <a:rPr lang="en-CA" dirty="0" smtClean="0"/>
              <a:t>eally easy to forget to save a new version, or end up with “version_1_clean”, “version_1_better”, “version_2_cleaned_again” ….</a:t>
            </a:r>
          </a:p>
          <a:p>
            <a:endParaRPr lang="en-CA"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2909" b="48010"/>
          <a:stretch/>
        </p:blipFill>
        <p:spPr>
          <a:xfrm>
            <a:off x="1334957" y="1603848"/>
            <a:ext cx="9522086" cy="2021983"/>
          </a:xfrm>
          <a:prstGeom prst="rect">
            <a:avLst/>
          </a:prstGeom>
        </p:spPr>
      </p:pic>
    </p:spTree>
    <p:extLst>
      <p:ext uri="{BB962C8B-B14F-4D97-AF65-F5344CB8AC3E}">
        <p14:creationId xmlns:p14="http://schemas.microsoft.com/office/powerpoint/2010/main" val="318941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a:t>
            </a:r>
            <a:r>
              <a:rPr lang="en-CA" dirty="0"/>
              <a:t>.</a:t>
            </a:r>
            <a:r>
              <a:rPr lang="en-CA" dirty="0" smtClean="0"/>
              <a:t> </a:t>
            </a:r>
            <a:r>
              <a:rPr lang="en-CA" dirty="0"/>
              <a:t>Keep notes on changes as a separate file (or as a paper lab book)</a:t>
            </a:r>
          </a:p>
        </p:txBody>
      </p:sp>
      <p:sp>
        <p:nvSpPr>
          <p:cNvPr id="3" name="Content Placeholder 2"/>
          <p:cNvSpPr>
            <a:spLocks noGrp="1"/>
          </p:cNvSpPr>
          <p:nvPr>
            <p:ph idx="1"/>
          </p:nvPr>
        </p:nvSpPr>
        <p:spPr>
          <a:xfrm>
            <a:off x="693850" y="4250641"/>
            <a:ext cx="10804301" cy="2382591"/>
          </a:xfrm>
        </p:spPr>
        <p:txBody>
          <a:bodyPr>
            <a:normAutofit/>
          </a:bodyPr>
          <a:lstStyle/>
          <a:p>
            <a:r>
              <a:rPr lang="en-CA" dirty="0" smtClean="0"/>
              <a:t>Pros: Keeps your folder clean (each file does a specific thing). Notebook will keep track of </a:t>
            </a:r>
            <a:r>
              <a:rPr lang="en-CA" i="1" dirty="0" smtClean="0"/>
              <a:t>why </a:t>
            </a:r>
            <a:r>
              <a:rPr lang="en-CA" dirty="0" smtClean="0"/>
              <a:t>you made each change over time</a:t>
            </a:r>
            <a:endParaRPr lang="en-CA" dirty="0"/>
          </a:p>
          <a:p>
            <a:r>
              <a:rPr lang="en-CA" dirty="0" smtClean="0"/>
              <a:t>Cons: You can never go back and recreate an old analysis. Really easy to forgot to write a change down in your lab book… </a:t>
            </a:r>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887" b="53962"/>
          <a:stretch/>
        </p:blipFill>
        <p:spPr>
          <a:xfrm>
            <a:off x="1334957" y="2054854"/>
            <a:ext cx="9522086" cy="1706583"/>
          </a:xfrm>
          <a:prstGeom prst="rect">
            <a:avLst/>
          </a:prstGeom>
        </p:spPr>
      </p:pic>
    </p:spTree>
    <p:extLst>
      <p:ext uri="{BB962C8B-B14F-4D97-AF65-F5344CB8AC3E}">
        <p14:creationId xmlns:p14="http://schemas.microsoft.com/office/powerpoint/2010/main" val="30790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Best of both worlds: Software version control</a:t>
            </a:r>
            <a:endParaRPr lang="en-CA" dirty="0"/>
          </a:p>
        </p:txBody>
      </p:sp>
      <p:sp>
        <p:nvSpPr>
          <p:cNvPr id="3" name="Content Placeholder 2"/>
          <p:cNvSpPr>
            <a:spLocks noGrp="1"/>
          </p:cNvSpPr>
          <p:nvPr>
            <p:ph idx="1"/>
          </p:nvPr>
        </p:nvSpPr>
        <p:spPr/>
        <p:txBody>
          <a:bodyPr>
            <a:normAutofit fontScale="92500" lnSpcReduction="10000"/>
          </a:bodyPr>
          <a:lstStyle/>
          <a:p>
            <a:r>
              <a:rPr lang="en-CA" sz="4000" dirty="0" smtClean="0"/>
              <a:t>Keeps track of:</a:t>
            </a:r>
          </a:p>
          <a:p>
            <a:pPr marL="514350" indent="-514350">
              <a:buFont typeface="+mj-lt"/>
              <a:buAutoNum type="arabicPeriod"/>
            </a:pPr>
            <a:r>
              <a:rPr lang="en-CA" dirty="0" smtClean="0"/>
              <a:t>What files have changed over time, and what the changes</a:t>
            </a:r>
            <a:r>
              <a:rPr lang="en-CA" dirty="0"/>
              <a:t> </a:t>
            </a:r>
            <a:r>
              <a:rPr lang="en-CA" dirty="0" smtClean="0"/>
              <a:t>are</a:t>
            </a:r>
          </a:p>
          <a:p>
            <a:pPr marL="514350" indent="-514350">
              <a:buFont typeface="+mj-lt"/>
              <a:buAutoNum type="arabicPeriod"/>
            </a:pPr>
            <a:r>
              <a:rPr lang="en-CA" dirty="0" smtClean="0"/>
              <a:t>What files have changed that have yet to be stored</a:t>
            </a:r>
          </a:p>
          <a:p>
            <a:pPr marL="514350" indent="-514350">
              <a:buFont typeface="+mj-lt"/>
              <a:buAutoNum type="arabicPeriod"/>
            </a:pPr>
            <a:endParaRPr lang="en-CA" dirty="0"/>
          </a:p>
          <a:p>
            <a:r>
              <a:rPr lang="en-CA" sz="3600" dirty="0" smtClean="0"/>
              <a:t>Lets you:</a:t>
            </a:r>
          </a:p>
          <a:p>
            <a:pPr marL="742950" indent="-742950">
              <a:buFont typeface="+mj-lt"/>
              <a:buAutoNum type="arabicPeriod"/>
            </a:pPr>
            <a:r>
              <a:rPr lang="en-CA" dirty="0" smtClean="0"/>
              <a:t>Keep detailed notes on</a:t>
            </a:r>
            <a:r>
              <a:rPr lang="en-CA" i="1" dirty="0"/>
              <a:t> </a:t>
            </a:r>
            <a:r>
              <a:rPr lang="en-CA" i="1" dirty="0" smtClean="0"/>
              <a:t>why </a:t>
            </a:r>
            <a:r>
              <a:rPr lang="en-CA" dirty="0" smtClean="0"/>
              <a:t>you made each change</a:t>
            </a:r>
          </a:p>
          <a:p>
            <a:pPr marL="742950" indent="-742950">
              <a:buFont typeface="+mj-lt"/>
              <a:buAutoNum type="arabicPeriod"/>
            </a:pPr>
            <a:r>
              <a:rPr lang="en-CA" dirty="0" smtClean="0"/>
              <a:t>Revert back to old versions of code if needed</a:t>
            </a:r>
          </a:p>
          <a:p>
            <a:pPr marL="742950" indent="-742950">
              <a:buFont typeface="+mj-lt"/>
              <a:buAutoNum type="arabicPeriod"/>
            </a:pPr>
            <a:r>
              <a:rPr lang="en-CA" dirty="0" smtClean="0"/>
              <a:t>Try experimental changes without risking code that works</a:t>
            </a:r>
          </a:p>
          <a:p>
            <a:pPr marL="742950" indent="-742950">
              <a:buFont typeface="+mj-lt"/>
              <a:buAutoNum type="arabicPeriod"/>
            </a:pPr>
            <a:r>
              <a:rPr lang="en-CA" dirty="0" smtClean="0"/>
              <a:t>Share your code and history of changes easily</a:t>
            </a:r>
          </a:p>
          <a:p>
            <a:pPr marL="514350" indent="-514350">
              <a:buFont typeface="+mj-lt"/>
              <a:buAutoNum type="arabicPeriod"/>
            </a:pPr>
            <a:endParaRPr lang="en-CA" dirty="0" smtClean="0"/>
          </a:p>
        </p:txBody>
      </p:sp>
    </p:spTree>
    <p:extLst>
      <p:ext uri="{BB962C8B-B14F-4D97-AF65-F5344CB8AC3E}">
        <p14:creationId xmlns:p14="http://schemas.microsoft.com/office/powerpoint/2010/main" val="698733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sp>
        <p:nvSpPr>
          <p:cNvPr id="3" name="Content Placeholder 2"/>
          <p:cNvSpPr>
            <a:spLocks noGrp="1"/>
          </p:cNvSpPr>
          <p:nvPr>
            <p:ph idx="1"/>
          </p:nvPr>
        </p:nvSpPr>
        <p:spPr>
          <a:xfrm>
            <a:off x="881575" y="1811557"/>
            <a:ext cx="10515600" cy="4351338"/>
          </a:xfrm>
        </p:spPr>
        <p:txBody>
          <a:bodyPr>
            <a:normAutofit/>
          </a:bodyPr>
          <a:lstStyle/>
          <a:p>
            <a:r>
              <a:rPr lang="en-CA" sz="3600" dirty="0" smtClean="0"/>
              <a:t>One type of version control software (likely the most popular), invited in 2005</a:t>
            </a:r>
          </a:p>
          <a:p>
            <a:r>
              <a:rPr lang="en-CA" sz="3600" dirty="0" smtClean="0"/>
              <a:t>Free and open source</a:t>
            </a:r>
          </a:p>
          <a:p>
            <a:r>
              <a:rPr lang="en-CA" sz="3600" dirty="0" smtClean="0"/>
              <a:t>Easy to set up on a personal computer</a:t>
            </a:r>
          </a:p>
          <a:p>
            <a:r>
              <a:rPr lang="en-CA" sz="3600" dirty="0" smtClean="0"/>
              <a:t>Lot of great support tools (including support within </a:t>
            </a:r>
            <a:r>
              <a:rPr lang="en-CA" sz="3600" dirty="0" err="1" smtClean="0"/>
              <a:t>Rstudio</a:t>
            </a:r>
            <a:r>
              <a:rPr lang="en-CA" sz="3600" dirty="0" smtClean="0"/>
              <a:t>) and a huge and helpful user base </a:t>
            </a:r>
          </a:p>
          <a:p>
            <a:r>
              <a:rPr lang="en-CA" sz="3600" dirty="0" smtClean="0"/>
              <a:t>Can put things on GitHub (more about this at the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5046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1579" b="50178"/>
          <a:stretch/>
        </p:blipFill>
        <p:spPr>
          <a:xfrm>
            <a:off x="37514" y="2818769"/>
            <a:ext cx="12116972" cy="2498716"/>
          </a:xfrm>
          <a:prstGeom prst="rect">
            <a:avLst/>
          </a:prstGeom>
        </p:spPr>
      </p:pic>
    </p:spTree>
    <p:extLst>
      <p:ext uri="{BB962C8B-B14F-4D97-AF65-F5344CB8AC3E}">
        <p14:creationId xmlns:p14="http://schemas.microsoft.com/office/powerpoint/2010/main" val="3481138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3315</TotalTime>
  <Words>1427</Words>
  <Application>Microsoft Office PowerPoint</Application>
  <PresentationFormat>Custom</PresentationFormat>
  <Paragraphs>232</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Using version control  and git</vt:lpstr>
      <vt:lpstr>The lab book has many purposes:</vt:lpstr>
      <vt:lpstr>The lab book has many purposes:</vt:lpstr>
      <vt:lpstr>Keeping track of changes in your analyses</vt:lpstr>
      <vt:lpstr>1. Keep each version of a file as you change it</vt:lpstr>
      <vt:lpstr>2. Keep notes on changes as a separate file (or as a paper lab book)</vt:lpstr>
      <vt:lpstr>3. Best of both worlds: Software version control</vt:lpstr>
      <vt:lpstr>What is            , and why use it?</vt:lpstr>
      <vt:lpstr>What is            , and why use it?</vt:lpstr>
      <vt:lpstr>What I’ll cover today:</vt:lpstr>
      <vt:lpstr>Setting up git</vt:lpstr>
      <vt:lpstr>Creating a repository:</vt:lpstr>
      <vt:lpstr>Staging and committing</vt:lpstr>
      <vt:lpstr>Staging and committing</vt:lpstr>
      <vt:lpstr>Staging and committing</vt:lpstr>
      <vt:lpstr>Staging and committing</vt:lpstr>
      <vt:lpstr>The second basic process: Staging and committing</vt:lpstr>
      <vt:lpstr>Exercise (10 minutes):</vt:lpstr>
      <vt:lpstr>Using git from a GUI</vt:lpstr>
      <vt:lpstr>PowerPoint Presentation</vt:lpstr>
      <vt:lpstr>PowerPoint Presentation</vt:lpstr>
      <vt:lpstr>Exercise: Practicing git (10 minutes)</vt:lpstr>
      <vt:lpstr>Break</vt:lpstr>
      <vt:lpstr>Slightly more advanced topics:</vt:lpstr>
      <vt:lpstr>Working with remote repositories (how do you collaborate with git?)</vt:lpstr>
      <vt:lpstr>Working with remote repositories (how do you collaborate with git?)</vt:lpstr>
      <vt:lpstr>Working with remote repositories (how do you collaborate with git?)</vt:lpstr>
      <vt:lpstr>Git workflow when collaborating with an existing project</vt:lpstr>
      <vt:lpstr>Branches</vt:lpstr>
      <vt:lpstr>Branches</vt:lpstr>
      <vt:lpstr>Useful tricks</vt:lpstr>
      <vt:lpstr>Useful tricks</vt:lpstr>
      <vt:lpstr>Useful tricks</vt:lpstr>
      <vt:lpstr>Further resources:</vt:lpstr>
      <vt:lpstr>Git 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version control  and git</dc:title>
  <dc:creator>Eric Pedersen</dc:creator>
  <cp:lastModifiedBy>Eric Pedersen</cp:lastModifiedBy>
  <cp:revision>80</cp:revision>
  <dcterms:created xsi:type="dcterms:W3CDTF">2015-10-26T16:17:29Z</dcterms:created>
  <dcterms:modified xsi:type="dcterms:W3CDTF">2017-11-30T18:57:00Z</dcterms:modified>
</cp:coreProperties>
</file>