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A9E7-EE6E-4FF9-A230-1ED874897E87}" type="datetimeFigureOut">
              <a:rPr lang="en-CA" smtClean="0"/>
              <a:t>03/08/2018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8108-83C6-4365-8AD0-B6E1E93FD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20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A9E7-EE6E-4FF9-A230-1ED874897E87}" type="datetimeFigureOut">
              <a:rPr lang="en-CA" smtClean="0"/>
              <a:t>03/08/2018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8108-83C6-4365-8AD0-B6E1E93FD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02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A9E7-EE6E-4FF9-A230-1ED874897E87}" type="datetimeFigureOut">
              <a:rPr lang="en-CA" smtClean="0"/>
              <a:t>03/08/2018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8108-83C6-4365-8AD0-B6E1E93FD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41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A9E7-EE6E-4FF9-A230-1ED874897E87}" type="datetimeFigureOut">
              <a:rPr lang="en-CA" smtClean="0"/>
              <a:t>03/08/2018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8108-83C6-4365-8AD0-B6E1E93FD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72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A9E7-EE6E-4FF9-A230-1ED874897E87}" type="datetimeFigureOut">
              <a:rPr lang="en-CA" smtClean="0"/>
              <a:t>03/08/2018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8108-83C6-4365-8AD0-B6E1E93FD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78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A9E7-EE6E-4FF9-A230-1ED874897E87}" type="datetimeFigureOut">
              <a:rPr lang="en-CA" smtClean="0"/>
              <a:t>03/08/2018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8108-83C6-4365-8AD0-B6E1E93FD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04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A9E7-EE6E-4FF9-A230-1ED874897E87}" type="datetimeFigureOut">
              <a:rPr lang="en-CA" smtClean="0"/>
              <a:t>03/08/2018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8108-83C6-4365-8AD0-B6E1E93FD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38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A9E7-EE6E-4FF9-A230-1ED874897E87}" type="datetimeFigureOut">
              <a:rPr lang="en-CA" smtClean="0"/>
              <a:t>03/08/2018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8108-83C6-4365-8AD0-B6E1E93FD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822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A9E7-EE6E-4FF9-A230-1ED874897E87}" type="datetimeFigureOut">
              <a:rPr lang="en-CA" smtClean="0"/>
              <a:t>03/08/2018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8108-83C6-4365-8AD0-B6E1E93FD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53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A9E7-EE6E-4FF9-A230-1ED874897E87}" type="datetimeFigureOut">
              <a:rPr lang="en-CA" smtClean="0"/>
              <a:t>03/08/2018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8108-83C6-4365-8AD0-B6E1E93FD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4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A9E7-EE6E-4FF9-A230-1ED874897E87}" type="datetimeFigureOut">
              <a:rPr lang="en-CA" smtClean="0"/>
              <a:t>03/08/2018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8108-83C6-4365-8AD0-B6E1E93FD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01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A9E7-EE6E-4FF9-A230-1ED874897E87}" type="datetimeFigureOut">
              <a:rPr lang="en-CA" smtClean="0"/>
              <a:t>03/08/2018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18108-83C6-4365-8AD0-B6E1E93FD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14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3520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 smtClean="0"/>
              <a:t>Ask questions</a:t>
            </a:r>
          </a:p>
          <a:p>
            <a:pPr defTabSz="360000"/>
            <a:r>
              <a:rPr lang="en-CA" dirty="0"/>
              <a:t>	</a:t>
            </a:r>
            <a:r>
              <a:rPr lang="en-CA" dirty="0" smtClean="0"/>
              <a:t>Formulate biological hypothesis</a:t>
            </a:r>
          </a:p>
          <a:p>
            <a:pPr defTabSz="360000"/>
            <a:r>
              <a:rPr lang="en-CA" dirty="0"/>
              <a:t>	</a:t>
            </a:r>
            <a:r>
              <a:rPr lang="en-CA" dirty="0" smtClean="0"/>
              <a:t>Carry out study/collect data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289564" y="6334780"/>
            <a:ext cx="2841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Modified from </a:t>
            </a:r>
            <a:r>
              <a:rPr lang="en-CA" sz="1600" dirty="0" err="1" smtClean="0"/>
              <a:t>Zuur</a:t>
            </a:r>
            <a:r>
              <a:rPr lang="en-CA" sz="1600" dirty="0" smtClean="0"/>
              <a:t> et al. 2010, </a:t>
            </a:r>
          </a:p>
          <a:p>
            <a:r>
              <a:rPr lang="en-CA" sz="1200" dirty="0" smtClean="0"/>
              <a:t>Methods in Ecology and Evolution</a:t>
            </a:r>
            <a:endParaRPr lang="en-CA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037054" y="5877272"/>
            <a:ext cx="433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3. Apply statistical </a:t>
            </a:r>
            <a:r>
              <a:rPr lang="en-CA" dirty="0" smtClean="0"/>
              <a:t>model + </a:t>
            </a:r>
            <a:r>
              <a:rPr lang="en-CA" smtClean="0"/>
              <a:t>test assumptions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929412"/>
              </p:ext>
            </p:extLst>
          </p:nvPr>
        </p:nvGraphicFramePr>
        <p:xfrm>
          <a:off x="1037054" y="1697326"/>
          <a:ext cx="7711410" cy="392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849"/>
                <a:gridCol w="1887583"/>
                <a:gridCol w="2231261"/>
                <a:gridCol w="2903717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Step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Issue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Tool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Solution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Outliers Y &amp; X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Boxplot, Cleveland </a:t>
                      </a:r>
                      <a:r>
                        <a:rPr lang="en-CA" sz="1400" dirty="0" err="1" smtClean="0"/>
                        <a:t>dotplots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It depends….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Homogeneity 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Conditional boxplot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GLS regression (transform)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Normality 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QQ-plot</a:t>
                      </a:r>
                      <a:r>
                        <a:rPr lang="en-CA" sz="1400" baseline="0" dirty="0" smtClean="0"/>
                        <a:t> (histogram)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GLM,</a:t>
                      </a:r>
                    </a:p>
                    <a:p>
                      <a:r>
                        <a:rPr lang="en-CA" sz="1400" dirty="0" smtClean="0"/>
                        <a:t>Transformation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Zero trouble 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Frequency plot of </a:t>
                      </a:r>
                      <a:r>
                        <a:rPr lang="en-CA" sz="1400" dirty="0" err="1" smtClean="0"/>
                        <a:t>corrgram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Zero-inflated models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Collinearity X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VIF, scatterplots, PCA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Use biological knowledge,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dirty="0" smtClean="0"/>
                        <a:t>Sequentially</a:t>
                      </a:r>
                      <a:r>
                        <a:rPr lang="en-CA" sz="1400" baseline="0" dirty="0" smtClean="0"/>
                        <a:t> drop variables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Relationships Y &amp; X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Scatterplots, conditional boxplots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It depends….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Interactions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Coplots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Include or eliminate from model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8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Independence 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ACF, </a:t>
                      </a:r>
                      <a:r>
                        <a:rPr lang="en-CA" sz="1400" dirty="0" err="1" smtClean="0"/>
                        <a:t>variogram</a:t>
                      </a:r>
                      <a:r>
                        <a:rPr lang="en-CA" sz="1400" dirty="0" smtClean="0"/>
                        <a:t>, plot</a:t>
                      </a:r>
                      <a:r>
                        <a:rPr lang="en-CA" sz="1400" baseline="0" dirty="0" smtClean="0"/>
                        <a:t> Y v. time/space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See </a:t>
                      </a:r>
                      <a:r>
                        <a:rPr lang="en-CA" sz="1400" dirty="0" err="1" smtClean="0"/>
                        <a:t>Zuur</a:t>
                      </a:r>
                      <a:r>
                        <a:rPr lang="en-CA" sz="1400" dirty="0" smtClean="0"/>
                        <a:t> et al. (2009 book) and </a:t>
                      </a:r>
                      <a:r>
                        <a:rPr lang="en-CA" sz="1400" dirty="0" err="1" smtClean="0"/>
                        <a:t>Zuur</a:t>
                      </a:r>
                      <a:r>
                        <a:rPr lang="en-CA" sz="1400" dirty="0" smtClean="0"/>
                        <a:t> et al. (2017)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576" y="1327994"/>
            <a:ext cx="19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2. Data exploration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15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6136" y="6233226"/>
            <a:ext cx="3178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Modified from </a:t>
            </a:r>
            <a:r>
              <a:rPr lang="en-CA" dirty="0" err="1" smtClean="0"/>
              <a:t>Zuur</a:t>
            </a:r>
            <a:r>
              <a:rPr lang="en-CA" dirty="0" smtClean="0"/>
              <a:t> et al. 2009, </a:t>
            </a:r>
          </a:p>
          <a:p>
            <a:r>
              <a:rPr lang="en-CA" sz="1400" dirty="0" smtClean="0"/>
              <a:t>Methods in Ecology and Evolution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41163"/>
              </p:ext>
            </p:extLst>
          </p:nvPr>
        </p:nvGraphicFramePr>
        <p:xfrm>
          <a:off x="539552" y="548680"/>
          <a:ext cx="7848873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3121044"/>
                <a:gridCol w="285562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Issue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Tool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Solution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Outliers Y &amp; X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Boxplot, Cleveland </a:t>
                      </a:r>
                      <a:r>
                        <a:rPr lang="en-CA" sz="1600" dirty="0" err="1" smtClean="0"/>
                        <a:t>dotplots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It depends….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Homogeneity Y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Conditional boxplot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GLS regression (transform)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Normality Y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QQ-plot</a:t>
                      </a:r>
                      <a:r>
                        <a:rPr lang="en-CA" sz="1600" baseline="0" dirty="0" smtClean="0"/>
                        <a:t> (histogram)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GLM,</a:t>
                      </a:r>
                    </a:p>
                    <a:p>
                      <a:r>
                        <a:rPr lang="en-CA" sz="1600" dirty="0" smtClean="0"/>
                        <a:t>Transformation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Zero trouble Y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Frequency plot of </a:t>
                      </a:r>
                      <a:r>
                        <a:rPr lang="en-CA" sz="1600" dirty="0" err="1" smtClean="0"/>
                        <a:t>corrgram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Zero-inflated models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Collinearity X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VIF, scatterplots, PCA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Use biological knowledge,</a:t>
                      </a:r>
                      <a:r>
                        <a:rPr lang="en-CA" sz="1600" baseline="0" dirty="0" smtClean="0"/>
                        <a:t> </a:t>
                      </a:r>
                      <a:r>
                        <a:rPr lang="en-CA" sz="1600" dirty="0" smtClean="0"/>
                        <a:t>Sequentially</a:t>
                      </a:r>
                      <a:r>
                        <a:rPr lang="en-CA" sz="1600" baseline="0" dirty="0" smtClean="0"/>
                        <a:t> drop variables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Relationships Y &amp; X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Scatterplots, conditional boxplots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Interactions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Coplots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Include or eliminate from model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Independence Y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ACF, </a:t>
                      </a:r>
                      <a:r>
                        <a:rPr lang="en-CA" sz="1600" dirty="0" err="1" smtClean="0"/>
                        <a:t>variogram</a:t>
                      </a:r>
                      <a:r>
                        <a:rPr lang="en-CA" sz="1600" dirty="0" smtClean="0"/>
                        <a:t>, plot</a:t>
                      </a:r>
                      <a:r>
                        <a:rPr lang="en-CA" sz="1600" baseline="0" dirty="0" smtClean="0"/>
                        <a:t> Y v. time/space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See </a:t>
                      </a:r>
                      <a:r>
                        <a:rPr lang="en-CA" sz="1600" dirty="0" err="1" smtClean="0"/>
                        <a:t>Zuur</a:t>
                      </a:r>
                      <a:r>
                        <a:rPr lang="en-CA" sz="1600" dirty="0" smtClean="0"/>
                        <a:t> et al. (2009 book) and </a:t>
                      </a:r>
                      <a:r>
                        <a:rPr lang="en-CA" sz="1600" dirty="0" err="1" smtClean="0"/>
                        <a:t>Zuur</a:t>
                      </a:r>
                      <a:r>
                        <a:rPr lang="en-CA" sz="1600" dirty="0" smtClean="0"/>
                        <a:t> et al. (2017)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87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248</Words>
  <Application>Microsoft Office PowerPoint</Application>
  <PresentationFormat>On-screen Show (4:3)</PresentationFormat>
  <Paragraphs>73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DFO-MPO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DFO-MPO</dc:creator>
  <cp:lastModifiedBy>DFO-MPO</cp:lastModifiedBy>
  <cp:revision>8</cp:revision>
  <dcterms:created xsi:type="dcterms:W3CDTF">2018-04-10T16:08:43Z</dcterms:created>
  <dcterms:modified xsi:type="dcterms:W3CDTF">2018-08-03T17:27:11Z</dcterms:modified>
</cp:coreProperties>
</file>