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AD51-0E8C-4A3D-AC38-1AAC6FC45305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F5E4D-0AFC-4763-AC67-BCF8BAF81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89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arrows and sheet with Access</a:t>
            </a:r>
          </a:p>
          <a:p>
            <a:r>
              <a:rPr lang="en-US" dirty="0"/>
              <a:t>Biblical transcription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096BC-CF9B-4FD6-8F72-4E4DF4D9C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arrows and sheet with Access</a:t>
            </a:r>
          </a:p>
          <a:p>
            <a:r>
              <a:rPr lang="en-US" dirty="0"/>
              <a:t>Biblical transcription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096BC-CF9B-4FD6-8F72-4E4DF4D9C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0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4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5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6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4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5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51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16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2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A363-2843-4698-A3A9-8782207EA7F9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4B76-C87B-4867-B7CB-198E7B749D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8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1" y="81962"/>
            <a:ext cx="10515600" cy="1325563"/>
          </a:xfrm>
        </p:spPr>
        <p:txBody>
          <a:bodyPr/>
          <a:lstStyle/>
          <a:p>
            <a:r>
              <a:rPr lang="en-US" dirty="0"/>
              <a:t>Generic workflow model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45661" y="1609441"/>
            <a:ext cx="7470589" cy="1374132"/>
            <a:chOff x="755576" y="2204864"/>
            <a:chExt cx="7470589" cy="137413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2808504"/>
              <a:ext cx="886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0043" y="2862052"/>
              <a:ext cx="73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7803" y="2825356"/>
              <a:ext cx="1314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Manipulate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5740" y="2932665"/>
              <a:ext cx="910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Analyse</a:t>
              </a:r>
              <a:endParaRPr lang="en-US" dirty="0"/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4194" y="2932527"/>
              <a:ext cx="1111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Interpret/</a:t>
              </a:r>
            </a:p>
            <a:p>
              <a:r>
                <a:rPr lang="en-US" dirty="0"/>
                <a:t>report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 flipV="1">
              <a:off x="3287767" y="311380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V="1">
              <a:off x="1691680" y="312213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Right Arrow 10"/>
            <p:cNvSpPr/>
            <p:nvPr/>
          </p:nvSpPr>
          <p:spPr>
            <a:xfrm flipV="1">
              <a:off x="5220071" y="3098878"/>
              <a:ext cx="393143" cy="96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flipV="1">
              <a:off x="6543304" y="3122132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069977" y="2204864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3123" y="2204864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81749" y="220486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2699792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0"/>
            </p:cNvCxnSpPr>
            <p:nvPr/>
          </p:nvCxnSpPr>
          <p:spPr>
            <a:xfrm flipH="1">
              <a:off x="1198710" y="2204864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05290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3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45" y="-1910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the beginning…..there was chaos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24105" y="3687820"/>
            <a:ext cx="1924309" cy="2076038"/>
            <a:chOff x="3263899" y="4520646"/>
            <a:chExt cx="1924309" cy="2076038"/>
          </a:xfrm>
        </p:grpSpPr>
        <p:sp>
          <p:nvSpPr>
            <p:cNvPr id="8" name="TextBox 7"/>
            <p:cNvSpPr txBox="1"/>
            <p:nvPr/>
          </p:nvSpPr>
          <p:spPr>
            <a:xfrm>
              <a:off x="3263899" y="5519466"/>
              <a:ext cx="19243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Multiple worksheets</a:t>
              </a:r>
            </a:p>
            <a:p>
              <a:r>
                <a:rPr lang="en-US" sz="1600" dirty="0"/>
                <a:t>Cut/paste</a:t>
              </a:r>
            </a:p>
            <a:p>
              <a:r>
                <a:rPr lang="en-US" sz="1600" dirty="0"/>
                <a:t>Pivot tables</a:t>
              </a:r>
            </a:p>
            <a:p>
              <a:r>
                <a:rPr lang="en-US" sz="1600" dirty="0"/>
                <a:t>Little documentation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223777" y="4520646"/>
              <a:ext cx="0" cy="983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70803" y="2431221"/>
            <a:ext cx="7600240" cy="1560369"/>
            <a:chOff x="610598" y="3264046"/>
            <a:chExt cx="7600240" cy="1560369"/>
          </a:xfrm>
        </p:grpSpPr>
        <p:sp>
          <p:nvSpPr>
            <p:cNvPr id="6" name="TextBox 5"/>
            <p:cNvSpPr txBox="1"/>
            <p:nvPr/>
          </p:nvSpPr>
          <p:spPr>
            <a:xfrm>
              <a:off x="5462178" y="3624086"/>
              <a:ext cx="11705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Minitab</a:t>
              </a:r>
            </a:p>
            <a:p>
              <a:r>
                <a:rPr lang="en-US" dirty="0"/>
                <a:t>SAS</a:t>
              </a:r>
            </a:p>
            <a:p>
              <a:r>
                <a:rPr lang="en-US" dirty="0"/>
                <a:t>Sigma Plot</a:t>
              </a:r>
            </a:p>
            <a:p>
              <a:r>
                <a:rPr lang="en-US" dirty="0"/>
                <a:t>Etc.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10598" y="3264046"/>
              <a:ext cx="7600240" cy="1261080"/>
              <a:chOff x="610598" y="3264046"/>
              <a:chExt cx="7600240" cy="126108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10598" y="3878795"/>
                <a:ext cx="886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Gather </a:t>
                </a:r>
              </a:p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17592" y="3995235"/>
                <a:ext cx="1013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 Excel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96445" y="4025817"/>
                <a:ext cx="1013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 Excel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69216" y="4002818"/>
                <a:ext cx="1241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manuscript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3142789" y="4130485"/>
                <a:ext cx="570890" cy="123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Arrow 59"/>
              <p:cNvSpPr/>
              <p:nvPr/>
            </p:nvSpPr>
            <p:spPr>
              <a:xfrm>
                <a:off x="1546702" y="4138815"/>
                <a:ext cx="570890" cy="123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4897347" y="4130484"/>
                <a:ext cx="570890" cy="123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6398326" y="4138814"/>
                <a:ext cx="570890" cy="123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028833" y="3275155"/>
                <a:ext cx="4545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68145" y="3275155"/>
                <a:ext cx="64696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36771" y="3275155"/>
                <a:ext cx="0" cy="720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624109" y="3275155"/>
                <a:ext cx="0" cy="7278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3" idx="0"/>
              </p:cNvCxnSpPr>
              <p:nvPr/>
            </p:nvCxnSpPr>
            <p:spPr>
              <a:xfrm flipH="1">
                <a:off x="1053732" y="3275155"/>
                <a:ext cx="14413" cy="603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284819" y="3264046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3112225" y="3669092"/>
            <a:ext cx="1305870" cy="1833100"/>
            <a:chOff x="1652020" y="4501918"/>
            <a:chExt cx="1305870" cy="1833100"/>
          </a:xfrm>
        </p:grpSpPr>
        <p:sp>
          <p:nvSpPr>
            <p:cNvPr id="39" name="TextBox 38"/>
            <p:cNvSpPr txBox="1"/>
            <p:nvPr/>
          </p:nvSpPr>
          <p:spPr>
            <a:xfrm>
              <a:off x="1652020" y="5504021"/>
              <a:ext cx="1305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Manual entry</a:t>
              </a:r>
            </a:p>
            <a:p>
              <a:r>
                <a:rPr lang="en-US" sz="1600" dirty="0"/>
                <a:t>No metadata</a:t>
              </a:r>
            </a:p>
            <a:p>
              <a:r>
                <a:rPr lang="en-US" sz="1600" dirty="0"/>
                <a:t>No forms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575058" y="4501918"/>
              <a:ext cx="0" cy="1002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81728" y="3840221"/>
            <a:ext cx="1749261" cy="1941811"/>
            <a:chOff x="5621522" y="4673046"/>
            <a:chExt cx="1749261" cy="1941811"/>
          </a:xfrm>
        </p:grpSpPr>
        <p:sp>
          <p:nvSpPr>
            <p:cNvPr id="41" name="TextBox 40"/>
            <p:cNvSpPr txBox="1"/>
            <p:nvPr/>
          </p:nvSpPr>
          <p:spPr>
            <a:xfrm>
              <a:off x="5621522" y="5537639"/>
              <a:ext cx="174926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Stats</a:t>
              </a:r>
            </a:p>
            <a:p>
              <a:r>
                <a:rPr lang="en-US" sz="1600" dirty="0"/>
                <a:t>Graphs</a:t>
              </a:r>
            </a:p>
            <a:p>
              <a:r>
                <a:rPr lang="en-US" sz="1600" dirty="0"/>
                <a:t>Multiple files</a:t>
              </a:r>
            </a:p>
            <a:p>
              <a:r>
                <a:rPr lang="en-US" sz="1600" dirty="0"/>
                <a:t>No documentation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002926" y="4673046"/>
              <a:ext cx="0" cy="846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070803" y="892497"/>
            <a:ext cx="7470589" cy="1374132"/>
            <a:chOff x="755576" y="2204864"/>
            <a:chExt cx="7470589" cy="1374132"/>
          </a:xfrm>
        </p:grpSpPr>
        <p:sp>
          <p:nvSpPr>
            <p:cNvPr id="65" name="TextBox 64"/>
            <p:cNvSpPr txBox="1"/>
            <p:nvPr/>
          </p:nvSpPr>
          <p:spPr>
            <a:xfrm>
              <a:off x="755576" y="2808504"/>
              <a:ext cx="886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30043" y="2862052"/>
              <a:ext cx="73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47803" y="2825356"/>
              <a:ext cx="1314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Manipulate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05740" y="2932665"/>
              <a:ext cx="910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Analyse</a:t>
              </a:r>
              <a:endParaRPr lang="en-US" dirty="0"/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114194" y="2932527"/>
              <a:ext cx="1111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Interpret/</a:t>
              </a:r>
            </a:p>
            <a:p>
              <a:r>
                <a:rPr lang="en-US" dirty="0"/>
                <a:t>report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 flipV="1">
              <a:off x="3287767" y="311380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 flipV="1">
              <a:off x="1691680" y="312213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Right Arrow 73"/>
            <p:cNvSpPr/>
            <p:nvPr/>
          </p:nvSpPr>
          <p:spPr>
            <a:xfrm flipV="1">
              <a:off x="5220071" y="3098878"/>
              <a:ext cx="393143" cy="96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/>
            <p:cNvSpPr/>
            <p:nvPr/>
          </p:nvSpPr>
          <p:spPr>
            <a:xfrm flipV="1">
              <a:off x="6543304" y="3122132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069977" y="2204864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213123" y="2204864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681749" y="220486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6" idx="0"/>
            </p:cNvCxnSpPr>
            <p:nvPr/>
          </p:nvCxnSpPr>
          <p:spPr>
            <a:xfrm>
              <a:off x="2699792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65" idx="0"/>
            </p:cNvCxnSpPr>
            <p:nvPr/>
          </p:nvCxnSpPr>
          <p:spPr>
            <a:xfrm flipH="1">
              <a:off x="1198710" y="2204864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605290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15" y="-26223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Then, things got a bit better…….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63" y="3101517"/>
            <a:ext cx="886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Gather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8357" y="321795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4444" y="313334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Access</a:t>
            </a:r>
          </a:p>
          <a:p>
            <a:r>
              <a:rPr lang="en-US" dirty="0"/>
              <a:t>MS Excel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5459" y="32256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9981" y="322554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832458" y="3374633"/>
            <a:ext cx="431986" cy="11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2957126" y="3382963"/>
            <a:ext cx="711231" cy="11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Right Arrow 60"/>
          <p:cNvSpPr/>
          <p:nvPr/>
        </p:nvSpPr>
        <p:spPr>
          <a:xfrm>
            <a:off x="6448112" y="3338220"/>
            <a:ext cx="829494" cy="17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709654" y="3382962"/>
            <a:ext cx="810327" cy="11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04497" y="2497877"/>
            <a:ext cx="6484047" cy="727801"/>
            <a:chOff x="2604497" y="2497877"/>
            <a:chExt cx="6484047" cy="727801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7475764" y="2497877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18910" y="2497877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087536" y="2497877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105579" y="2497877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3" idx="0"/>
            </p:cNvCxnSpPr>
            <p:nvPr/>
          </p:nvCxnSpPr>
          <p:spPr>
            <a:xfrm flipH="1">
              <a:off x="2604497" y="2497877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689755" y="2497877"/>
              <a:ext cx="0" cy="635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04486" y="3728518"/>
            <a:ext cx="1888626" cy="1654257"/>
            <a:chOff x="3523016" y="4800080"/>
            <a:chExt cx="1888626" cy="1654257"/>
          </a:xfrm>
        </p:grpSpPr>
        <p:sp>
          <p:nvSpPr>
            <p:cNvPr id="39" name="TextBox 38"/>
            <p:cNvSpPr txBox="1"/>
            <p:nvPr/>
          </p:nvSpPr>
          <p:spPr>
            <a:xfrm>
              <a:off x="3523016" y="5808006"/>
              <a:ext cx="1888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Relational queries</a:t>
              </a:r>
            </a:p>
            <a:p>
              <a:r>
                <a:rPr lang="en-US" dirty="0"/>
                <a:t>Pivot tables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4430204" y="4800080"/>
              <a:ext cx="5978" cy="998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32153" y="3565178"/>
            <a:ext cx="2062552" cy="1817597"/>
            <a:chOff x="1250683" y="4636740"/>
            <a:chExt cx="2062552" cy="1817597"/>
          </a:xfrm>
        </p:grpSpPr>
        <p:sp>
          <p:nvSpPr>
            <p:cNvPr id="45" name="TextBox 44"/>
            <p:cNvSpPr txBox="1"/>
            <p:nvPr/>
          </p:nvSpPr>
          <p:spPr>
            <a:xfrm>
              <a:off x="1250683" y="5623340"/>
              <a:ext cx="20625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Relational Database</a:t>
              </a:r>
            </a:p>
            <a:p>
              <a:r>
                <a:rPr lang="en-US" sz="1600" dirty="0"/>
                <a:t>Standardize data entry</a:t>
              </a:r>
            </a:p>
            <a:p>
              <a:r>
                <a:rPr lang="en-US" sz="1600" dirty="0"/>
                <a:t>Metadata?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681426" y="4636740"/>
              <a:ext cx="0" cy="1002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240187" y="3793491"/>
            <a:ext cx="1788888" cy="1751126"/>
            <a:chOff x="5758716" y="4865054"/>
            <a:chExt cx="1788888" cy="1751126"/>
          </a:xfrm>
        </p:grpSpPr>
        <p:sp>
          <p:nvSpPr>
            <p:cNvPr id="47" name="TextBox 46"/>
            <p:cNvSpPr txBox="1"/>
            <p:nvPr/>
          </p:nvSpPr>
          <p:spPr>
            <a:xfrm>
              <a:off x="5758716" y="5538962"/>
              <a:ext cx="178888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Stats</a:t>
              </a:r>
            </a:p>
            <a:p>
              <a:r>
                <a:rPr lang="en-US" sz="1600" dirty="0"/>
                <a:t>Graphs</a:t>
              </a:r>
            </a:p>
            <a:p>
              <a:r>
                <a:rPr lang="en-US" sz="1600" dirty="0" smtClean="0"/>
                <a:t>One files for scripts</a:t>
              </a:r>
              <a:endParaRPr lang="en-US" sz="1600" dirty="0"/>
            </a:p>
            <a:p>
              <a:r>
                <a:rPr lang="en-US" sz="1600" dirty="0"/>
                <a:t>No documentation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5998839" y="4865054"/>
              <a:ext cx="2989" cy="672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213504" y="855801"/>
            <a:ext cx="7470589" cy="1374132"/>
            <a:chOff x="755576" y="2204864"/>
            <a:chExt cx="7470589" cy="1374132"/>
          </a:xfrm>
        </p:grpSpPr>
        <p:sp>
          <p:nvSpPr>
            <p:cNvPr id="68" name="TextBox 67"/>
            <p:cNvSpPr txBox="1"/>
            <p:nvPr/>
          </p:nvSpPr>
          <p:spPr>
            <a:xfrm>
              <a:off x="755576" y="2808504"/>
              <a:ext cx="886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30043" y="2862052"/>
              <a:ext cx="73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47803" y="2825356"/>
              <a:ext cx="1314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Manipulate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05740" y="2932665"/>
              <a:ext cx="910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Analyse</a:t>
              </a:r>
              <a:endParaRPr lang="en-US" dirty="0"/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14194" y="2932527"/>
              <a:ext cx="1111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Interpret/</a:t>
              </a:r>
            </a:p>
            <a:p>
              <a:r>
                <a:rPr lang="en-US" dirty="0"/>
                <a:t>report</a:t>
              </a:r>
            </a:p>
          </p:txBody>
        </p:sp>
        <p:sp>
          <p:nvSpPr>
            <p:cNvPr id="74" name="Right Arrow 73"/>
            <p:cNvSpPr/>
            <p:nvPr/>
          </p:nvSpPr>
          <p:spPr>
            <a:xfrm flipV="1">
              <a:off x="3176065" y="3113802"/>
              <a:ext cx="682592" cy="90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/>
            <p:cNvSpPr/>
            <p:nvPr/>
          </p:nvSpPr>
          <p:spPr>
            <a:xfrm flipV="1">
              <a:off x="1691680" y="312213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Right Arrow 75"/>
            <p:cNvSpPr/>
            <p:nvPr/>
          </p:nvSpPr>
          <p:spPr>
            <a:xfrm flipV="1">
              <a:off x="5220071" y="3098878"/>
              <a:ext cx="393143" cy="96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 flipV="1">
              <a:off x="6543304" y="3122132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6069977" y="2204864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213123" y="2204864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681749" y="220486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9" idx="0"/>
            </p:cNvCxnSpPr>
            <p:nvPr/>
          </p:nvCxnSpPr>
          <p:spPr>
            <a:xfrm>
              <a:off x="2699792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68" idx="0"/>
            </p:cNvCxnSpPr>
            <p:nvPr/>
          </p:nvCxnSpPr>
          <p:spPr>
            <a:xfrm flipH="1">
              <a:off x="1198710" y="2204864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605290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0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44" y="-224701"/>
            <a:ext cx="10515600" cy="1325563"/>
          </a:xfrm>
        </p:spPr>
        <p:txBody>
          <a:bodyPr/>
          <a:lstStyle/>
          <a:p>
            <a:r>
              <a:rPr lang="en-US" dirty="0"/>
              <a:t>My best….so far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88325" y="5416732"/>
            <a:ext cx="193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Most paths within one file, </a:t>
            </a:r>
          </a:p>
          <a:p>
            <a:r>
              <a:rPr lang="en-US" sz="1200" dirty="0"/>
              <a:t>Data source easily traceable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8437" y="3550876"/>
            <a:ext cx="2062552" cy="2096689"/>
            <a:chOff x="1396334" y="3916000"/>
            <a:chExt cx="2062552" cy="2096689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505923" y="3916000"/>
              <a:ext cx="20939" cy="998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396334" y="4935471"/>
              <a:ext cx="20625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Relational Database</a:t>
              </a:r>
            </a:p>
            <a:p>
              <a:r>
                <a:rPr lang="en-US" sz="1600" dirty="0"/>
                <a:t>Standardize data entry</a:t>
              </a:r>
            </a:p>
            <a:p>
              <a:r>
                <a:rPr lang="en-US" sz="1600" dirty="0"/>
                <a:t>Metadata</a:t>
              </a:r>
            </a:p>
            <a:p>
              <a:r>
                <a:rPr lang="en-US" sz="1600" dirty="0"/>
                <a:t>Analysis log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50990" y="3781087"/>
            <a:ext cx="1869679" cy="1450396"/>
            <a:chOff x="3458886" y="4146212"/>
            <a:chExt cx="1869679" cy="1450396"/>
          </a:xfrm>
        </p:grpSpPr>
        <p:sp>
          <p:nvSpPr>
            <p:cNvPr id="33" name="TextBox 32"/>
            <p:cNvSpPr txBox="1"/>
            <p:nvPr/>
          </p:nvSpPr>
          <p:spPr>
            <a:xfrm>
              <a:off x="3458886" y="4950277"/>
              <a:ext cx="1869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queries</a:t>
              </a:r>
            </a:p>
            <a:p>
              <a:r>
                <a:rPr lang="en-US" dirty="0"/>
                <a:t>R packages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381985" y="4146212"/>
              <a:ext cx="0" cy="789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205090" y="3571527"/>
            <a:ext cx="2392514" cy="2013753"/>
            <a:chOff x="5712987" y="3936651"/>
            <a:chExt cx="2392514" cy="2013753"/>
          </a:xfrm>
        </p:grpSpPr>
        <p:sp>
          <p:nvSpPr>
            <p:cNvPr id="15" name="TextBox 14"/>
            <p:cNvSpPr txBox="1"/>
            <p:nvPr/>
          </p:nvSpPr>
          <p:spPr>
            <a:xfrm>
              <a:off x="5712987" y="4750075"/>
              <a:ext cx="23925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Graphs</a:t>
              </a:r>
            </a:p>
            <a:p>
              <a:r>
                <a:rPr lang="en-US" dirty="0"/>
                <a:t>Stats</a:t>
              </a:r>
            </a:p>
            <a:p>
              <a:r>
                <a:rPr lang="en-US" dirty="0" smtClean="0"/>
                <a:t>Multiple files for scripts</a:t>
              </a:r>
              <a:endParaRPr lang="en-US" dirty="0"/>
            </a:p>
            <a:p>
              <a:r>
                <a:rPr lang="en-US" dirty="0"/>
                <a:t>Heavily documented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945418" y="3936651"/>
              <a:ext cx="0" cy="813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800407" y="3530069"/>
            <a:ext cx="1822615" cy="1547380"/>
            <a:chOff x="7308304" y="3895193"/>
            <a:chExt cx="1822615" cy="1547380"/>
          </a:xfrm>
        </p:grpSpPr>
        <p:sp>
          <p:nvSpPr>
            <p:cNvPr id="12" name="TextBox 11"/>
            <p:cNvSpPr txBox="1"/>
            <p:nvPr/>
          </p:nvSpPr>
          <p:spPr>
            <a:xfrm>
              <a:off x="7308304" y="4611576"/>
              <a:ext cx="1822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Dynamic Document</a:t>
              </a:r>
            </a:p>
            <a:p>
              <a:r>
                <a:rPr lang="en-US" sz="1600" dirty="0" smtClean="0"/>
                <a:t>Markdown</a:t>
              </a:r>
              <a:endParaRPr lang="en-US" sz="1600" dirty="0"/>
            </a:p>
            <a:p>
              <a:r>
                <a:rPr lang="en-US" sz="1600" dirty="0" err="1" smtClean="0"/>
                <a:t>LaTeX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LyX</a:t>
              </a:r>
              <a:endParaRPr lang="en-US" sz="16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808113" y="3895193"/>
              <a:ext cx="10469" cy="7163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137463" y="3076868"/>
            <a:ext cx="7783565" cy="923330"/>
            <a:chOff x="645359" y="3441993"/>
            <a:chExt cx="778356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844778" y="3499881"/>
              <a:ext cx="105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  <a:p>
              <a:r>
                <a:rPr lang="en-US" dirty="0"/>
                <a:t>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359" y="3441993"/>
              <a:ext cx="8862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Gather </a:t>
              </a:r>
            </a:p>
            <a:p>
              <a:r>
                <a:rPr lang="en-US" dirty="0"/>
                <a:t>data</a:t>
              </a:r>
            </a:p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87387" y="3441993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 Access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0099" y="352585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7302" y="3525859"/>
              <a:ext cx="124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manuscript</a:t>
              </a: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490643" y="3626659"/>
              <a:ext cx="57089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3251488" y="3626659"/>
              <a:ext cx="57089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5043120" y="3643955"/>
              <a:ext cx="57089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6307687" y="3672378"/>
              <a:ext cx="57089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51413" y="855801"/>
            <a:ext cx="7470589" cy="1374132"/>
            <a:chOff x="755576" y="2204864"/>
            <a:chExt cx="7470589" cy="1374132"/>
          </a:xfrm>
        </p:grpSpPr>
        <p:sp>
          <p:nvSpPr>
            <p:cNvPr id="62" name="TextBox 61"/>
            <p:cNvSpPr txBox="1"/>
            <p:nvPr/>
          </p:nvSpPr>
          <p:spPr>
            <a:xfrm>
              <a:off x="755576" y="2808504"/>
              <a:ext cx="886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0043" y="2862052"/>
              <a:ext cx="73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7803" y="2825356"/>
              <a:ext cx="1314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Manipulate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05740" y="2932665"/>
              <a:ext cx="910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Analyse</a:t>
              </a:r>
              <a:endParaRPr lang="en-US" dirty="0"/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4194" y="2932527"/>
              <a:ext cx="1111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Interpret/</a:t>
              </a:r>
            </a:p>
            <a:p>
              <a:r>
                <a:rPr lang="en-US" dirty="0"/>
                <a:t>report</a:t>
              </a:r>
            </a:p>
          </p:txBody>
        </p:sp>
        <p:sp>
          <p:nvSpPr>
            <p:cNvPr id="67" name="Right Arrow 66"/>
            <p:cNvSpPr/>
            <p:nvPr/>
          </p:nvSpPr>
          <p:spPr>
            <a:xfrm flipV="1">
              <a:off x="3287767" y="311380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Arrow 67"/>
            <p:cNvSpPr/>
            <p:nvPr/>
          </p:nvSpPr>
          <p:spPr>
            <a:xfrm flipV="1">
              <a:off x="1691680" y="3122133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Right Arrow 68"/>
            <p:cNvSpPr/>
            <p:nvPr/>
          </p:nvSpPr>
          <p:spPr>
            <a:xfrm flipV="1">
              <a:off x="5220071" y="3098878"/>
              <a:ext cx="393143" cy="96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Arrow 69"/>
            <p:cNvSpPr/>
            <p:nvPr/>
          </p:nvSpPr>
          <p:spPr>
            <a:xfrm flipV="1">
              <a:off x="6543304" y="3122132"/>
              <a:ext cx="570890" cy="81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6069977" y="2204864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213123" y="2204864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681749" y="220486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63" idx="0"/>
            </p:cNvCxnSpPr>
            <p:nvPr/>
          </p:nvCxnSpPr>
          <p:spPr>
            <a:xfrm>
              <a:off x="2699792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2" idx="0"/>
            </p:cNvCxnSpPr>
            <p:nvPr/>
          </p:nvCxnSpPr>
          <p:spPr>
            <a:xfrm flipH="1">
              <a:off x="1198710" y="2204864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05290" y="2204864"/>
              <a:ext cx="0" cy="65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604497" y="2497877"/>
            <a:ext cx="6484047" cy="727801"/>
            <a:chOff x="2604497" y="2497877"/>
            <a:chExt cx="6484047" cy="727801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7475764" y="2497877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618910" y="2497877"/>
              <a:ext cx="646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087536" y="2497877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105579" y="2497877"/>
              <a:ext cx="0" cy="7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604497" y="2497877"/>
              <a:ext cx="14413" cy="603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689755" y="2497877"/>
              <a:ext cx="0" cy="635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5764" y="6021092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Version Control for files!!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Reproducible research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/>
              <a:t>Reproducible research</a:t>
            </a:r>
          </a:p>
          <a:p>
            <a:r>
              <a:rPr lang="en-CA" altLang="en-US"/>
              <a:t>Rapid updating</a:t>
            </a:r>
          </a:p>
          <a:p>
            <a:r>
              <a:rPr lang="en-CA" altLang="en-US"/>
              <a:t>Tex – a type setting system </a:t>
            </a:r>
          </a:p>
          <a:p>
            <a:r>
              <a:rPr lang="en-CA" altLang="en-US"/>
              <a:t>LaTex/Lyx</a:t>
            </a:r>
          </a:p>
          <a:p>
            <a:pPr lvl="1"/>
            <a:r>
              <a:rPr lang="en-CA" altLang="en-US"/>
              <a:t>A document preparation system</a:t>
            </a:r>
          </a:p>
          <a:p>
            <a:pPr lvl="1"/>
            <a:r>
              <a:rPr lang="en-CA" altLang="en-US"/>
              <a:t>Not a word processor</a:t>
            </a:r>
          </a:p>
          <a:p>
            <a:r>
              <a:rPr lang="en-CA" altLang="en-US"/>
              <a:t>Sweave – embed R within a LaTex or Lyx doc</a:t>
            </a:r>
          </a:p>
        </p:txBody>
      </p:sp>
    </p:spTree>
    <p:extLst>
      <p:ext uri="{BB962C8B-B14F-4D97-AF65-F5344CB8AC3E}">
        <p14:creationId xmlns:p14="http://schemas.microsoft.com/office/powerpoint/2010/main" val="15867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\documentclass{article}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\title{Caribou Strategy Survival update:neonate calves}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\author{Keith P. Lewis}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\begin{document}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\par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Some text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CA" altLang="en-US" sz="240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\begin{figure}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\includegraphics[keepaspectratio=true, scale = 0.75]{HF_MRNSLPNP_137days.pdf}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\end{center}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CA" altLang="en-US" sz="2400"/>
              <a:t>\end{figure}</a:t>
            </a:r>
          </a:p>
        </p:txBody>
      </p:sp>
    </p:spTree>
    <p:extLst>
      <p:ext uri="{BB962C8B-B14F-4D97-AF65-F5344CB8AC3E}">
        <p14:creationId xmlns:p14="http://schemas.microsoft.com/office/powerpoint/2010/main" val="1245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3239"/>
            <a:ext cx="4408488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939800"/>
            <a:ext cx="52197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2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267</Words>
  <Application>Microsoft Office PowerPoint</Application>
  <PresentationFormat>Custom</PresentationFormat>
  <Paragraphs>128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Generic workflow model</vt:lpstr>
      <vt:lpstr>In the beginning…..there was chaos</vt:lpstr>
      <vt:lpstr>Then, things got a bit better…….</vt:lpstr>
      <vt:lpstr>My best….so far</vt:lpstr>
      <vt:lpstr>Reproducible research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keithl</dc:creator>
  <cp:lastModifiedBy>DFO-MPO</cp:lastModifiedBy>
  <cp:revision>6</cp:revision>
  <dcterms:created xsi:type="dcterms:W3CDTF">2016-01-21T01:45:26Z</dcterms:created>
  <dcterms:modified xsi:type="dcterms:W3CDTF">2017-11-17T13:06:48Z</dcterms:modified>
</cp:coreProperties>
</file>