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8" r:id="rId3"/>
    <p:sldId id="281" r:id="rId4"/>
    <p:sldId id="257" r:id="rId5"/>
    <p:sldId id="260" r:id="rId6"/>
    <p:sldId id="259" r:id="rId7"/>
    <p:sldId id="261" r:id="rId8"/>
    <p:sldId id="262" r:id="rId9"/>
    <p:sldId id="264" r:id="rId10"/>
    <p:sldId id="263" r:id="rId11"/>
    <p:sldId id="267" r:id="rId12"/>
    <p:sldId id="269" r:id="rId13"/>
    <p:sldId id="271" r:id="rId14"/>
    <p:sldId id="272" r:id="rId15"/>
    <p:sldId id="274" r:id="rId16"/>
    <p:sldId id="273" r:id="rId17"/>
    <p:sldId id="276" r:id="rId18"/>
    <p:sldId id="277" r:id="rId19"/>
    <p:sldId id="286" r:id="rId20"/>
    <p:sldId id="280" r:id="rId21"/>
    <p:sldId id="278" r:id="rId22"/>
    <p:sldId id="287" r:id="rId23"/>
    <p:sldId id="283" r:id="rId24"/>
    <p:sldId id="284" r:id="rId25"/>
    <p:sldId id="285" r:id="rId26"/>
    <p:sldId id="268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886" autoAdjust="0"/>
  </p:normalViewPr>
  <p:slideViewPr>
    <p:cSldViewPr snapToGrid="0">
      <p:cViewPr varScale="1">
        <p:scale>
          <a:sx n="112" d="100"/>
          <a:sy n="112" d="100"/>
        </p:scale>
        <p:origin x="-5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AFB0-D06D-49D8-BD59-4B489921E9EB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CC66-24E0-460E-92D2-4D1D8C4E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39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Untracked:</a:t>
            </a:r>
            <a:r>
              <a:rPr lang="en-CA" baseline="0" dirty="0" smtClean="0"/>
              <a:t> new files that have been added</a:t>
            </a:r>
          </a:p>
          <a:p>
            <a:r>
              <a:rPr lang="en-CA" baseline="0" dirty="0" smtClean="0"/>
              <a:t>Staged: can hold as many file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CC66-24E0-460E-92D2-4D1D8C4E341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6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2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53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2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92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1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75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2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7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3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9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CE10-7A36-4A3B-849C-60992C6CD584}" type="datetimeFigureOut">
              <a:rPr lang="en-CA" smtClean="0"/>
              <a:t>2017-11-28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DB10-494A-49B0-98B1-879B1764FA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37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" TargetMode="External"/><Relationship Id="rId2" Type="http://schemas.openxmlformats.org/officeDocument/2006/relationships/hyperlink" Target="https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hshitgit.com/" TargetMode="External"/><Relationship Id="rId5" Type="http://schemas.openxmlformats.org/officeDocument/2006/relationships/hyperlink" Target="https://twitter.com/ericJpedersen/status/658719435004473344" TargetMode="External"/><Relationship Id="rId4" Type="http://schemas.openxmlformats.org/officeDocument/2006/relationships/hyperlink" Target="https://swcarpentry.github.io/git-novic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Using version control </a:t>
            </a:r>
            <a:br>
              <a:rPr lang="en-CA" dirty="0" smtClean="0"/>
            </a:br>
            <a:r>
              <a:rPr lang="en-CA" dirty="0" smtClean="0"/>
              <a:t>and git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A lab book for your code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37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I’ll cover today: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How to set up a git repository for a project (the “lab book”)</a:t>
            </a:r>
          </a:p>
          <a:p>
            <a:r>
              <a:rPr lang="en-CA" sz="3600" dirty="0" smtClean="0"/>
              <a:t>Tracking files with commits and comments</a:t>
            </a:r>
            <a:endParaRPr lang="en-CA" dirty="0"/>
          </a:p>
          <a:p>
            <a:r>
              <a:rPr lang="en-CA" sz="3600" dirty="0" smtClean="0"/>
              <a:t>Slightly more advanced (if I have time):</a:t>
            </a:r>
            <a:endParaRPr lang="en-CA" sz="3200" dirty="0" smtClean="0"/>
          </a:p>
          <a:p>
            <a:pPr lvl="1"/>
            <a:r>
              <a:rPr lang="en-CA" sz="3600" dirty="0" smtClean="0"/>
              <a:t>Going back in time with branches</a:t>
            </a:r>
          </a:p>
          <a:p>
            <a:pPr lvl="1"/>
            <a:r>
              <a:rPr lang="en-CA" sz="3600" dirty="0" smtClean="0"/>
              <a:t>ignoring files</a:t>
            </a:r>
          </a:p>
        </p:txBody>
      </p:sp>
    </p:spTree>
    <p:extLst>
      <p:ext uri="{BB962C8B-B14F-4D97-AF65-F5344CB8AC3E}">
        <p14:creationId xmlns:p14="http://schemas.microsoft.com/office/powerpoint/2010/main" val="12708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up git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Open up a command terminal and type in the following two lines (using your own name and email):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" t="40950" r="28969" b="34931"/>
          <a:stretch/>
        </p:blipFill>
        <p:spPr>
          <a:xfrm>
            <a:off x="960120" y="3256952"/>
            <a:ext cx="10271760" cy="20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first basic process: creating a repository</a:t>
            </a:r>
            <a:endParaRPr lang="en-CA" dirty="0"/>
          </a:p>
        </p:txBody>
      </p:sp>
      <p:cxnSp>
        <p:nvCxnSpPr>
          <p:cNvPr id="37" name="Curved Connector 36"/>
          <p:cNvCxnSpPr>
            <a:stCxn id="8" idx="0"/>
            <a:endCxn id="34" idx="0"/>
          </p:cNvCxnSpPr>
          <p:nvPr/>
        </p:nvCxnSpPr>
        <p:spPr>
          <a:xfrm rot="5400000" flipH="1" flipV="1">
            <a:off x="6096000" y="-228599"/>
            <a:ext cx="12700" cy="4579257"/>
          </a:xfrm>
          <a:prstGeom prst="curvedConnector3">
            <a:avLst>
              <a:gd name="adj1" fmla="val 50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202715" y="2061029"/>
            <a:ext cx="2365828" cy="3468914"/>
            <a:chOff x="4158343" y="2815772"/>
            <a:chExt cx="2365828" cy="3468914"/>
          </a:xfrm>
        </p:grpSpPr>
        <p:sp>
          <p:nvSpPr>
            <p:cNvPr id="33" name="Rectangle 32"/>
            <p:cNvSpPr/>
            <p:nvPr/>
          </p:nvSpPr>
          <p:spPr>
            <a:xfrm>
              <a:off x="4608285" y="3072493"/>
              <a:ext cx="1480458" cy="653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 smtClean="0"/>
                <a:t>File_1</a:t>
              </a:r>
              <a:endParaRPr lang="en-CA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58343" y="2815772"/>
              <a:ext cx="2365828" cy="3468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01028" y="4226832"/>
              <a:ext cx="1480458" cy="6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 smtClean="0"/>
                <a:t>File_2</a:t>
              </a:r>
              <a:endParaRPr lang="en-CA" sz="2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01028" y="5381171"/>
              <a:ext cx="1480458" cy="6531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 smtClean="0"/>
                <a:t>.git folder</a:t>
              </a:r>
              <a:endParaRPr lang="en-CA" sz="2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23458" y="2061029"/>
            <a:ext cx="2365828" cy="3779219"/>
            <a:chOff x="566057" y="2815772"/>
            <a:chExt cx="2365828" cy="3779219"/>
          </a:xfrm>
        </p:grpSpPr>
        <p:sp>
          <p:nvSpPr>
            <p:cNvPr id="8" name="Rectangle 7"/>
            <p:cNvSpPr/>
            <p:nvPr/>
          </p:nvSpPr>
          <p:spPr>
            <a:xfrm>
              <a:off x="566057" y="2815772"/>
              <a:ext cx="2365828" cy="3468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7791" y="6225659"/>
              <a:ext cx="1456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Project folder</a:t>
              </a:r>
              <a:endParaRPr lang="en-CA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04207" y="3072493"/>
              <a:ext cx="1480458" cy="653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 smtClean="0"/>
                <a:t>File_1</a:t>
              </a:r>
              <a:endParaRPr lang="en-CA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6950" y="4226832"/>
              <a:ext cx="1480458" cy="6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 smtClean="0"/>
                <a:t>File_2</a:t>
              </a:r>
              <a:endParaRPr lang="en-CA" sz="28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60914" y="5840248"/>
            <a:ext cx="847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This tells git to keep track of what’s changed in this folder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827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21" name="Oval 20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21" name="Oval 20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cxnSp>
        <p:nvCxnSpPr>
          <p:cNvPr id="30" name="Straight Arrow Connector 29"/>
          <p:cNvCxnSpPr>
            <a:stCxn id="14" idx="6"/>
            <a:endCxn id="27" idx="2"/>
          </p:cNvCxnSpPr>
          <p:nvPr/>
        </p:nvCxnSpPr>
        <p:spPr>
          <a:xfrm>
            <a:off x="3265496" y="4001812"/>
            <a:ext cx="1755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8808" y="355918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add</a:t>
            </a:r>
            <a:endParaRPr lang="en-CA" sz="2400" dirty="0"/>
          </a:p>
        </p:txBody>
      </p:sp>
      <p:cxnSp>
        <p:nvCxnSpPr>
          <p:cNvPr id="38" name="Straight Arrow Connector 37"/>
          <p:cNvCxnSpPr>
            <a:stCxn id="27" idx="5"/>
            <a:endCxn id="18" idx="2"/>
          </p:cNvCxnSpPr>
          <p:nvPr/>
        </p:nvCxnSpPr>
        <p:spPr>
          <a:xfrm>
            <a:off x="6885713" y="4704177"/>
            <a:ext cx="1736732" cy="7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02442" y="4551809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commit</a:t>
            </a:r>
            <a:endParaRPr lang="en-CA" sz="2400" dirty="0"/>
          </a:p>
        </p:txBody>
      </p:sp>
      <p:cxnSp>
        <p:nvCxnSpPr>
          <p:cNvPr id="42" name="Straight Arrow Connector 41"/>
          <p:cNvCxnSpPr>
            <a:stCxn id="21" idx="2"/>
            <a:endCxn id="27" idx="7"/>
          </p:cNvCxnSpPr>
          <p:nvPr/>
        </p:nvCxnSpPr>
        <p:spPr>
          <a:xfrm flipH="1">
            <a:off x="6885713" y="2536170"/>
            <a:ext cx="1745930" cy="763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79827" y="2363315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add</a:t>
            </a:r>
            <a:endParaRPr lang="en-CA" sz="2400" dirty="0"/>
          </a:p>
        </p:txBody>
      </p:sp>
      <p:cxnSp>
        <p:nvCxnSpPr>
          <p:cNvPr id="50" name="Straight Arrow Connector 49"/>
          <p:cNvCxnSpPr>
            <a:stCxn id="18" idx="0"/>
            <a:endCxn id="21" idx="4"/>
          </p:cNvCxnSpPr>
          <p:nvPr/>
        </p:nvCxnSpPr>
        <p:spPr>
          <a:xfrm flipV="1">
            <a:off x="9714989" y="3525283"/>
            <a:ext cx="4599" cy="947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683087" y="3639955"/>
            <a:ext cx="1670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You change </a:t>
            </a:r>
          </a:p>
          <a:p>
            <a:pPr algn="ctr"/>
            <a:r>
              <a:rPr lang="en-CA" sz="2400" dirty="0" smtClean="0"/>
              <a:t>some files</a:t>
            </a:r>
            <a:endParaRPr lang="en-CA" sz="2400" dirty="0"/>
          </a:p>
        </p:txBody>
      </p:sp>
      <p:cxnSp>
        <p:nvCxnSpPr>
          <p:cNvPr id="63" name="Straight Arrow Connector 62"/>
          <p:cNvCxnSpPr>
            <a:stCxn id="18" idx="3"/>
            <a:endCxn id="14" idx="5"/>
          </p:cNvCxnSpPr>
          <p:nvPr/>
        </p:nvCxnSpPr>
        <p:spPr>
          <a:xfrm flipH="1" flipV="1">
            <a:off x="2945497" y="4704177"/>
            <a:ext cx="5996947" cy="1464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31650" y="5602660"/>
            <a:ext cx="214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Remove the file</a:t>
            </a:r>
          </a:p>
        </p:txBody>
      </p:sp>
    </p:spTree>
    <p:extLst>
      <p:ext uri="{BB962C8B-B14F-4D97-AF65-F5344CB8AC3E}">
        <p14:creationId xmlns:p14="http://schemas.microsoft.com/office/powerpoint/2010/main" val="30137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21" name="Oval 20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592918" y="3299447"/>
            <a:ext cx="1083356" cy="519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1581319" y="3915022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cxnSp>
        <p:nvCxnSpPr>
          <p:cNvPr id="30" name="Straight Arrow Connector 29"/>
          <p:cNvCxnSpPr>
            <a:stCxn id="14" idx="6"/>
            <a:endCxn id="27" idx="2"/>
          </p:cNvCxnSpPr>
          <p:nvPr/>
        </p:nvCxnSpPr>
        <p:spPr>
          <a:xfrm>
            <a:off x="3265496" y="4001812"/>
            <a:ext cx="1755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8808" y="355918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add</a:t>
            </a:r>
            <a:endParaRPr lang="en-CA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34741" y="5785917"/>
            <a:ext cx="315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git -add </a:t>
            </a:r>
            <a:r>
              <a:rPr lang="en-CA" sz="2400" dirty="0" smtClean="0"/>
              <a:t>“File_1”  “File_2”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19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21" name="Oval 20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555518" y="3380222"/>
            <a:ext cx="1083356" cy="519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543919" y="3995797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85713" y="4704177"/>
            <a:ext cx="1736732" cy="7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2442" y="4551809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commit</a:t>
            </a:r>
            <a:endParaRPr lang="en-CA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4741" y="5995158"/>
            <a:ext cx="598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git commit –m “my first commit. Hello World”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872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21" name="Oval 20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9146065" y="4868038"/>
            <a:ext cx="1083356" cy="519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9134466" y="5483613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0437" y="4995106"/>
            <a:ext cx="74137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Commit 1: </a:t>
            </a:r>
          </a:p>
          <a:p>
            <a:r>
              <a:rPr lang="en-CA" sz="3200" dirty="0" smtClean="0"/>
              <a:t>“My first commit. Hello world.”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9864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32" name="Oval 31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9173310" y="2254496"/>
            <a:ext cx="1083356" cy="519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9125435" y="5164878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714989" y="3525283"/>
            <a:ext cx="4599" cy="947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3086" y="3639955"/>
            <a:ext cx="1670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You change </a:t>
            </a:r>
          </a:p>
          <a:p>
            <a:pPr algn="ctr"/>
            <a:r>
              <a:rPr lang="en-CA" sz="2400" dirty="0" smtClean="0"/>
              <a:t>some files</a:t>
            </a:r>
            <a:endParaRPr lang="en-CA" sz="2400" dirty="0"/>
          </a:p>
        </p:txBody>
      </p:sp>
      <p:sp>
        <p:nvSpPr>
          <p:cNvPr id="30" name="Rectangle 29"/>
          <p:cNvSpPr/>
          <p:nvPr/>
        </p:nvSpPr>
        <p:spPr>
          <a:xfrm>
            <a:off x="1615302" y="3639955"/>
            <a:ext cx="1115300" cy="5953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File_3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43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157338" y="5223880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32" name="Oval 31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3265496" y="4001812"/>
            <a:ext cx="1755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68808" y="3559180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add</a:t>
            </a:r>
            <a:endParaRPr lang="en-CA" sz="2400" dirty="0"/>
          </a:p>
        </p:txBody>
      </p:sp>
      <p:sp>
        <p:nvSpPr>
          <p:cNvPr id="38" name="Rectangle 37"/>
          <p:cNvSpPr/>
          <p:nvPr/>
        </p:nvSpPr>
        <p:spPr>
          <a:xfrm>
            <a:off x="5568633" y="3704141"/>
            <a:ext cx="1115300" cy="5953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File_3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9173310" y="2254496"/>
            <a:ext cx="1083356" cy="519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34741" y="5785917"/>
            <a:ext cx="31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git -add </a:t>
            </a:r>
            <a:r>
              <a:rPr lang="en-CA" sz="2400" dirty="0" smtClean="0"/>
              <a:t>“File_3”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652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lab book has many purposes: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817" y="1447242"/>
            <a:ext cx="5146183" cy="5108104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Reminds you of what you’ve done</a:t>
            </a:r>
          </a:p>
          <a:p>
            <a:r>
              <a:rPr lang="en-CA" dirty="0" smtClean="0"/>
              <a:t>Lets you go back to change something that went wrong</a:t>
            </a:r>
          </a:p>
          <a:p>
            <a:r>
              <a:rPr lang="en-CA" dirty="0" smtClean="0"/>
              <a:t>Lets other people reproduce your work or pick up where you left off</a:t>
            </a:r>
          </a:p>
          <a:p>
            <a:r>
              <a:rPr lang="en-CA" dirty="0" smtClean="0"/>
              <a:t>Serves as proof that the work was done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3200" b="1" dirty="0" smtClean="0">
                <a:solidFill>
                  <a:schemeClr val="bg1"/>
                </a:solidFill>
              </a:rPr>
              <a:t>Why do many people stop when it comes to writing code?</a:t>
            </a:r>
            <a:endParaRPr lang="en-CA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" y="1447242"/>
            <a:ext cx="6815412" cy="51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157338" y="4808328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32" name="Oval 31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9157338" y="5403670"/>
            <a:ext cx="1115300" cy="5953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File_3</a:t>
            </a:r>
            <a:endParaRPr lang="en-CA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85713" y="4704177"/>
            <a:ext cx="1736732" cy="7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02442" y="4551809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commit</a:t>
            </a:r>
            <a:endParaRPr lang="en-CA" sz="2400" dirty="0"/>
          </a:p>
        </p:txBody>
      </p:sp>
      <p:sp>
        <p:nvSpPr>
          <p:cNvPr id="20" name="Rectangle 19"/>
          <p:cNvSpPr/>
          <p:nvPr/>
        </p:nvSpPr>
        <p:spPr>
          <a:xfrm>
            <a:off x="9173310" y="2254496"/>
            <a:ext cx="1083356" cy="519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34741" y="5995158"/>
            <a:ext cx="598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git commit –m “Added data </a:t>
            </a:r>
            <a:r>
              <a:rPr lang="en-CA" sz="2400" dirty="0" smtClean="0"/>
              <a:t>File_3”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88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554322" y="3742079"/>
            <a:ext cx="1083356" cy="519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041114" y="2762006"/>
            <a:ext cx="1745930" cy="763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79827" y="2363315"/>
            <a:ext cx="84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stage</a:t>
            </a:r>
            <a:endParaRPr lang="en-CA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32" name="Oval 31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9157338" y="4808328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sp>
        <p:nvSpPr>
          <p:cNvPr id="24" name="Rectangle 23"/>
          <p:cNvSpPr/>
          <p:nvPr/>
        </p:nvSpPr>
        <p:spPr>
          <a:xfrm>
            <a:off x="9157338" y="5403670"/>
            <a:ext cx="1115300" cy="5953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File_3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253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second basic process: Staging and committing</a:t>
            </a:r>
            <a:endParaRPr lang="en-CA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80408" y="2573125"/>
            <a:ext cx="2185088" cy="2421981"/>
            <a:chOff x="1080408" y="2287705"/>
            <a:chExt cx="2185088" cy="2421981"/>
          </a:xfrm>
        </p:grpSpPr>
        <p:sp>
          <p:nvSpPr>
            <p:cNvPr id="14" name="Oval 13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31920" y="2287705"/>
              <a:ext cx="16820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Untracked</a:t>
              </a:r>
              <a:endParaRPr lang="en-CA" sz="2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8622445" y="4472559"/>
            <a:ext cx="2185088" cy="19865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760240" y="6334780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Unmodified</a:t>
            </a:r>
            <a:endParaRPr lang="en-CA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20624" y="2558931"/>
            <a:ext cx="2185088" cy="2436175"/>
            <a:chOff x="1080408" y="2273511"/>
            <a:chExt cx="2185088" cy="2436175"/>
          </a:xfrm>
        </p:grpSpPr>
        <p:sp>
          <p:nvSpPr>
            <p:cNvPr id="27" name="Oval 26"/>
            <p:cNvSpPr/>
            <p:nvPr/>
          </p:nvSpPr>
          <p:spPr>
            <a:xfrm>
              <a:off x="1080408" y="2723098"/>
              <a:ext cx="2185088" cy="19865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02186" y="2273511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staged</a:t>
              </a:r>
              <a:endParaRPr lang="en-CA" sz="28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157338" y="5089833"/>
            <a:ext cx="1115300" cy="595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File_2</a:t>
            </a:r>
            <a:endParaRPr lang="en-CA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631643" y="1027906"/>
            <a:ext cx="2175890" cy="2497377"/>
            <a:chOff x="7325357" y="925588"/>
            <a:chExt cx="2175890" cy="2497377"/>
          </a:xfrm>
        </p:grpSpPr>
        <p:sp>
          <p:nvSpPr>
            <p:cNvPr id="32" name="Oval 31"/>
            <p:cNvSpPr/>
            <p:nvPr/>
          </p:nvSpPr>
          <p:spPr>
            <a:xfrm>
              <a:off x="7325357" y="1444739"/>
              <a:ext cx="2175890" cy="19782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58126" y="925588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 smtClean="0"/>
                <a:t>Modified</a:t>
              </a:r>
              <a:endParaRPr lang="en-CA" sz="28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9157338" y="5685175"/>
            <a:ext cx="1115300" cy="5953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File_3</a:t>
            </a:r>
            <a:endParaRPr lang="en-CA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85713" y="4704177"/>
            <a:ext cx="1736732" cy="7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02442" y="4551809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commit</a:t>
            </a:r>
            <a:endParaRPr lang="en-CA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80437" y="4995106"/>
            <a:ext cx="7413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Commit 3: </a:t>
            </a:r>
          </a:p>
          <a:p>
            <a:r>
              <a:rPr lang="en-CA" sz="3600" dirty="0" smtClean="0"/>
              <a:t>“Fixed a bug in </a:t>
            </a:r>
            <a:r>
              <a:rPr lang="en-CA" sz="3600" dirty="0" smtClean="0"/>
              <a:t>File_1.”</a:t>
            </a:r>
            <a:endParaRPr lang="en-CA" sz="3600" dirty="0"/>
          </a:p>
        </p:txBody>
      </p:sp>
      <p:sp>
        <p:nvSpPr>
          <p:cNvPr id="20" name="Rectangle 19"/>
          <p:cNvSpPr/>
          <p:nvPr/>
        </p:nvSpPr>
        <p:spPr>
          <a:xfrm>
            <a:off x="9157338" y="4565548"/>
            <a:ext cx="1115300" cy="5347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 smtClean="0"/>
              <a:t>File_1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600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Practicing git: </a:t>
            </a:r>
            <a:r>
              <a:rPr lang="en-CA" dirty="0"/>
              <a:t>A game of hangman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32" y="1201511"/>
            <a:ext cx="10515600" cy="4351338"/>
          </a:xfrm>
        </p:spPr>
        <p:txBody>
          <a:bodyPr/>
          <a:lstStyle/>
          <a:p>
            <a:r>
              <a:rPr lang="en-CA" dirty="0" smtClean="0"/>
              <a:t>With a partner: play Hangman, tracking each change of the game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047028" y="1932916"/>
            <a:ext cx="21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Initial setup</a:t>
            </a:r>
            <a:endParaRPr lang="en-CA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15406" r="44823" b="44656"/>
          <a:stretch/>
        </p:blipFill>
        <p:spPr>
          <a:xfrm>
            <a:off x="164616" y="2628468"/>
            <a:ext cx="5906840" cy="31462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15883" r="45279" b="43733"/>
          <a:stretch/>
        </p:blipFill>
        <p:spPr>
          <a:xfrm>
            <a:off x="6194951" y="2628468"/>
            <a:ext cx="5918323" cy="31462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61503" y="1932915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 smtClean="0"/>
              <a:t>Final game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9104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54"/>
            <a:ext cx="12158805" cy="6322580"/>
          </a:xfrm>
        </p:spPr>
      </p:pic>
      <p:sp>
        <p:nvSpPr>
          <p:cNvPr id="5" name="TextBox 4"/>
          <p:cNvSpPr txBox="1"/>
          <p:nvPr/>
        </p:nvSpPr>
        <p:spPr>
          <a:xfrm>
            <a:off x="6567055" y="140592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projects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4819" y="2876529"/>
            <a:ext cx="12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Staged files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9427" y="4799405"/>
            <a:ext cx="270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 smtClean="0">
                <a:solidFill>
                  <a:srgbClr val="FF0000"/>
                </a:solidFill>
              </a:rPr>
              <a:t>Unstaged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modified or untracked files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1532" y="5122570"/>
            <a:ext cx="425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Differences between selected modified file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And last </a:t>
            </a:r>
            <a:r>
              <a:rPr lang="en-CA" dirty="0" err="1" smtClean="0">
                <a:solidFill>
                  <a:srgbClr val="FF0000"/>
                </a:solidFill>
              </a:rPr>
              <a:t>commited</a:t>
            </a:r>
            <a:r>
              <a:rPr lang="en-CA" dirty="0" smtClean="0">
                <a:solidFill>
                  <a:srgbClr val="FF0000"/>
                </a:solidFill>
              </a:rPr>
              <a:t> version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3019" y="5768901"/>
            <a:ext cx="373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Where you add your commit message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" y="218208"/>
            <a:ext cx="12189334" cy="6338455"/>
          </a:xfrm>
        </p:spPr>
      </p:pic>
      <p:sp>
        <p:nvSpPr>
          <p:cNvPr id="11" name="TextBox 10"/>
          <p:cNvSpPr txBox="1"/>
          <p:nvPr/>
        </p:nvSpPr>
        <p:spPr>
          <a:xfrm>
            <a:off x="5836228" y="2190729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History of commits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4265" y="5536602"/>
            <a:ext cx="225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Commit message and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files in the commit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2809" y="3912030"/>
            <a:ext cx="335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Changes made to the selected file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 in that commit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Further resources: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824"/>
            <a:ext cx="10515600" cy="5464175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The git webpage has pretty extensive manuals and tutorials on these and more advanced concepts, as does </a:t>
            </a:r>
            <a:r>
              <a:rPr lang="en-CA" dirty="0" err="1" smtClean="0"/>
              <a:t>Atlassian</a:t>
            </a:r>
            <a:r>
              <a:rPr lang="en-CA" dirty="0" smtClean="0"/>
              <a:t>, </a:t>
            </a:r>
            <a:r>
              <a:rPr lang="en-CA" dirty="0" err="1" smtClean="0"/>
              <a:t>SourceTree’s</a:t>
            </a:r>
            <a:r>
              <a:rPr lang="en-CA" dirty="0" smtClean="0"/>
              <a:t> maker: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git-scm.com/documentation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://www.atlassian.com/git/tutorials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Software Carpentry has a great </a:t>
            </a:r>
            <a:r>
              <a:rPr lang="en-CA" dirty="0" smtClean="0"/>
              <a:t>tutorial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smtClean="0">
                <a:hlinkClick r:id="rId4"/>
              </a:rPr>
              <a:t>https://swcarpentry.github.io/git-novice/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Social media (Stack Overflow, or Twitter</a:t>
            </a:r>
            <a:r>
              <a:rPr lang="en-CA" dirty="0" smtClean="0"/>
              <a:t>)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e.g</a:t>
            </a:r>
            <a:r>
              <a:rPr lang="en-CA" dirty="0"/>
              <a:t>.: </a:t>
            </a:r>
            <a:r>
              <a:rPr lang="en-CA" dirty="0">
                <a:hlinkClick r:id="rId5"/>
              </a:rPr>
              <a:t>https://</a:t>
            </a:r>
            <a:r>
              <a:rPr lang="en-CA" dirty="0" smtClean="0">
                <a:hlinkClick r:id="rId5"/>
              </a:rPr>
              <a:t>twitter.com/ericJpedersen/status/658719435004473344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When things (inevitably) go wrong: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hlinkClick r:id="rId6"/>
              </a:rPr>
              <a:t>http://ohshitgit.com</a:t>
            </a:r>
            <a:r>
              <a:rPr lang="en-CA" dirty="0" smtClean="0">
                <a:hlinkClick r:id="rId6"/>
              </a:rPr>
              <a:t>/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37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1325563"/>
          </a:xfrm>
        </p:spPr>
        <p:txBody>
          <a:bodyPr/>
          <a:lstStyle/>
          <a:p>
            <a:r>
              <a:rPr lang="en-CA" dirty="0" smtClean="0"/>
              <a:t>Git 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524432"/>
            <a:ext cx="10900064" cy="501144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500" dirty="0" smtClean="0"/>
              <a:t>All the files you want to track need to be in one directory (but they can be in nested directories in that one)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500" dirty="0" smtClean="0"/>
              <a:t>Start by creating a repository for a </a:t>
            </a:r>
            <a:r>
              <a:rPr lang="en-CA" sz="3500" dirty="0" smtClean="0"/>
              <a:t>project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500" dirty="0" smtClean="0"/>
              <a:t>Commit </a:t>
            </a:r>
            <a:r>
              <a:rPr lang="en-CA" sz="3500" dirty="0" smtClean="0"/>
              <a:t>files early and often, in small batches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500" dirty="0" smtClean="0"/>
              <a:t>Use informative commit messages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500" dirty="0" smtClean="0"/>
              <a:t>Use branches to test new ideas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500" dirty="0" smtClean="0"/>
              <a:t>Git isn’t a backup! Always keep your backups up to date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/>
              <a:t>Git will keep a copy of every form of the file you remember to stage and commit, unless you actively work to delete it. (It’s good at compression and avoiding duplication though</a:t>
            </a:r>
            <a:r>
              <a:rPr lang="en-CA" sz="3600" dirty="0" smtClean="0"/>
              <a:t>). Use a .</a:t>
            </a:r>
            <a:r>
              <a:rPr lang="en-CA" sz="3600" dirty="0" err="1" smtClean="0"/>
              <a:t>gitignore</a:t>
            </a:r>
            <a:r>
              <a:rPr lang="en-CA" sz="3600" dirty="0" smtClean="0"/>
              <a:t> file if you have temporary files that you don’t want to track.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 smtClean="0"/>
              <a:t>To share code, you can zip the directory and email it, or upload it to </a:t>
            </a:r>
            <a:r>
              <a:rPr lang="en-CA" sz="3600" dirty="0" err="1" smtClean="0"/>
              <a:t>Github</a:t>
            </a:r>
            <a:r>
              <a:rPr lang="en-CA" sz="3600" dirty="0" smtClean="0"/>
              <a:t>: both ways, your collaborator can see everything you’ve tried</a:t>
            </a:r>
            <a:endParaRPr lang="en-CA" sz="3600" dirty="0"/>
          </a:p>
          <a:p>
            <a:pPr marL="514350" indent="-514350">
              <a:buFont typeface="+mj-lt"/>
              <a:buAutoNum type="arabicPeriod"/>
            </a:pPr>
            <a:endParaRPr lang="en-CA" sz="3500" dirty="0" smtClean="0"/>
          </a:p>
          <a:p>
            <a:pPr marL="514350" indent="-514350">
              <a:buFont typeface="+mj-lt"/>
              <a:buAutoNum type="arabicPeriod"/>
            </a:pPr>
            <a:endParaRPr lang="en-CA" sz="4000" dirty="0" smtClean="0"/>
          </a:p>
        </p:txBody>
      </p:sp>
    </p:spTree>
    <p:extLst>
      <p:ext uri="{BB962C8B-B14F-4D97-AF65-F5344CB8AC3E}">
        <p14:creationId xmlns:p14="http://schemas.microsoft.com/office/powerpoint/2010/main" val="12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lab book has many purposes: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817" y="1447242"/>
            <a:ext cx="5146183" cy="5108104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Reminds you of what you’ve done</a:t>
            </a:r>
          </a:p>
          <a:p>
            <a:r>
              <a:rPr lang="en-CA" dirty="0" smtClean="0"/>
              <a:t>Lets you go back to change something that went wrong</a:t>
            </a:r>
          </a:p>
          <a:p>
            <a:r>
              <a:rPr lang="en-CA" dirty="0" smtClean="0"/>
              <a:t>Lets other people reproduce your work or pick up where you left off</a:t>
            </a:r>
          </a:p>
          <a:p>
            <a:r>
              <a:rPr lang="en-CA" dirty="0" smtClean="0"/>
              <a:t>Serves as proof that the work was done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3200" b="1" dirty="0" smtClean="0"/>
              <a:t>Why do many people stop when it comes to writing code?</a:t>
            </a:r>
            <a:endParaRPr lang="en-CA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" y="1447242"/>
            <a:ext cx="6815412" cy="51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Keeping track of changes in your analyses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99" y="1694244"/>
            <a:ext cx="10804301" cy="3817914"/>
          </a:xfrm>
        </p:spPr>
        <p:txBody>
          <a:bodyPr>
            <a:normAutofit/>
          </a:bodyPr>
          <a:lstStyle/>
          <a:p>
            <a:r>
              <a:rPr lang="en-CA" sz="3200" dirty="0" smtClean="0"/>
              <a:t>When working in R (or </a:t>
            </a:r>
            <a:r>
              <a:rPr lang="en-CA" sz="3200" dirty="0" err="1" smtClean="0"/>
              <a:t>Matlab</a:t>
            </a:r>
            <a:r>
              <a:rPr lang="en-CA" sz="3200" dirty="0" smtClean="0"/>
              <a:t>, or Mathematica, or ….etc.) you generally save code as scripts</a:t>
            </a:r>
          </a:p>
          <a:p>
            <a:endParaRPr lang="en-CA" sz="3200" dirty="0" smtClean="0"/>
          </a:p>
          <a:p>
            <a:r>
              <a:rPr lang="en-CA" sz="3200" dirty="0" smtClean="0"/>
              <a:t>How do we keep a lab book for our code?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2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</a:t>
            </a:r>
            <a:r>
              <a:rPr lang="en-CA" dirty="0"/>
              <a:t>.</a:t>
            </a:r>
            <a:r>
              <a:rPr lang="en-CA" dirty="0" smtClean="0"/>
              <a:t> </a:t>
            </a:r>
            <a:r>
              <a:rPr lang="en-CA" dirty="0"/>
              <a:t>Keep </a:t>
            </a:r>
            <a:r>
              <a:rPr lang="en-CA" dirty="0" smtClean="0"/>
              <a:t>each version of a file as you change 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50" y="3716227"/>
            <a:ext cx="10804301" cy="2774724"/>
          </a:xfrm>
        </p:spPr>
        <p:txBody>
          <a:bodyPr>
            <a:normAutofit/>
          </a:bodyPr>
          <a:lstStyle/>
          <a:p>
            <a:r>
              <a:rPr lang="en-CA" dirty="0" smtClean="0"/>
              <a:t>Pros: keeps each version of your code, so you can recreate it if something doesn’t work</a:t>
            </a:r>
            <a:endParaRPr lang="en-CA" dirty="0"/>
          </a:p>
          <a:p>
            <a:r>
              <a:rPr lang="en-CA" dirty="0" smtClean="0"/>
              <a:t>Cons: Adds up to a lot of extra files. </a:t>
            </a:r>
            <a:r>
              <a:rPr lang="en-CA" dirty="0"/>
              <a:t>R</a:t>
            </a:r>
            <a:r>
              <a:rPr lang="en-CA" dirty="0" smtClean="0"/>
              <a:t>eally easy to forget to save a new version, or end up with “version_1_clean”, “version_1_better”, “version_2_cleaned_again” ….</a:t>
            </a: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9" b="48010"/>
          <a:stretch/>
        </p:blipFill>
        <p:spPr>
          <a:xfrm>
            <a:off x="1334957" y="1603848"/>
            <a:ext cx="9522086" cy="20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</a:t>
            </a:r>
            <a:r>
              <a:rPr lang="en-CA" dirty="0"/>
              <a:t>.</a:t>
            </a:r>
            <a:r>
              <a:rPr lang="en-CA" dirty="0" smtClean="0"/>
              <a:t> </a:t>
            </a:r>
            <a:r>
              <a:rPr lang="en-CA" dirty="0"/>
              <a:t>Keep notes on changes as a separate file (or as a paper lab 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50" y="4250641"/>
            <a:ext cx="10804301" cy="2382591"/>
          </a:xfrm>
        </p:spPr>
        <p:txBody>
          <a:bodyPr>
            <a:normAutofit/>
          </a:bodyPr>
          <a:lstStyle/>
          <a:p>
            <a:r>
              <a:rPr lang="en-CA" dirty="0" smtClean="0"/>
              <a:t>Pros: Keeps your folder clean (each file does a specific thing). Notebook will keep track of </a:t>
            </a:r>
            <a:r>
              <a:rPr lang="en-CA" i="1" dirty="0" smtClean="0"/>
              <a:t>why </a:t>
            </a:r>
            <a:r>
              <a:rPr lang="en-CA" dirty="0" smtClean="0"/>
              <a:t>you made each change over time</a:t>
            </a:r>
            <a:endParaRPr lang="en-CA" dirty="0"/>
          </a:p>
          <a:p>
            <a:r>
              <a:rPr lang="en-CA" dirty="0" smtClean="0"/>
              <a:t>Cons: You can never go back and recreate an old analysis. Really easy to forgot to write a change down in your lab book…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7" b="53962"/>
          <a:stretch/>
        </p:blipFill>
        <p:spPr>
          <a:xfrm>
            <a:off x="1334957" y="2054854"/>
            <a:ext cx="9522086" cy="170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Best of both worlds: Software version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4000" dirty="0" smtClean="0"/>
              <a:t>Keeps track of: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files have changed over time, and what the changes</a:t>
            </a:r>
            <a:r>
              <a:rPr lang="en-CA" dirty="0"/>
              <a:t> </a:t>
            </a:r>
            <a:r>
              <a:rPr lang="en-CA" dirty="0" smtClean="0"/>
              <a:t>are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files have changed that have yet to be stored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r>
              <a:rPr lang="en-CA" sz="3600" dirty="0" smtClean="0"/>
              <a:t>Lets you: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Keep detailed notes on</a:t>
            </a:r>
            <a:r>
              <a:rPr lang="en-CA" i="1" dirty="0"/>
              <a:t> </a:t>
            </a:r>
            <a:r>
              <a:rPr lang="en-CA" i="1" dirty="0" smtClean="0"/>
              <a:t>why </a:t>
            </a:r>
            <a:r>
              <a:rPr lang="en-CA" dirty="0" smtClean="0"/>
              <a:t>you made each change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Revert back to old versions of code if needed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Try experimental changes without risking code that works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Share your code and history of changes easily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987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           , and why use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575" y="1811557"/>
            <a:ext cx="10515600" cy="4351338"/>
          </a:xfrm>
        </p:spPr>
        <p:txBody>
          <a:bodyPr>
            <a:normAutofit/>
          </a:bodyPr>
          <a:lstStyle/>
          <a:p>
            <a:r>
              <a:rPr lang="en-CA" sz="3600" dirty="0" smtClean="0"/>
              <a:t>One type of version control software (likely the most popular), invited in 2005</a:t>
            </a:r>
          </a:p>
          <a:p>
            <a:r>
              <a:rPr lang="en-CA" sz="3600" dirty="0" smtClean="0"/>
              <a:t>Free and open source</a:t>
            </a:r>
          </a:p>
          <a:p>
            <a:r>
              <a:rPr lang="en-CA" sz="3600" dirty="0" smtClean="0"/>
              <a:t>Easy to set up on a personal computer</a:t>
            </a:r>
          </a:p>
          <a:p>
            <a:r>
              <a:rPr lang="en-CA" sz="3600" dirty="0" smtClean="0"/>
              <a:t>Lot of great support tools (including support within </a:t>
            </a:r>
            <a:r>
              <a:rPr lang="en-CA" sz="3600" dirty="0" err="1" smtClean="0"/>
              <a:t>Rstudio</a:t>
            </a:r>
            <a:r>
              <a:rPr lang="en-CA" sz="3600" dirty="0" smtClean="0"/>
              <a:t>) and a huge and helpful user base </a:t>
            </a:r>
          </a:p>
          <a:p>
            <a:r>
              <a:rPr lang="en-CA" sz="3600" dirty="0" smtClean="0"/>
              <a:t>Can put things on GitHub (more about this at the end)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728738"/>
            <a:ext cx="1430802" cy="59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50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           , and why use it?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728738"/>
            <a:ext cx="1430802" cy="59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9" b="50178"/>
          <a:stretch/>
        </p:blipFill>
        <p:spPr>
          <a:xfrm>
            <a:off x="37514" y="2818769"/>
            <a:ext cx="12116972" cy="24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1014</Words>
  <Application>Microsoft Office PowerPoint</Application>
  <PresentationFormat>Custom</PresentationFormat>
  <Paragraphs>201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Using version control  and git</vt:lpstr>
      <vt:lpstr>The lab book has many purposes:</vt:lpstr>
      <vt:lpstr>The lab book has many purposes:</vt:lpstr>
      <vt:lpstr>Keeping track of changes in your analyses</vt:lpstr>
      <vt:lpstr>1. Keep each version of a file as you change it</vt:lpstr>
      <vt:lpstr>2. Keep notes on changes as a separate file (or as a paper lab book)</vt:lpstr>
      <vt:lpstr>3. Best of both worlds: Software version control</vt:lpstr>
      <vt:lpstr>What is            , and why use it?</vt:lpstr>
      <vt:lpstr>What is            , and why use it?</vt:lpstr>
      <vt:lpstr>What I’ll cover today:</vt:lpstr>
      <vt:lpstr>Setting up git</vt:lpstr>
      <vt:lpstr>The first basic process: creating a repository</vt:lpstr>
      <vt:lpstr>The second basic process: Staging and committing</vt:lpstr>
      <vt:lpstr>The second basic process: Staging and committing</vt:lpstr>
      <vt:lpstr>The second basic process: Staging and committing</vt:lpstr>
      <vt:lpstr>The second basic process: Staging and committing</vt:lpstr>
      <vt:lpstr>The second basic process: Staging and committing</vt:lpstr>
      <vt:lpstr>The second basic process: Staging and committing</vt:lpstr>
      <vt:lpstr>The second basic process: Staging and committing</vt:lpstr>
      <vt:lpstr>The second basic process: Staging and committing</vt:lpstr>
      <vt:lpstr>The second basic process: Staging and committing</vt:lpstr>
      <vt:lpstr>The second basic process: Staging and committing</vt:lpstr>
      <vt:lpstr>Practicing git: A game of hangman </vt:lpstr>
      <vt:lpstr>PowerPoint Presentation</vt:lpstr>
      <vt:lpstr>PowerPoint Presentation</vt:lpstr>
      <vt:lpstr>Further resources:</vt:lpstr>
      <vt:lpstr>Git 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version control  and git</dc:title>
  <dc:creator>Eric Pedersen</dc:creator>
  <cp:lastModifiedBy>Eric Pedersen</cp:lastModifiedBy>
  <cp:revision>62</cp:revision>
  <dcterms:created xsi:type="dcterms:W3CDTF">2015-10-26T16:17:29Z</dcterms:created>
  <dcterms:modified xsi:type="dcterms:W3CDTF">2017-11-28T20:21:00Z</dcterms:modified>
</cp:coreProperties>
</file>