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7" r:id="rId3"/>
    <p:sldId id="257" r:id="rId4"/>
    <p:sldId id="258" r:id="rId5"/>
    <p:sldId id="259" r:id="rId6"/>
    <p:sldId id="262" r:id="rId7"/>
    <p:sldId id="260" r:id="rId8"/>
    <p:sldId id="266" r:id="rId9"/>
    <p:sldId id="264" r:id="rId10"/>
    <p:sldId id="263" r:id="rId11"/>
    <p:sldId id="268" r:id="rId12"/>
    <p:sldId id="265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C0F46-AB63-4A55-9197-3C2D787BE290}" type="datetimeFigureOut">
              <a:rPr lang="en-CA" smtClean="0"/>
              <a:t>13/07/2018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F87F8-F31C-42CF-A543-985A0D5248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35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B7D4-87FF-4BBC-88FE-3A0A0B589CE4}" type="datetimeFigureOut">
              <a:rPr lang="en-CA" smtClean="0"/>
              <a:t>13/07/2018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FDE-50BF-4C1A-A418-B62205AD5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7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B7D4-87FF-4BBC-88FE-3A0A0B589CE4}" type="datetimeFigureOut">
              <a:rPr lang="en-CA" smtClean="0"/>
              <a:t>13/07/2018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FDE-50BF-4C1A-A418-B62205AD5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04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B7D4-87FF-4BBC-88FE-3A0A0B589CE4}" type="datetimeFigureOut">
              <a:rPr lang="en-CA" smtClean="0"/>
              <a:t>13/07/2018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FDE-50BF-4C1A-A418-B62205AD5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6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B7D4-87FF-4BBC-88FE-3A0A0B589CE4}" type="datetimeFigureOut">
              <a:rPr lang="en-CA" smtClean="0"/>
              <a:t>13/07/2018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FDE-50BF-4C1A-A418-B62205AD5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89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B7D4-87FF-4BBC-88FE-3A0A0B589CE4}" type="datetimeFigureOut">
              <a:rPr lang="en-CA" smtClean="0"/>
              <a:t>13/07/2018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FDE-50BF-4C1A-A418-B62205AD5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3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B7D4-87FF-4BBC-88FE-3A0A0B589CE4}" type="datetimeFigureOut">
              <a:rPr lang="en-CA" smtClean="0"/>
              <a:t>13/07/2018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FDE-50BF-4C1A-A418-B62205AD5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8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B7D4-87FF-4BBC-88FE-3A0A0B589CE4}" type="datetimeFigureOut">
              <a:rPr lang="en-CA" smtClean="0"/>
              <a:t>13/07/2018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FDE-50BF-4C1A-A418-B62205AD5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B7D4-87FF-4BBC-88FE-3A0A0B589CE4}" type="datetimeFigureOut">
              <a:rPr lang="en-CA" smtClean="0"/>
              <a:t>13/07/2018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FDE-50BF-4C1A-A418-B62205AD5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275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B7D4-87FF-4BBC-88FE-3A0A0B589CE4}" type="datetimeFigureOut">
              <a:rPr lang="en-CA" smtClean="0"/>
              <a:t>13/07/2018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FDE-50BF-4C1A-A418-B62205AD5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91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B7D4-87FF-4BBC-88FE-3A0A0B589CE4}" type="datetimeFigureOut">
              <a:rPr lang="en-CA" smtClean="0"/>
              <a:t>13/07/2018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FDE-50BF-4C1A-A418-B62205AD5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6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B7D4-87FF-4BBC-88FE-3A0A0B589CE4}" type="datetimeFigureOut">
              <a:rPr lang="en-CA" smtClean="0"/>
              <a:t>13/07/2018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BFDE-50BF-4C1A-A418-B62205AD5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AB7D4-87FF-4BBC-88FE-3A0A0B589CE4}" type="datetimeFigureOut">
              <a:rPr lang="en-CA" smtClean="0"/>
              <a:t>13/07/2018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BFDE-50BF-4C1A-A418-B62205AD56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78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avigator.oceansdata.ca/scale/giops_day/votemper/-5,30.png" TargetMode="External"/><Relationship Id="rId2" Type="http://schemas.openxmlformats.org/officeDocument/2006/relationships/hyperlink" Target="http://navigator.oceansdata.ca/api/variables/?dataset=giops_day&amp;3d_on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en-CA" dirty="0" smtClean="0"/>
              <a:t>Introduction to API Usage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3861048"/>
            <a:ext cx="2624336" cy="1198984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Noah Gallant</a:t>
            </a:r>
          </a:p>
          <a:p>
            <a:r>
              <a:rPr lang="en-CA" dirty="0" smtClean="0"/>
              <a:t>Jeffrey Dawson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45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Other Applications?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NOAA API</a:t>
            </a:r>
          </a:p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52" y="3501008"/>
            <a:ext cx="8550658" cy="29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554894"/>
            <a:ext cx="6179219" cy="187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Other Applications?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Social Media Dashboard</a:t>
            </a:r>
          </a:p>
          <a:p>
            <a:pPr lvl="1"/>
            <a:r>
              <a:rPr lang="en-CA" dirty="0" smtClean="0"/>
              <a:t>Uses API of different social media platforms, to display everything in one place.</a:t>
            </a:r>
          </a:p>
          <a:p>
            <a:pPr lvl="1"/>
            <a:r>
              <a:rPr lang="en-CA" dirty="0" smtClean="0"/>
              <a:t>Request for </a:t>
            </a:r>
            <a:r>
              <a:rPr lang="en-CA" dirty="0" err="1" smtClean="0"/>
              <a:t>facebook</a:t>
            </a:r>
            <a:r>
              <a:rPr lang="en-CA" dirty="0" smtClean="0"/>
              <a:t> post</a:t>
            </a:r>
          </a:p>
          <a:p>
            <a:pPr lvl="1"/>
            <a:r>
              <a:rPr lang="en-CA" dirty="0" smtClean="0"/>
              <a:t>Request to make a new post</a:t>
            </a:r>
          </a:p>
          <a:p>
            <a:pPr lvl="1"/>
            <a:r>
              <a:rPr lang="en-CA" dirty="0" smtClean="0"/>
              <a:t>Script that downloads every Donald Trump tweet as it becomes available</a:t>
            </a:r>
          </a:p>
          <a:p>
            <a:pPr lvl="1"/>
            <a:r>
              <a:rPr lang="en-CA" dirty="0" smtClean="0"/>
              <a:t>Script that searches for all tweets related to a certain topic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0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Scripts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CA" dirty="0" smtClean="0"/>
              <a:t>Write a script that saves an image of the Flemish Cap transect for every variable in the  GIOPS dataset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 smtClean="0"/>
              <a:t>Write a Script that creates a GIF of the temperature of a specific area over 10 days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 smtClean="0"/>
              <a:t>Write a Script that finds the max, min, and average temperature using the GIOPS Monthly Average dataset over a year for station 27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0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pPr algn="l"/>
            <a:r>
              <a:rPr lang="en-CA" dirty="0" smtClean="0"/>
              <a:t>Example 1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560840" cy="609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9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8229600" cy="1143000"/>
          </a:xfrm>
        </p:spPr>
        <p:txBody>
          <a:bodyPr/>
          <a:lstStyle/>
          <a:p>
            <a:pPr algn="l"/>
            <a:r>
              <a:rPr lang="en-CA" dirty="0" smtClean="0"/>
              <a:t>Example 2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6192688" cy="609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9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43408"/>
            <a:ext cx="8229600" cy="1143000"/>
          </a:xfrm>
        </p:spPr>
        <p:txBody>
          <a:bodyPr/>
          <a:lstStyle/>
          <a:p>
            <a:pPr algn="l"/>
            <a:r>
              <a:rPr lang="en-CA" dirty="0" smtClean="0"/>
              <a:t>Example 3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62397"/>
            <a:ext cx="5976664" cy="627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9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Topics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an API?</a:t>
            </a:r>
          </a:p>
          <a:p>
            <a:r>
              <a:rPr lang="en-CA" dirty="0" smtClean="0"/>
              <a:t>Why use an API?</a:t>
            </a:r>
          </a:p>
          <a:p>
            <a:r>
              <a:rPr lang="en-CA" dirty="0" smtClean="0"/>
              <a:t>Constructing an API Request</a:t>
            </a:r>
          </a:p>
          <a:p>
            <a:r>
              <a:rPr lang="en-CA" dirty="0" smtClean="0"/>
              <a:t>What is a Script?</a:t>
            </a:r>
          </a:p>
          <a:p>
            <a:r>
              <a:rPr lang="en-CA" dirty="0" smtClean="0"/>
              <a:t>Writing a Script with API Usage</a:t>
            </a:r>
          </a:p>
          <a:p>
            <a:r>
              <a:rPr lang="en-CA" dirty="0" smtClean="0"/>
              <a:t>Examples / Practice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07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What is an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Communication Interface</a:t>
            </a:r>
          </a:p>
          <a:p>
            <a:r>
              <a:rPr lang="en-CA" dirty="0" smtClean="0"/>
              <a:t>Not Language Dependent</a:t>
            </a:r>
          </a:p>
          <a:p>
            <a:pPr marL="457200" lvl="1" indent="0">
              <a:buNone/>
            </a:pPr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42788" y="3212976"/>
            <a:ext cx="6096000" cy="2857499"/>
            <a:chOff x="2627784" y="2492896"/>
            <a:chExt cx="6096000" cy="285749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27784" y="2492896"/>
              <a:ext cx="6096000" cy="2857499"/>
            </a:xfrm>
            <a:prstGeom prst="rect">
              <a:avLst/>
            </a:prstGeom>
            <a:solidFill>
              <a:schemeClr val="accent2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4268350" y="2708920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Request</a:t>
              </a:r>
              <a:endParaRPr lang="en-CA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79912" y="4869160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Response</a:t>
              </a:r>
              <a:endParaRPr lang="en-CA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644008" y="3078252"/>
              <a:ext cx="216024" cy="494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427984" y="4293096"/>
              <a:ext cx="21602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55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Simple and Efficient Solution for Data Access</a:t>
            </a:r>
          </a:p>
          <a:p>
            <a:r>
              <a:rPr lang="en-CA" dirty="0" smtClean="0"/>
              <a:t>Processing Large Quantities of Data</a:t>
            </a:r>
            <a:endParaRPr lang="en-CA" dirty="0"/>
          </a:p>
          <a:p>
            <a:r>
              <a:rPr lang="en-CA" dirty="0" smtClean="0"/>
              <a:t>Ex. </a:t>
            </a:r>
          </a:p>
          <a:p>
            <a:pPr lvl="1"/>
            <a:r>
              <a:rPr lang="en-CA" dirty="0" smtClean="0"/>
              <a:t>The Ocean Navigator API</a:t>
            </a:r>
          </a:p>
          <a:p>
            <a:pPr lvl="2"/>
            <a:r>
              <a:rPr lang="en-CA" dirty="0" smtClean="0"/>
              <a:t>Allows users and the navigator itself to obtain and make use of Ocean Data</a:t>
            </a:r>
          </a:p>
          <a:p>
            <a:pPr lvl="1"/>
            <a:r>
              <a:rPr lang="en-CA" dirty="0" smtClean="0"/>
              <a:t>Wolfram Alpha</a:t>
            </a:r>
          </a:p>
          <a:p>
            <a:pPr lvl="2"/>
            <a:r>
              <a:rPr lang="en-CA" dirty="0" smtClean="0"/>
              <a:t>Provides complex analytical tools</a:t>
            </a:r>
          </a:p>
          <a:p>
            <a:pPr lvl="1"/>
            <a:r>
              <a:rPr lang="en-CA" dirty="0" smtClean="0"/>
              <a:t>NOAA</a:t>
            </a:r>
          </a:p>
          <a:p>
            <a:pPr lvl="2"/>
            <a:r>
              <a:rPr lang="en-CA" dirty="0" smtClean="0"/>
              <a:t>Enables access to the NCDC’s Climate Data Online web service, which provides  access to weather and climate data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394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en-CA" dirty="0" smtClean="0"/>
              <a:t>Constructing an API Request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01419"/>
          </a:xfrm>
        </p:spPr>
        <p:txBody>
          <a:bodyPr>
            <a:noAutofit/>
          </a:bodyPr>
          <a:lstStyle/>
          <a:p>
            <a:r>
              <a:rPr lang="en-CA" sz="2000" dirty="0" smtClean="0"/>
              <a:t>Base </a:t>
            </a:r>
            <a:r>
              <a:rPr lang="en-CA" sz="2000" dirty="0" err="1" smtClean="0"/>
              <a:t>Url</a:t>
            </a:r>
            <a:endParaRPr lang="en-CA" sz="2000" dirty="0" smtClean="0"/>
          </a:p>
          <a:p>
            <a:pPr marL="914400" lvl="2" indent="0">
              <a:buNone/>
            </a:pPr>
            <a:r>
              <a:rPr lang="en-CA" sz="1400" dirty="0" smtClean="0"/>
              <a:t>Ex. </a:t>
            </a:r>
            <a:r>
              <a:rPr lang="en-CA" sz="1400" u="sng" dirty="0">
                <a:hlinkClick r:id="rId2"/>
              </a:rPr>
              <a:t>http://navigator.oceansdata.ca/</a:t>
            </a:r>
            <a:endParaRPr lang="en-CA" sz="1400" dirty="0" smtClean="0"/>
          </a:p>
          <a:p>
            <a:r>
              <a:rPr lang="en-CA" sz="2000" dirty="0" smtClean="0"/>
              <a:t>API Component (2 types to pass parameters)</a:t>
            </a:r>
          </a:p>
          <a:p>
            <a:pPr lvl="1"/>
            <a:r>
              <a:rPr lang="en-CA" sz="1600" dirty="0" smtClean="0"/>
              <a:t>Using a Query</a:t>
            </a:r>
          </a:p>
          <a:p>
            <a:pPr marL="914400" lvl="2" indent="0">
              <a:buNone/>
            </a:pPr>
            <a:r>
              <a:rPr lang="en-CA" sz="1400" dirty="0" smtClean="0"/>
              <a:t>Ex. </a:t>
            </a:r>
            <a:r>
              <a:rPr lang="en-CA" sz="1400" dirty="0" smtClean="0">
                <a:hlinkClick r:id="rId2"/>
              </a:rPr>
              <a:t>/</a:t>
            </a:r>
            <a:r>
              <a:rPr lang="en-CA" sz="1400" dirty="0" err="1" smtClean="0">
                <a:hlinkClick r:id="rId2"/>
              </a:rPr>
              <a:t>api</a:t>
            </a:r>
            <a:r>
              <a:rPr lang="en-CA" sz="1400" dirty="0" smtClean="0">
                <a:hlinkClick r:id="rId2"/>
              </a:rPr>
              <a:t>/v1.0/variables/?dataset=giops_day&amp;3d_only</a:t>
            </a:r>
            <a:endParaRPr lang="en-CA" sz="1400" dirty="0" smtClean="0"/>
          </a:p>
          <a:p>
            <a:pPr lvl="1"/>
            <a:r>
              <a:rPr lang="en-CA" sz="1600" dirty="0" smtClean="0"/>
              <a:t>Using a Template</a:t>
            </a:r>
          </a:p>
          <a:p>
            <a:pPr marL="914400" lvl="2" indent="0">
              <a:buNone/>
            </a:pPr>
            <a:r>
              <a:rPr lang="en-CA" sz="1400" dirty="0" smtClean="0"/>
              <a:t>Ex. </a:t>
            </a:r>
            <a:r>
              <a:rPr lang="en-CA" sz="1400" dirty="0" smtClean="0">
                <a:hlinkClick r:id="rId3"/>
              </a:rPr>
              <a:t>/scale/v1.0/</a:t>
            </a:r>
            <a:r>
              <a:rPr lang="en-CA" sz="1400" dirty="0" err="1" smtClean="0">
                <a:hlinkClick r:id="rId3"/>
              </a:rPr>
              <a:t>giops_day</a:t>
            </a:r>
            <a:r>
              <a:rPr lang="en-CA" sz="1400" dirty="0" smtClean="0">
                <a:hlinkClick r:id="rId3"/>
              </a:rPr>
              <a:t>/</a:t>
            </a:r>
            <a:r>
              <a:rPr lang="en-CA" sz="1400" dirty="0" err="1" smtClean="0">
                <a:hlinkClick r:id="rId3"/>
              </a:rPr>
              <a:t>votemper</a:t>
            </a:r>
            <a:r>
              <a:rPr lang="en-CA" sz="1400" dirty="0" smtClean="0">
                <a:hlinkClick r:id="rId3"/>
              </a:rPr>
              <a:t>/-5,30.png</a:t>
            </a:r>
            <a:endParaRPr lang="en-CA" sz="1600" dirty="0"/>
          </a:p>
          <a:p>
            <a:r>
              <a:rPr lang="en-CA" sz="2000" dirty="0" smtClean="0"/>
              <a:t>Complex Requests?</a:t>
            </a:r>
          </a:p>
          <a:p>
            <a:pPr marL="457200" lvl="1" indent="0" algn="just">
              <a:buNone/>
            </a:pPr>
            <a:r>
              <a:rPr lang="en-CA" sz="1600" dirty="0" smtClean="0"/>
              <a:t>Ex. </a:t>
            </a:r>
            <a:r>
              <a:rPr lang="en-CA" sz="1400" dirty="0" smtClean="0"/>
              <a:t>/?query=%7B"area"%3A%5B%7B"innerrings"%3A%5B%5D%2C"name"%3A""%2C"polygons"%3A%5B%5B%5B62.27693797488524%2C‐53.94134521484374%5D%2C%5B59.98669914224615%2C‐36.80267333984375%5D%2C%5B56.180809047819764%2C‐37.681579589843736%5D%2C%5B56.434830853922364%2C‐55.96282958984374%5D%2C%5B62.27693797488524%2C‐53.94134521484374%5D%5D%5D%7D%5D%2C"bathymetry"%3Atrue%2C"colormap"%3A"default"%2C"contour"%3A%7B"colormap"%3A"default"%2C"hatch"%3Afalse%2C"legend"%3Atrue%2C"levels"%3A"auto"%2C"variable"%3A""%7D%2C"dataset"%3A"giops_day"%2C"depth"%3A0%2C"interp"%3A"gaussian"%2C"neighbours"%3A10%2C"projection"%3A"EPSG%3A3857"%2C"quiver"%3A%7B"colormap"%3A"default"%2C"magnitude"%3A"length"%2C"variable"%3A""%7D%2C"radius"%3A25%2C"scale"%3A“‐5%2C30%2Cauto"%2C"showarea"%3Atrue%2C"time"%3A823%2C"type"%3A"map"%2C"variable"%3A"votemper"%7D&amp;format=</a:t>
            </a:r>
            <a:r>
              <a:rPr lang="en-CA" sz="1400" dirty="0" err="1" smtClean="0"/>
              <a:t>png</a:t>
            </a: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5371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Using JSON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CA" dirty="0" smtClean="0"/>
              <a:t>Ex. 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pPr lvl="1"/>
            <a:r>
              <a:rPr lang="en-CA" sz="2200" dirty="0" smtClean="0"/>
              <a:t>Construct JSON Object</a:t>
            </a:r>
          </a:p>
          <a:p>
            <a:pPr lvl="1"/>
            <a:r>
              <a:rPr lang="en-CA" sz="2200" dirty="0" smtClean="0"/>
              <a:t>Encode Using Library (Encoded URI)</a:t>
            </a:r>
          </a:p>
          <a:p>
            <a:pPr lvl="1"/>
            <a:r>
              <a:rPr lang="en-CA" sz="2200" dirty="0" smtClean="0"/>
              <a:t>Concatenate base URL to Encoded URI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8" y="1772816"/>
            <a:ext cx="8102806" cy="2808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6443" y="3313562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2018-07-09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649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Using the API in a Script: Why?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698497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What is a Script?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2780928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 small program designed to execute simple repetitive tasks</a:t>
            </a:r>
          </a:p>
        </p:txBody>
      </p:sp>
    </p:spTree>
    <p:extLst>
      <p:ext uri="{BB962C8B-B14F-4D97-AF65-F5344CB8AC3E}">
        <p14:creationId xmlns:p14="http://schemas.microsoft.com/office/powerpoint/2010/main" val="15391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Using the API in a Script: Why?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Allows dynamic changes</a:t>
            </a:r>
          </a:p>
          <a:p>
            <a:r>
              <a:rPr lang="en-CA" dirty="0" smtClean="0"/>
              <a:t>Versatile</a:t>
            </a:r>
          </a:p>
          <a:p>
            <a:r>
              <a:rPr lang="en-CA" dirty="0" smtClean="0"/>
              <a:t>Process large amounts of data</a:t>
            </a:r>
          </a:p>
          <a:p>
            <a:r>
              <a:rPr lang="en-CA" dirty="0" smtClean="0"/>
              <a:t>Ex.</a:t>
            </a:r>
          </a:p>
          <a:p>
            <a:pPr lvl="1"/>
            <a:r>
              <a:rPr lang="en-CA" dirty="0" smtClean="0"/>
              <a:t>Analyzing data over time</a:t>
            </a:r>
          </a:p>
          <a:p>
            <a:pPr lvl="1"/>
            <a:r>
              <a:rPr lang="en-CA" dirty="0" smtClean="0"/>
              <a:t>Creating GIF’s and other visual representations</a:t>
            </a:r>
          </a:p>
          <a:p>
            <a:pPr lvl="1"/>
            <a:r>
              <a:rPr lang="en-CA" dirty="0" smtClean="0"/>
              <a:t>Getting CSV/formatted data</a:t>
            </a:r>
          </a:p>
          <a:p>
            <a:pPr lvl="1"/>
            <a:r>
              <a:rPr lang="en-CA" dirty="0" smtClean="0"/>
              <a:t>Easier API Construction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44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 smtClean="0"/>
              <a:t>Using the API in a Script: How?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CA" dirty="0" smtClean="0"/>
              <a:t>Choose a Language / Prepare Environment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 smtClean="0"/>
              <a:t>Import Libraries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 smtClean="0"/>
              <a:t>Set Base URL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 smtClean="0"/>
              <a:t>Construct JSON Object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 smtClean="0"/>
              <a:t>Encode JSON Object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 smtClean="0"/>
              <a:t>Concatenate Base URL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 smtClean="0"/>
              <a:t>Send Request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 smtClean="0"/>
              <a:t>Process Response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1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8819</TotalTime>
  <Words>480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API Usage</vt:lpstr>
      <vt:lpstr>Topics</vt:lpstr>
      <vt:lpstr>What is an API</vt:lpstr>
      <vt:lpstr>Purpose</vt:lpstr>
      <vt:lpstr>Constructing an API Request</vt:lpstr>
      <vt:lpstr>Using JSON</vt:lpstr>
      <vt:lpstr>Using the API in a Script: Why?</vt:lpstr>
      <vt:lpstr>Using the API in a Script: Why?</vt:lpstr>
      <vt:lpstr>Using the API in a Script: How?</vt:lpstr>
      <vt:lpstr>Other Applications?</vt:lpstr>
      <vt:lpstr>Other Applications?</vt:lpstr>
      <vt:lpstr>Example Scripts</vt:lpstr>
      <vt:lpstr>Example 1</vt:lpstr>
      <vt:lpstr>Example 2</vt:lpstr>
      <vt:lpstr>Example 3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API Usage</dc:title>
  <dc:creator>Windows User</dc:creator>
  <cp:lastModifiedBy>DFO-MPO</cp:lastModifiedBy>
  <cp:revision>25</cp:revision>
  <dcterms:created xsi:type="dcterms:W3CDTF">2018-07-06T11:21:32Z</dcterms:created>
  <dcterms:modified xsi:type="dcterms:W3CDTF">2018-07-13T15:04:57Z</dcterms:modified>
</cp:coreProperties>
</file>