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50"/>
  </p:notesMasterIdLst>
  <p:handoutMasterIdLst>
    <p:handoutMasterId r:id="rId51"/>
  </p:handoutMasterIdLst>
  <p:sldIdLst>
    <p:sldId id="468" r:id="rId2"/>
    <p:sldId id="498" r:id="rId3"/>
    <p:sldId id="529" r:id="rId4"/>
    <p:sldId id="284" r:id="rId5"/>
    <p:sldId id="532" r:id="rId6"/>
    <p:sldId id="531" r:id="rId7"/>
    <p:sldId id="530" r:id="rId8"/>
    <p:sldId id="533" r:id="rId9"/>
    <p:sldId id="535" r:id="rId10"/>
    <p:sldId id="536" r:id="rId11"/>
    <p:sldId id="537" r:id="rId12"/>
    <p:sldId id="538" r:id="rId13"/>
    <p:sldId id="539" r:id="rId14"/>
    <p:sldId id="540" r:id="rId15"/>
    <p:sldId id="542" r:id="rId16"/>
    <p:sldId id="543" r:id="rId17"/>
    <p:sldId id="544" r:id="rId18"/>
    <p:sldId id="545" r:id="rId19"/>
    <p:sldId id="546" r:id="rId20"/>
    <p:sldId id="547" r:id="rId21"/>
    <p:sldId id="548" r:id="rId22"/>
    <p:sldId id="549" r:id="rId23"/>
    <p:sldId id="550" r:id="rId24"/>
    <p:sldId id="551" r:id="rId25"/>
    <p:sldId id="552" r:id="rId26"/>
    <p:sldId id="553" r:id="rId27"/>
    <p:sldId id="554" r:id="rId28"/>
    <p:sldId id="555" r:id="rId29"/>
    <p:sldId id="556" r:id="rId30"/>
    <p:sldId id="557" r:id="rId31"/>
    <p:sldId id="558" r:id="rId32"/>
    <p:sldId id="559" r:id="rId33"/>
    <p:sldId id="560" r:id="rId34"/>
    <p:sldId id="561" r:id="rId35"/>
    <p:sldId id="562" r:id="rId36"/>
    <p:sldId id="563" r:id="rId37"/>
    <p:sldId id="564" r:id="rId38"/>
    <p:sldId id="565" r:id="rId39"/>
    <p:sldId id="566" r:id="rId40"/>
    <p:sldId id="567" r:id="rId41"/>
    <p:sldId id="568" r:id="rId42"/>
    <p:sldId id="569" r:id="rId43"/>
    <p:sldId id="570" r:id="rId44"/>
    <p:sldId id="571" r:id="rId45"/>
    <p:sldId id="572" r:id="rId46"/>
    <p:sldId id="586" r:id="rId47"/>
    <p:sldId id="587" r:id="rId48"/>
    <p:sldId id="26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472C-E42D-409B-8C27-DB2E802EEC81}" v="33" dt="2022-10-19T17:09:15.3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4"/>
    <p:restoredTop sz="86369"/>
  </p:normalViewPr>
  <p:slideViewPr>
    <p:cSldViewPr snapToGrid="0">
      <p:cViewPr varScale="1">
        <p:scale>
          <a:sx n="109" d="100"/>
          <a:sy n="109" d="100"/>
        </p:scale>
        <p:origin x="540"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13/09/2023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13/09/2023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990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633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0435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791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01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535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83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540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4478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86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2</a:t>
            </a:fld>
            <a:endParaRPr lang="es-CO"/>
          </a:p>
        </p:txBody>
      </p:sp>
    </p:spTree>
    <p:extLst>
      <p:ext uri="{BB962C8B-B14F-4D97-AF65-F5344CB8AC3E}">
        <p14:creationId xmlns:p14="http://schemas.microsoft.com/office/powerpoint/2010/main" val="3608520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1276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94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253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049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8961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065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3710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077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0913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1719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142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9723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0004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90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334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603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973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2022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62145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858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269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9753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442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47</a:t>
            </a:fld>
            <a:endParaRPr lang="es-CO"/>
          </a:p>
        </p:txBody>
      </p:sp>
    </p:spTree>
    <p:extLst>
      <p:ext uri="{BB962C8B-B14F-4D97-AF65-F5344CB8AC3E}">
        <p14:creationId xmlns:p14="http://schemas.microsoft.com/office/powerpoint/2010/main" val="90114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871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453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595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51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06C58E-460D-4A4B-B0C2-1191B9D14FCB}"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972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61617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5767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310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55262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4163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54915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555854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7034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801404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 Chat o mensaje de texto&#10;&#10;Descripción generada automáticamente">
            <a:extLst>
              <a:ext uri="{FF2B5EF4-FFF2-40B4-BE49-F238E27FC236}">
                <a16:creationId xmlns:a16="http://schemas.microsoft.com/office/drawing/2014/main" id="{8987D83F-23BF-6E1C-F821-A9C5E95EB4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62917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B25968F-984F-8BF4-4FF0-2432A9923EB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7833" y="317431"/>
            <a:ext cx="811391" cy="790587"/>
          </a:xfrm>
          <a:prstGeom prst="rect">
            <a:avLst/>
          </a:prstGeom>
        </p:spPr>
      </p:pic>
    </p:spTree>
    <p:extLst>
      <p:ext uri="{BB962C8B-B14F-4D97-AF65-F5344CB8AC3E}">
        <p14:creationId xmlns:p14="http://schemas.microsoft.com/office/powerpoint/2010/main" val="359600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976590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1911910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13/09/2023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501987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63572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Encabezado de sección">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B25968F-984F-8BF4-4FF0-2432A9923EB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7833" y="317431"/>
            <a:ext cx="811391" cy="790587"/>
          </a:xfrm>
          <a:prstGeom prst="rect">
            <a:avLst/>
          </a:prstGeom>
        </p:spPr>
      </p:pic>
    </p:spTree>
    <p:extLst>
      <p:ext uri="{BB962C8B-B14F-4D97-AF65-F5344CB8AC3E}">
        <p14:creationId xmlns:p14="http://schemas.microsoft.com/office/powerpoint/2010/main" val="3246828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13/09/2023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D986248-06F7-A441-A47A-264EBD310E11}" type="datetimeFigureOut">
              <a:rPr lang="es-CO" smtClean="0"/>
              <a:t>13/09/2023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2549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D986248-06F7-A441-A47A-264EBD310E11}" type="datetimeFigureOut">
              <a:rPr lang="es-CO" smtClean="0"/>
              <a:t>13/09/2023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2787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D986248-06F7-A441-A47A-264EBD310E11}" type="datetimeFigureOut">
              <a:rPr lang="es-CO" smtClean="0"/>
              <a:t>13/09/2023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50037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D986248-06F7-A441-A47A-264EBD310E11}" type="datetimeFigureOut">
              <a:rPr lang="es-CO" smtClean="0"/>
              <a:t>13/09/2023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6429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86248-06F7-A441-A47A-264EBD310E11}" type="datetimeFigureOut">
              <a:rPr lang="es-CO" smtClean="0"/>
              <a:t>13/09/2023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56190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D986248-06F7-A441-A47A-264EBD310E11}" type="datetimeFigureOut">
              <a:rPr lang="es-CO" smtClean="0"/>
              <a:t>13/09/2023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88327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D986248-06F7-A441-A47A-264EBD310E11}" type="datetimeFigureOut">
              <a:rPr lang="es-CO" smtClean="0"/>
              <a:t>13/09/2023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43511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986248-06F7-A441-A47A-264EBD310E11}" type="datetimeFigureOut">
              <a:rPr lang="es-CO" smtClean="0"/>
              <a:t>13/09/2023</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28133265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02" r:id="rId19"/>
    <p:sldLayoutId id="2147483689" r:id="rId20"/>
    <p:sldLayoutId id="2147483690" r:id="rId21"/>
    <p:sldLayoutId id="2147483707" r:id="rId22"/>
    <p:sldLayoutId id="2147483662" r:id="rId23"/>
    <p:sldLayoutId id="2147483663" r:id="rId24"/>
    <p:sldLayoutId id="2147483675" r:id="rId25"/>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17.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995422" y="2551837"/>
            <a:ext cx="6453678" cy="707886"/>
          </a:xfrm>
          <a:prstGeom prst="rect">
            <a:avLst/>
          </a:prstGeom>
          <a:noFill/>
        </p:spPr>
        <p:txBody>
          <a:bodyPr wrap="square" rtlCol="0">
            <a:spAutoFit/>
          </a:bodyPr>
          <a:lstStyle/>
          <a:p>
            <a:r>
              <a:rPr lang="es-ES" sz="4000" b="1" dirty="0">
                <a:solidFill>
                  <a:schemeClr val="tx1">
                    <a:lumMod val="75000"/>
                    <a:lumOff val="25000"/>
                  </a:schemeClr>
                </a:solidFill>
                <a:latin typeface="Work Sans" pitchFamily="2" charset="77"/>
              </a:rPr>
              <a:t>Función Flecha</a:t>
            </a: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P</a:t>
            </a:r>
            <a:r>
              <a:rPr lang="es-CO" sz="5400" b="1" dirty="0" err="1">
                <a:solidFill>
                  <a:schemeClr val="accent1"/>
                </a:solidFill>
                <a:latin typeface="Work Sans Light" pitchFamily="2" charset="77"/>
              </a:rPr>
              <a:t>roceso</a:t>
            </a:r>
            <a:r>
              <a:rPr lang="es-CO" sz="5400" b="1" dirty="0">
                <a:solidFill>
                  <a:schemeClr val="accent1"/>
                </a:solidFill>
                <a:latin typeface="Work Sans Light" pitchFamily="2" charset="77"/>
              </a:rPr>
              <a:t> instalación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rPr>
              <a:t>VS </a:t>
            </a:r>
            <a:r>
              <a:rPr kumimoji="0" lang="es-CO" sz="5400" b="1" i="0" u="none" strike="noStrike" kern="1200" cap="none" spc="0" normalizeH="0" baseline="0" noProof="0" dirty="0" err="1">
                <a:ln>
                  <a:noFill/>
                </a:ln>
                <a:solidFill>
                  <a:schemeClr val="accent1"/>
                </a:solidFill>
                <a:effectLst/>
                <a:uLnTx/>
                <a:uFillTx/>
                <a:latin typeface="Work Sans Light" pitchFamily="2" charset="77"/>
                <a:ea typeface="+mn-ea"/>
                <a:cs typeface="+mn-cs"/>
              </a:rPr>
              <a:t>Code</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541599" y="2063460"/>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2433126"/>
            <a:ext cx="6008914" cy="2048318"/>
          </a:xfrm>
          <a:prstGeom prst="rect">
            <a:avLst/>
          </a:prstGeom>
          <a:noFill/>
        </p:spPr>
        <p:txBody>
          <a:bodyPr wrap="square" rtlCol="0">
            <a:spAutoFit/>
          </a:bodyPr>
          <a:lstStyle/>
          <a:p>
            <a:pPr algn="just">
              <a:lnSpc>
                <a:spcPct val="107000"/>
              </a:lnSpc>
              <a:spcAft>
                <a:spcPts val="800"/>
              </a:spcAft>
            </a:pPr>
            <a:r>
              <a:rPr lang="es-CO" sz="2400" b="1" dirty="0">
                <a:effectLst/>
                <a:latin typeface="Arial" panose="020B0604020202020204" pitchFamily="34" charset="0"/>
                <a:ea typeface="Calibri" panose="020F0502020204030204" pitchFamily="34" charset="0"/>
                <a:cs typeface="Times New Roman" panose="02020603050405020304" pitchFamily="18" charset="0"/>
              </a:rPr>
              <a:t>Paso 6: </a:t>
            </a:r>
            <a:r>
              <a:rPr lang="es-CO"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Elige si deseas cambiar el nombre de la carpeta de accesos directos en el menú Inicio o si no deseas instalar accesos directos en absoluto. Haz clic en Next.</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DCDC6259-1A06-D896-3F02-35FFDECC6887}"/>
              </a:ext>
            </a:extLst>
          </p:cNvPr>
          <p:cNvPicPr>
            <a:picLocks noChangeAspect="1"/>
          </p:cNvPicPr>
          <p:nvPr/>
        </p:nvPicPr>
        <p:blipFill>
          <a:blip r:embed="rId3"/>
          <a:stretch>
            <a:fillRect/>
          </a:stretch>
        </p:blipFill>
        <p:spPr>
          <a:xfrm>
            <a:off x="6515101" y="2393159"/>
            <a:ext cx="5399314" cy="4176569"/>
          </a:xfrm>
          <a:prstGeom prst="rect">
            <a:avLst/>
          </a:prstGeom>
        </p:spPr>
      </p:pic>
    </p:spTree>
    <p:extLst>
      <p:ext uri="{BB962C8B-B14F-4D97-AF65-F5344CB8AC3E}">
        <p14:creationId xmlns:p14="http://schemas.microsoft.com/office/powerpoint/2010/main" val="315608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P</a:t>
            </a:r>
            <a:r>
              <a:rPr lang="es-CO" sz="5400" b="1" dirty="0" err="1">
                <a:solidFill>
                  <a:schemeClr val="accent1"/>
                </a:solidFill>
                <a:latin typeface="Work Sans Light" pitchFamily="2" charset="77"/>
              </a:rPr>
              <a:t>roceso</a:t>
            </a:r>
            <a:r>
              <a:rPr lang="es-CO" sz="5400" b="1" dirty="0">
                <a:solidFill>
                  <a:schemeClr val="accent1"/>
                </a:solidFill>
                <a:latin typeface="Work Sans Light" pitchFamily="2" charset="77"/>
              </a:rPr>
              <a:t> instalación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rPr>
              <a:t>VS </a:t>
            </a:r>
            <a:r>
              <a:rPr kumimoji="0" lang="es-CO" sz="5400" b="1" i="0" u="none" strike="noStrike" kern="1200" cap="none" spc="0" normalizeH="0" baseline="0" noProof="0" dirty="0" err="1">
                <a:ln>
                  <a:noFill/>
                </a:ln>
                <a:solidFill>
                  <a:schemeClr val="accent1"/>
                </a:solidFill>
                <a:effectLst/>
                <a:uLnTx/>
                <a:uFillTx/>
                <a:latin typeface="Work Sans Light" pitchFamily="2" charset="77"/>
                <a:ea typeface="+mn-ea"/>
                <a:cs typeface="+mn-cs"/>
              </a:rPr>
              <a:t>Code</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541599" y="2063460"/>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2433126"/>
            <a:ext cx="6008914" cy="1653145"/>
          </a:xfrm>
          <a:prstGeom prst="rect">
            <a:avLst/>
          </a:prstGeom>
          <a:noFill/>
        </p:spPr>
        <p:txBody>
          <a:bodyPr wrap="square" rtlCol="0">
            <a:spAutoFit/>
          </a:bodyPr>
          <a:lstStyle/>
          <a:p>
            <a:pPr algn="just">
              <a:lnSpc>
                <a:spcPct val="107000"/>
              </a:lnSpc>
              <a:spcAft>
                <a:spcPts val="800"/>
              </a:spcAft>
            </a:pPr>
            <a:r>
              <a:rPr lang="es-CO" sz="2400" b="1" dirty="0">
                <a:effectLst/>
                <a:latin typeface="Arial" panose="020B0604020202020204" pitchFamily="34" charset="0"/>
                <a:ea typeface="Calibri" panose="020F0502020204030204" pitchFamily="34" charset="0"/>
                <a:cs typeface="Times New Roman" panose="02020603050405020304" pitchFamily="18" charset="0"/>
              </a:rPr>
              <a:t>Paso 7: </a:t>
            </a:r>
            <a:r>
              <a:rPr lang="es-CO"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Selecciona las tareas adicionales, por ej. crear un icono en el escritorio o añadir opciones al menú contextual de Windows Explorer. Haz clic en Next.</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Interfaz de usuario gráfica, Texto, Aplicación, Correo electrónico&#10;&#10;Descripción generada automáticamente">
            <a:extLst>
              <a:ext uri="{FF2B5EF4-FFF2-40B4-BE49-F238E27FC236}">
                <a16:creationId xmlns:a16="http://schemas.microsoft.com/office/drawing/2014/main" id="{2F2F39F5-594B-F743-4F82-3F0BE4829CBD}"/>
              </a:ext>
            </a:extLst>
          </p:cNvPr>
          <p:cNvPicPr>
            <a:picLocks noChangeAspect="1"/>
          </p:cNvPicPr>
          <p:nvPr/>
        </p:nvPicPr>
        <p:blipFill>
          <a:blip r:embed="rId3"/>
          <a:stretch>
            <a:fillRect/>
          </a:stretch>
        </p:blipFill>
        <p:spPr>
          <a:xfrm>
            <a:off x="6731203" y="2029628"/>
            <a:ext cx="5068912" cy="3913970"/>
          </a:xfrm>
          <a:prstGeom prst="rect">
            <a:avLst/>
          </a:prstGeom>
        </p:spPr>
      </p:pic>
    </p:spTree>
    <p:extLst>
      <p:ext uri="{BB962C8B-B14F-4D97-AF65-F5344CB8AC3E}">
        <p14:creationId xmlns:p14="http://schemas.microsoft.com/office/powerpoint/2010/main" val="290608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P</a:t>
            </a:r>
            <a:r>
              <a:rPr lang="es-CO" sz="5400" b="1" dirty="0" err="1">
                <a:solidFill>
                  <a:schemeClr val="accent1"/>
                </a:solidFill>
                <a:latin typeface="Work Sans Light" pitchFamily="2" charset="77"/>
              </a:rPr>
              <a:t>roceso</a:t>
            </a:r>
            <a:r>
              <a:rPr lang="es-CO" sz="5400" b="1" dirty="0">
                <a:solidFill>
                  <a:schemeClr val="accent1"/>
                </a:solidFill>
                <a:latin typeface="Work Sans Light" pitchFamily="2" charset="77"/>
              </a:rPr>
              <a:t> instalación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rPr>
              <a:t>VS </a:t>
            </a:r>
            <a:r>
              <a:rPr kumimoji="0" lang="es-CO" sz="5400" b="1" i="0" u="none" strike="noStrike" kern="1200" cap="none" spc="0" normalizeH="0" baseline="0" noProof="0" dirty="0" err="1">
                <a:ln>
                  <a:noFill/>
                </a:ln>
                <a:solidFill>
                  <a:schemeClr val="accent1"/>
                </a:solidFill>
                <a:effectLst/>
                <a:uLnTx/>
                <a:uFillTx/>
                <a:latin typeface="Work Sans Light" pitchFamily="2" charset="77"/>
                <a:ea typeface="+mn-ea"/>
                <a:cs typeface="+mn-cs"/>
              </a:rPr>
              <a:t>Code</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541599" y="2063460"/>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2433126"/>
            <a:ext cx="6008914" cy="853952"/>
          </a:xfrm>
          <a:prstGeom prst="rect">
            <a:avLst/>
          </a:prstGeom>
          <a:noFill/>
        </p:spPr>
        <p:txBody>
          <a:bodyPr wrap="square" rtlCol="0">
            <a:spAutoFit/>
          </a:bodyPr>
          <a:lstStyle/>
          <a:p>
            <a:pPr algn="just">
              <a:lnSpc>
                <a:spcPct val="107000"/>
              </a:lnSpc>
              <a:spcAft>
                <a:spcPts val="800"/>
              </a:spcAft>
            </a:pPr>
            <a:r>
              <a:rPr lang="es-CO" sz="2400" b="1" dirty="0">
                <a:effectLst/>
                <a:latin typeface="Arial" panose="020B0604020202020204" pitchFamily="34" charset="0"/>
                <a:ea typeface="Calibri" panose="020F0502020204030204" pitchFamily="34" charset="0"/>
                <a:cs typeface="Times New Roman" panose="02020603050405020304" pitchFamily="18" charset="0"/>
              </a:rPr>
              <a:t>Paso 8: </a:t>
            </a:r>
            <a:r>
              <a:rPr lang="es-CO"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Haz clic en “</a:t>
            </a:r>
            <a:r>
              <a:rPr lang="es-CO"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Install</a:t>
            </a:r>
            <a:r>
              <a:rPr lang="es-CO"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para iniciar la instalación.</a:t>
            </a:r>
          </a:p>
        </p:txBody>
      </p:sp>
      <p:sp>
        <p:nvSpPr>
          <p:cNvPr id="6" name="CuadroTexto 5">
            <a:extLst>
              <a:ext uri="{FF2B5EF4-FFF2-40B4-BE49-F238E27FC236}">
                <a16:creationId xmlns:a16="http://schemas.microsoft.com/office/drawing/2014/main" id="{082CA367-1B1F-285D-7849-0C1256627AF7}"/>
              </a:ext>
            </a:extLst>
          </p:cNvPr>
          <p:cNvSpPr txBox="1"/>
          <p:nvPr/>
        </p:nvSpPr>
        <p:spPr>
          <a:xfrm>
            <a:off x="391885" y="4104083"/>
            <a:ext cx="6008914" cy="1653145"/>
          </a:xfrm>
          <a:prstGeom prst="rect">
            <a:avLst/>
          </a:prstGeom>
          <a:noFill/>
        </p:spPr>
        <p:txBody>
          <a:bodyPr wrap="square" rtlCol="0">
            <a:spAutoFit/>
          </a:bodyPr>
          <a:lstStyle/>
          <a:p>
            <a:pPr algn="just">
              <a:lnSpc>
                <a:spcPct val="107000"/>
              </a:lnSpc>
              <a:spcAft>
                <a:spcPts val="800"/>
              </a:spcAft>
            </a:pPr>
            <a:r>
              <a:rPr lang="es-CO" sz="2400" b="1" dirty="0">
                <a:effectLst/>
                <a:latin typeface="Arial" panose="020B0604020202020204" pitchFamily="34" charset="0"/>
                <a:ea typeface="Calibri" panose="020F0502020204030204" pitchFamily="34" charset="0"/>
                <a:cs typeface="Times New Roman" panose="02020603050405020304" pitchFamily="18" charset="0"/>
              </a:rPr>
              <a:t>Paso 9: </a:t>
            </a:r>
            <a:r>
              <a:rPr lang="es-CO" sz="2400" dirty="0">
                <a:effectLst/>
                <a:latin typeface="Arial" panose="020B0604020202020204" pitchFamily="34" charset="0"/>
                <a:ea typeface="Calibri" panose="020F0502020204030204" pitchFamily="34" charset="0"/>
                <a:cs typeface="Times New Roman" panose="02020603050405020304" pitchFamily="18" charset="0"/>
              </a:rPr>
              <a:t>El programa está instalado y listo para usar. Haz clic en “</a:t>
            </a:r>
            <a:r>
              <a:rPr lang="es-CO" sz="2400" dirty="0" err="1">
                <a:effectLst/>
                <a:latin typeface="Arial" panose="020B0604020202020204" pitchFamily="34" charset="0"/>
                <a:ea typeface="Calibri" panose="020F0502020204030204" pitchFamily="34" charset="0"/>
                <a:cs typeface="Times New Roman" panose="02020603050405020304" pitchFamily="18" charset="0"/>
              </a:rPr>
              <a:t>Finish</a:t>
            </a:r>
            <a:r>
              <a:rPr lang="es-CO" sz="2400" dirty="0">
                <a:effectLst/>
                <a:latin typeface="Arial" panose="020B0604020202020204" pitchFamily="34" charset="0"/>
                <a:ea typeface="Calibri" panose="020F0502020204030204" pitchFamily="34" charset="0"/>
                <a:cs typeface="Times New Roman" panose="02020603050405020304" pitchFamily="18" charset="0"/>
              </a:rPr>
              <a:t>” para finalizar la instalación y lanzar el programa.</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389CDF02-F597-8668-BB19-839543903575}"/>
              </a:ext>
            </a:extLst>
          </p:cNvPr>
          <p:cNvPicPr>
            <a:picLocks noChangeAspect="1"/>
          </p:cNvPicPr>
          <p:nvPr/>
        </p:nvPicPr>
        <p:blipFill>
          <a:blip r:embed="rId3"/>
          <a:stretch>
            <a:fillRect/>
          </a:stretch>
        </p:blipFill>
        <p:spPr>
          <a:xfrm>
            <a:off x="7040398" y="3686064"/>
            <a:ext cx="3847434" cy="2990284"/>
          </a:xfrm>
          <a:prstGeom prst="rect">
            <a:avLst/>
          </a:prstGeom>
        </p:spPr>
      </p:pic>
      <p:pic>
        <p:nvPicPr>
          <p:cNvPr id="9" name="Imagen 8" descr="Interfaz de usuario gráfica, Texto, Aplicación&#10;&#10;Descripción generada automáticamente">
            <a:extLst>
              <a:ext uri="{FF2B5EF4-FFF2-40B4-BE49-F238E27FC236}">
                <a16:creationId xmlns:a16="http://schemas.microsoft.com/office/drawing/2014/main" id="{72FC7393-300C-F1BC-9B07-101F0B0D45E0}"/>
              </a:ext>
            </a:extLst>
          </p:cNvPr>
          <p:cNvPicPr>
            <a:picLocks noChangeAspect="1"/>
          </p:cNvPicPr>
          <p:nvPr/>
        </p:nvPicPr>
        <p:blipFill>
          <a:blip r:embed="rId4"/>
          <a:stretch>
            <a:fillRect/>
          </a:stretch>
        </p:blipFill>
        <p:spPr>
          <a:xfrm>
            <a:off x="6861325" y="263464"/>
            <a:ext cx="3879550" cy="2990283"/>
          </a:xfrm>
          <a:prstGeom prst="rect">
            <a:avLst/>
          </a:prstGeom>
        </p:spPr>
      </p:pic>
    </p:spTree>
    <p:extLst>
      <p:ext uri="{BB962C8B-B14F-4D97-AF65-F5344CB8AC3E}">
        <p14:creationId xmlns:p14="http://schemas.microsoft.com/office/powerpoint/2010/main" val="3271483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2CAF686-2B1F-2A4A-A0F2-CAE3CF59E65B}"/>
              </a:ext>
            </a:extLst>
          </p:cNvPr>
          <p:cNvSpPr txBox="1">
            <a:spLocks/>
          </p:cNvSpPr>
          <p:nvPr/>
        </p:nvSpPr>
        <p:spPr>
          <a:xfrm>
            <a:off x="456236" y="416689"/>
            <a:ext cx="10515600" cy="741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solidFill>
                  <a:schemeClr val="bg1"/>
                </a:solidFill>
                <a:latin typeface="Work Sans Medium" pitchFamily="2" charset="77"/>
              </a:rPr>
              <a:t>Título</a:t>
            </a:r>
          </a:p>
        </p:txBody>
      </p:sp>
      <p:sp>
        <p:nvSpPr>
          <p:cNvPr id="2" name="Título 1">
            <a:extLst>
              <a:ext uri="{FF2B5EF4-FFF2-40B4-BE49-F238E27FC236}">
                <a16:creationId xmlns:a16="http://schemas.microsoft.com/office/drawing/2014/main" id="{7CE7D90E-E7F2-8BE8-A566-D982C2C48851}"/>
              </a:ext>
            </a:extLst>
          </p:cNvPr>
          <p:cNvSpPr txBox="1">
            <a:spLocks/>
          </p:cNvSpPr>
          <p:nvPr/>
        </p:nvSpPr>
        <p:spPr>
          <a:xfrm>
            <a:off x="1752944" y="2022000"/>
            <a:ext cx="7635985" cy="15376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6000" dirty="0">
                <a:solidFill>
                  <a:srgbClr val="38AA00"/>
                </a:solidFill>
                <a:latin typeface="Calibri" panose="020F0502020204030204" pitchFamily="34" charset="0"/>
                <a:cs typeface="Calibri" panose="020F0502020204030204" pitchFamily="34" charset="0"/>
              </a:rPr>
              <a:t>Creación de carpetas.</a:t>
            </a:r>
          </a:p>
        </p:txBody>
      </p:sp>
      <p:cxnSp>
        <p:nvCxnSpPr>
          <p:cNvPr id="4" name="Conector recto 3">
            <a:extLst>
              <a:ext uri="{FF2B5EF4-FFF2-40B4-BE49-F238E27FC236}">
                <a16:creationId xmlns:a16="http://schemas.microsoft.com/office/drawing/2014/main" id="{B34F34E5-C0D2-6F86-FA7F-85D6814A599F}"/>
              </a:ext>
            </a:extLst>
          </p:cNvPr>
          <p:cNvCxnSpPr>
            <a:cxnSpLocks/>
          </p:cNvCxnSpPr>
          <p:nvPr/>
        </p:nvCxnSpPr>
        <p:spPr>
          <a:xfrm>
            <a:off x="1752944" y="3026845"/>
            <a:ext cx="4343056" cy="26597"/>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27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Creación de carpetas</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2433126"/>
            <a:ext cx="6008914" cy="670120"/>
          </a:xfrm>
          <a:prstGeom prst="rect">
            <a:avLst/>
          </a:prstGeom>
          <a:noFill/>
        </p:spPr>
        <p:txBody>
          <a:bodyPr wrap="square" rtlCol="0">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a:t>
            </a:r>
            <a:r>
              <a:rPr lang="es-CO" sz="1800" dirty="0">
                <a:effectLst/>
                <a:latin typeface="Arial" panose="020B0604020202020204" pitchFamily="34" charset="0"/>
                <a:ea typeface="Calibri" panose="020F0502020204030204" pitchFamily="34" charset="0"/>
                <a:cs typeface="Times New Roman" panose="02020603050405020304" pitchFamily="18" charset="0"/>
              </a:rPr>
              <a:t> Creamos una carpeta raíz. En nuestro caso la llamaremos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funcionflecha</a:t>
            </a:r>
            <a:r>
              <a:rPr lang="es-CO" sz="1800" dirty="0">
                <a:effectLst/>
                <a:latin typeface="Arial" panose="020B0604020202020204" pitchFamily="34" charset="0"/>
                <a:ea typeface="Calibri" panose="020F0502020204030204" pitchFamily="34" charset="0"/>
                <a:cs typeface="Times New Roman" panose="02020603050405020304" pitchFamily="18" charset="0"/>
              </a:rPr>
              <a:t>”.</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Interfaz de usuario gráfica, Texto&#10;&#10;Descripción generada automáticamente">
            <a:extLst>
              <a:ext uri="{FF2B5EF4-FFF2-40B4-BE49-F238E27FC236}">
                <a16:creationId xmlns:a16="http://schemas.microsoft.com/office/drawing/2014/main" id="{D664DE96-7DAC-CD78-5E11-F3E6B76E5F1D}"/>
              </a:ext>
            </a:extLst>
          </p:cNvPr>
          <p:cNvPicPr>
            <a:picLocks noChangeAspect="1"/>
          </p:cNvPicPr>
          <p:nvPr/>
        </p:nvPicPr>
        <p:blipFill>
          <a:blip r:embed="rId3"/>
          <a:stretch>
            <a:fillRect/>
          </a:stretch>
        </p:blipFill>
        <p:spPr>
          <a:xfrm>
            <a:off x="483869" y="3197225"/>
            <a:ext cx="11377123" cy="1130246"/>
          </a:xfrm>
          <a:prstGeom prst="rect">
            <a:avLst/>
          </a:prstGeom>
        </p:spPr>
      </p:pic>
    </p:spTree>
    <p:extLst>
      <p:ext uri="{BB962C8B-B14F-4D97-AF65-F5344CB8AC3E}">
        <p14:creationId xmlns:p14="http://schemas.microsoft.com/office/powerpoint/2010/main" val="181747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2CAF686-2B1F-2A4A-A0F2-CAE3CF59E65B}"/>
              </a:ext>
            </a:extLst>
          </p:cNvPr>
          <p:cNvSpPr txBox="1">
            <a:spLocks/>
          </p:cNvSpPr>
          <p:nvPr/>
        </p:nvSpPr>
        <p:spPr>
          <a:xfrm>
            <a:off x="456236" y="400360"/>
            <a:ext cx="10515600" cy="741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solidFill>
                  <a:schemeClr val="bg1"/>
                </a:solidFill>
                <a:latin typeface="Work Sans Medium" pitchFamily="2" charset="77"/>
              </a:rPr>
              <a:t>Título</a:t>
            </a:r>
          </a:p>
        </p:txBody>
      </p:sp>
      <p:sp>
        <p:nvSpPr>
          <p:cNvPr id="2" name="Título 1">
            <a:extLst>
              <a:ext uri="{FF2B5EF4-FFF2-40B4-BE49-F238E27FC236}">
                <a16:creationId xmlns:a16="http://schemas.microsoft.com/office/drawing/2014/main" id="{7CE7D90E-E7F2-8BE8-A566-D982C2C48851}"/>
              </a:ext>
            </a:extLst>
          </p:cNvPr>
          <p:cNvSpPr txBox="1">
            <a:spLocks/>
          </p:cNvSpPr>
          <p:nvPr/>
        </p:nvSpPr>
        <p:spPr>
          <a:xfrm>
            <a:off x="1752944" y="2022000"/>
            <a:ext cx="7635985" cy="15376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6000" dirty="0">
                <a:solidFill>
                  <a:srgbClr val="38AA00"/>
                </a:solidFill>
                <a:latin typeface="Calibri" panose="020F0502020204030204" pitchFamily="34" charset="0"/>
                <a:cs typeface="Calibri" panose="020F0502020204030204" pitchFamily="34" charset="0"/>
              </a:rPr>
              <a:t>Desarrollo Función Flecha</a:t>
            </a:r>
          </a:p>
        </p:txBody>
      </p:sp>
      <p:cxnSp>
        <p:nvCxnSpPr>
          <p:cNvPr id="4" name="Conector recto 3">
            <a:extLst>
              <a:ext uri="{FF2B5EF4-FFF2-40B4-BE49-F238E27FC236}">
                <a16:creationId xmlns:a16="http://schemas.microsoft.com/office/drawing/2014/main" id="{B34F34E5-C0D2-6F86-FA7F-85D6814A599F}"/>
              </a:ext>
            </a:extLst>
          </p:cNvPr>
          <p:cNvCxnSpPr>
            <a:cxnSpLocks/>
          </p:cNvCxnSpPr>
          <p:nvPr/>
        </p:nvCxnSpPr>
        <p:spPr>
          <a:xfrm>
            <a:off x="1752944" y="3679988"/>
            <a:ext cx="4343056" cy="26597"/>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95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6008914" cy="966483"/>
          </a:xfrm>
          <a:prstGeom prst="rect">
            <a:avLst/>
          </a:prstGeom>
          <a:noFill/>
        </p:spPr>
        <p:txBody>
          <a:bodyPr wrap="square" rtlCol="0">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a:t>
            </a:r>
            <a:r>
              <a:rPr lang="es-CO" sz="1800" dirty="0">
                <a:effectLst/>
                <a:latin typeface="Arial" panose="020B0604020202020204" pitchFamily="34" charset="0"/>
                <a:ea typeface="Calibri" panose="020F0502020204030204" pitchFamily="34" charset="0"/>
                <a:cs typeface="Times New Roman" panose="02020603050405020304" pitchFamily="18" charset="0"/>
              </a:rPr>
              <a:t> Para abrir el Visual Studio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Code</a:t>
            </a:r>
            <a:r>
              <a:rPr lang="es-CO" sz="1800" dirty="0">
                <a:effectLst/>
                <a:latin typeface="Arial" panose="020B0604020202020204" pitchFamily="34" charset="0"/>
                <a:ea typeface="Calibri" panose="020F0502020204030204" pitchFamily="34" charset="0"/>
                <a:cs typeface="Times New Roman" panose="02020603050405020304" pitchFamily="18" charset="0"/>
              </a:rPr>
              <a:t>, haremos lo siguiente: Dentro de la carpeta raíz, en la barra superior, escribiremos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cmd</a:t>
            </a:r>
            <a:r>
              <a:rPr lang="es-CO" sz="1800" dirty="0">
                <a:effectLst/>
                <a:latin typeface="Arial" panose="020B0604020202020204" pitchFamily="34" charset="0"/>
                <a:ea typeface="Calibri" panose="020F0502020204030204" pitchFamily="34" charset="0"/>
                <a:cs typeface="Times New Roman" panose="02020603050405020304" pitchFamily="18" charset="0"/>
              </a:rPr>
              <a:t> y le damos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enter</a:t>
            </a:r>
            <a:r>
              <a:rPr lang="es-CO" sz="1800" dirty="0">
                <a:effectLst/>
                <a:latin typeface="Arial" panose="020B0604020202020204" pitchFamily="34" charset="0"/>
                <a:ea typeface="Calibri" panose="020F0502020204030204" pitchFamily="34" charset="0"/>
                <a:cs typeface="Times New Roman" panose="02020603050405020304" pitchFamily="18" charset="0"/>
              </a:rPr>
              <a:t>.</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Interfaz de usuario gráfica&#10;&#10;Descripción generada automáticamente">
            <a:extLst>
              <a:ext uri="{FF2B5EF4-FFF2-40B4-BE49-F238E27FC236}">
                <a16:creationId xmlns:a16="http://schemas.microsoft.com/office/drawing/2014/main" id="{1030ACDD-BED7-FA5B-CE4E-B316CB2DC064}"/>
              </a:ext>
            </a:extLst>
          </p:cNvPr>
          <p:cNvPicPr>
            <a:picLocks noChangeAspect="1"/>
          </p:cNvPicPr>
          <p:nvPr/>
        </p:nvPicPr>
        <p:blipFill>
          <a:blip r:embed="rId3"/>
          <a:stretch>
            <a:fillRect/>
          </a:stretch>
        </p:blipFill>
        <p:spPr>
          <a:xfrm>
            <a:off x="511627" y="2860378"/>
            <a:ext cx="8764671" cy="2750004"/>
          </a:xfrm>
          <a:prstGeom prst="rect">
            <a:avLst/>
          </a:prstGeom>
        </p:spPr>
      </p:pic>
    </p:spTree>
    <p:extLst>
      <p:ext uri="{BB962C8B-B14F-4D97-AF65-F5344CB8AC3E}">
        <p14:creationId xmlns:p14="http://schemas.microsoft.com/office/powerpoint/2010/main" val="1061370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6008914" cy="670120"/>
          </a:xfrm>
          <a:prstGeom prst="rect">
            <a:avLst/>
          </a:prstGeom>
          <a:noFill/>
        </p:spPr>
        <p:txBody>
          <a:bodyPr wrap="square" rtlCol="0">
            <a:spAutoFit/>
          </a:bodyPr>
          <a:lstStyle/>
          <a:p>
            <a:pPr algn="just">
              <a:lnSpc>
                <a:spcPct val="107000"/>
              </a:lnSpc>
              <a:spcAft>
                <a:spcPts val="800"/>
              </a:spcAft>
              <a:tabLst>
                <a:tab pos="47148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a:t>
            </a:r>
            <a:r>
              <a:rPr lang="es-CO" sz="1800" dirty="0">
                <a:effectLst/>
                <a:latin typeface="Arial" panose="020B0604020202020204" pitchFamily="34" charset="0"/>
                <a:ea typeface="Calibri" panose="020F0502020204030204" pitchFamily="34" charset="0"/>
                <a:cs typeface="Times New Roman" panose="02020603050405020304" pitchFamily="18" charset="0"/>
              </a:rPr>
              <a:t> Eso nos abrirá una terminal, solo tendremos que escribir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code</a:t>
            </a:r>
            <a:r>
              <a:rPr lang="es-CO" sz="1800" dirty="0">
                <a:effectLst/>
                <a:latin typeface="Arial" panose="020B0604020202020204" pitchFamily="34" charset="0"/>
                <a:ea typeface="Calibri" panose="020F0502020204030204" pitchFamily="34" charset="0"/>
                <a:cs typeface="Times New Roman" panose="02020603050405020304" pitchFamily="18" charset="0"/>
              </a:rPr>
              <a:t> .”.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Texto&#10;&#10;Descripción generada automáticamente">
            <a:extLst>
              <a:ext uri="{FF2B5EF4-FFF2-40B4-BE49-F238E27FC236}">
                <a16:creationId xmlns:a16="http://schemas.microsoft.com/office/drawing/2014/main" id="{B5132D03-28BE-A843-3999-7324EF6804B9}"/>
              </a:ext>
            </a:extLst>
          </p:cNvPr>
          <p:cNvPicPr>
            <a:picLocks noChangeAspect="1"/>
          </p:cNvPicPr>
          <p:nvPr/>
        </p:nvPicPr>
        <p:blipFill>
          <a:blip r:embed="rId3"/>
          <a:stretch>
            <a:fillRect/>
          </a:stretch>
        </p:blipFill>
        <p:spPr>
          <a:xfrm>
            <a:off x="391886" y="2458651"/>
            <a:ext cx="7756378" cy="4040548"/>
          </a:xfrm>
          <a:prstGeom prst="rect">
            <a:avLst/>
          </a:prstGeom>
        </p:spPr>
      </p:pic>
    </p:spTree>
    <p:extLst>
      <p:ext uri="{BB962C8B-B14F-4D97-AF65-F5344CB8AC3E}">
        <p14:creationId xmlns:p14="http://schemas.microsoft.com/office/powerpoint/2010/main" val="30176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2151936"/>
          </a:xfrm>
          <a:prstGeom prst="rect">
            <a:avLst/>
          </a:prstGeom>
          <a:noFill/>
        </p:spPr>
        <p:txBody>
          <a:bodyPr wrap="square" rtlCol="0">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a:t>
            </a:r>
            <a:r>
              <a:rPr lang="es-CO" sz="1800" dirty="0">
                <a:effectLst/>
                <a:latin typeface="Arial" panose="020B0604020202020204" pitchFamily="34" charset="0"/>
                <a:ea typeface="Calibri" panose="020F0502020204030204" pitchFamily="34" charset="0"/>
                <a:cs typeface="Times New Roman" panose="02020603050405020304" pitchFamily="18" charset="0"/>
              </a:rPr>
              <a:t> Esto nos abrirá el visual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studio</a:t>
            </a:r>
            <a:r>
              <a:rPr lang="es-CO" sz="1800" dirty="0">
                <a:effectLst/>
                <a:latin typeface="Arial" panose="020B0604020202020204" pitchFamily="34" charset="0"/>
                <a:ea typeface="Calibri" panose="020F0502020204030204" pitchFamily="34" charset="0"/>
                <a:cs typeface="Times New Roman" panose="02020603050405020304" pitchFamily="18" charset="0"/>
              </a:rPr>
              <a:t>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code</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ya que estamos dentro, crearemos un archivo llamado “funciónflecha.js” dándole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click</a:t>
            </a:r>
            <a:r>
              <a:rPr lang="es-CO" sz="1800" dirty="0">
                <a:effectLst/>
                <a:latin typeface="Arial" panose="020B0604020202020204" pitchFamily="34" charset="0"/>
                <a:ea typeface="Calibri" panose="020F0502020204030204" pitchFamily="34" charset="0"/>
                <a:cs typeface="Times New Roman" panose="02020603050405020304" pitchFamily="18" charset="0"/>
              </a:rPr>
              <a:t> derecho a la barra de la izquierda y luego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click</a:t>
            </a:r>
            <a:r>
              <a:rPr lang="es-CO" sz="1800" dirty="0">
                <a:effectLst/>
                <a:latin typeface="Arial" panose="020B0604020202020204" pitchFamily="34" charset="0"/>
                <a:ea typeface="Calibri" panose="020F0502020204030204" pitchFamily="34" charset="0"/>
                <a:cs typeface="Times New Roman" panose="02020603050405020304" pitchFamily="18" charset="0"/>
              </a:rPr>
              <a:t> izquierdo en “new file” o “nuevo archivo”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Captura de pantalla de un celular&#10;&#10;Descripción generada automáticamente">
            <a:extLst>
              <a:ext uri="{FF2B5EF4-FFF2-40B4-BE49-F238E27FC236}">
                <a16:creationId xmlns:a16="http://schemas.microsoft.com/office/drawing/2014/main" id="{F74299D2-5E5F-3C6D-AB3E-E63BB6B19157}"/>
              </a:ext>
            </a:extLst>
          </p:cNvPr>
          <p:cNvPicPr>
            <a:picLocks noChangeAspect="1"/>
          </p:cNvPicPr>
          <p:nvPr/>
        </p:nvPicPr>
        <p:blipFill>
          <a:blip r:embed="rId3"/>
          <a:stretch>
            <a:fillRect/>
          </a:stretch>
        </p:blipFill>
        <p:spPr>
          <a:xfrm>
            <a:off x="5082630" y="1611287"/>
            <a:ext cx="4639310" cy="4658360"/>
          </a:xfrm>
          <a:prstGeom prst="rect">
            <a:avLst/>
          </a:prstGeom>
        </p:spPr>
      </p:pic>
    </p:spTree>
    <p:extLst>
      <p:ext uri="{BB962C8B-B14F-4D97-AF65-F5344CB8AC3E}">
        <p14:creationId xmlns:p14="http://schemas.microsoft.com/office/powerpoint/2010/main" val="131324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670120"/>
          </a:xfrm>
          <a:prstGeom prst="rect">
            <a:avLst/>
          </a:prstGeom>
          <a:noFill/>
        </p:spPr>
        <p:txBody>
          <a:bodyPr wrap="square" rtlCol="0">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4: </a:t>
            </a:r>
            <a:r>
              <a:rPr lang="es-CO" sz="1800" dirty="0">
                <a:effectLst/>
                <a:latin typeface="Arial" panose="020B0604020202020204" pitchFamily="34" charset="0"/>
                <a:ea typeface="Calibri" panose="020F0502020204030204" pitchFamily="34" charset="0"/>
                <a:cs typeface="Times New Roman" panose="02020603050405020304" pitchFamily="18" charset="0"/>
              </a:rPr>
              <a:t>Llamaremos el archivo “funcionflecha.js”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Interfaz de usuario gráfica, Aplicación&#10;&#10;Descripción generada automáticamente">
            <a:extLst>
              <a:ext uri="{FF2B5EF4-FFF2-40B4-BE49-F238E27FC236}">
                <a16:creationId xmlns:a16="http://schemas.microsoft.com/office/drawing/2014/main" id="{34F58101-23CE-D280-E99E-4E24782E652C}"/>
              </a:ext>
            </a:extLst>
          </p:cNvPr>
          <p:cNvPicPr>
            <a:picLocks noChangeAspect="1"/>
          </p:cNvPicPr>
          <p:nvPr/>
        </p:nvPicPr>
        <p:blipFill>
          <a:blip r:embed="rId3"/>
          <a:stretch>
            <a:fillRect/>
          </a:stretch>
        </p:blipFill>
        <p:spPr>
          <a:xfrm>
            <a:off x="4857749" y="1788531"/>
            <a:ext cx="5870121" cy="4199394"/>
          </a:xfrm>
          <a:prstGeom prst="rect">
            <a:avLst/>
          </a:prstGeom>
        </p:spPr>
      </p:pic>
    </p:spTree>
    <p:extLst>
      <p:ext uri="{BB962C8B-B14F-4D97-AF65-F5344CB8AC3E}">
        <p14:creationId xmlns:p14="http://schemas.microsoft.com/office/powerpoint/2010/main" val="206484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6D04A5A-19A9-0ACE-6D0F-5E02EDC9D1DE}"/>
              </a:ext>
            </a:extLst>
          </p:cNvPr>
          <p:cNvSpPr txBox="1"/>
          <p:nvPr/>
        </p:nvSpPr>
        <p:spPr>
          <a:xfrm>
            <a:off x="-319275" y="220257"/>
            <a:ext cx="5773018" cy="1569660"/>
          </a:xfrm>
          <a:prstGeom prst="rect">
            <a:avLst/>
          </a:prstGeom>
          <a:noFill/>
        </p:spPr>
        <p:txBody>
          <a:bodyPr wrap="square" rtlCol="0">
            <a:spAutoFit/>
          </a:bodyPr>
          <a:lstStyle/>
          <a:p>
            <a:pPr algn="ctr"/>
            <a:r>
              <a:rPr lang="es-CO" sz="4800" dirty="0">
                <a:latin typeface="Work Sans Light" pitchFamily="2" charset="77"/>
              </a:rPr>
              <a:t>Contenido de la presentación</a:t>
            </a:r>
          </a:p>
        </p:txBody>
      </p:sp>
      <p:cxnSp>
        <p:nvCxnSpPr>
          <p:cNvPr id="6" name="Conector recto 5">
            <a:extLst>
              <a:ext uri="{FF2B5EF4-FFF2-40B4-BE49-F238E27FC236}">
                <a16:creationId xmlns:a16="http://schemas.microsoft.com/office/drawing/2014/main" id="{12E6F1CF-C64D-CB82-1478-686F9F9BAF5F}"/>
              </a:ext>
            </a:extLst>
          </p:cNvPr>
          <p:cNvCxnSpPr>
            <a:cxnSpLocks/>
          </p:cNvCxnSpPr>
          <p:nvPr/>
        </p:nvCxnSpPr>
        <p:spPr>
          <a:xfrm>
            <a:off x="1472328" y="1862465"/>
            <a:ext cx="1736203"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graphicFrame>
        <p:nvGraphicFramePr>
          <p:cNvPr id="2" name="Tabla 3">
            <a:extLst>
              <a:ext uri="{FF2B5EF4-FFF2-40B4-BE49-F238E27FC236}">
                <a16:creationId xmlns:a16="http://schemas.microsoft.com/office/drawing/2014/main" id="{369A6FB7-DE33-FDC3-3431-2B800A3E579F}"/>
              </a:ext>
            </a:extLst>
          </p:cNvPr>
          <p:cNvGraphicFramePr>
            <a:graphicFrameLocks noGrp="1"/>
          </p:cNvGraphicFramePr>
          <p:nvPr>
            <p:extLst>
              <p:ext uri="{D42A27DB-BD31-4B8C-83A1-F6EECF244321}">
                <p14:modId xmlns:p14="http://schemas.microsoft.com/office/powerpoint/2010/main" val="1567126141"/>
              </p:ext>
            </p:extLst>
          </p:nvPr>
        </p:nvGraphicFramePr>
        <p:xfrm>
          <a:off x="1885042" y="250190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20215672"/>
                    </a:ext>
                  </a:extLst>
                </a:gridCol>
                <a:gridCol w="4064000">
                  <a:extLst>
                    <a:ext uri="{9D8B030D-6E8A-4147-A177-3AD203B41FA5}">
                      <a16:colId xmlns:a16="http://schemas.microsoft.com/office/drawing/2014/main" val="2631944421"/>
                    </a:ext>
                  </a:extLst>
                </a:gridCol>
              </a:tblGrid>
              <a:tr h="370840">
                <a:tc>
                  <a:txBody>
                    <a:bodyPr/>
                    <a:lstStyle/>
                    <a:p>
                      <a:pPr algn="ctr"/>
                      <a:r>
                        <a:rPr lang="es-ES" sz="1800" b="1" kern="1200" dirty="0">
                          <a:solidFill>
                            <a:schemeClr val="tx1"/>
                          </a:solidFill>
                          <a:latin typeface="+mn-lt"/>
                          <a:ea typeface="+mn-ea"/>
                          <a:cs typeface="+mn-cs"/>
                        </a:rPr>
                        <a:t>Introducción</a:t>
                      </a:r>
                      <a:endParaRPr lang="es-CO" sz="1800" b="1" kern="1200" dirty="0">
                        <a:solidFill>
                          <a:schemeClr val="tx1"/>
                        </a:solidFill>
                        <a:latin typeface="+mn-lt"/>
                        <a:ea typeface="+mn-ea"/>
                        <a:cs typeface="+mn-cs"/>
                      </a:endParaRPr>
                    </a:p>
                  </a:txBody>
                  <a:tcPr/>
                </a:tc>
                <a:tc>
                  <a:txBody>
                    <a:bodyPr/>
                    <a:lstStyle/>
                    <a:p>
                      <a:pPr algn="ctr"/>
                      <a:r>
                        <a:rPr lang="es-ES" b="1" dirty="0">
                          <a:solidFill>
                            <a:schemeClr val="tx1"/>
                          </a:solidFill>
                        </a:rPr>
                        <a:t>3</a:t>
                      </a:r>
                      <a:endParaRPr lang="es-CO" b="1" dirty="0">
                        <a:solidFill>
                          <a:schemeClr val="tx1"/>
                        </a:solidFill>
                      </a:endParaRPr>
                    </a:p>
                  </a:txBody>
                  <a:tcPr/>
                </a:tc>
                <a:extLst>
                  <a:ext uri="{0D108BD9-81ED-4DB2-BD59-A6C34878D82A}">
                    <a16:rowId xmlns:a16="http://schemas.microsoft.com/office/drawing/2014/main" val="413340009"/>
                  </a:ext>
                </a:extLst>
              </a:tr>
              <a:tr h="370840">
                <a:tc>
                  <a:txBody>
                    <a:bodyPr/>
                    <a:lstStyle/>
                    <a:p>
                      <a:pPr algn="ctr"/>
                      <a:r>
                        <a:rPr lang="es-ES" b="1" dirty="0"/>
                        <a:t>Tecnologías requeridas</a:t>
                      </a:r>
                      <a:endParaRPr lang="es-CO" b="1" dirty="0"/>
                    </a:p>
                  </a:txBody>
                  <a:tcPr/>
                </a:tc>
                <a:tc>
                  <a:txBody>
                    <a:bodyPr/>
                    <a:lstStyle/>
                    <a:p>
                      <a:pPr algn="ctr"/>
                      <a:r>
                        <a:rPr lang="es-ES" b="1" dirty="0"/>
                        <a:t>4</a:t>
                      </a:r>
                      <a:endParaRPr lang="es-CO" b="1" dirty="0"/>
                    </a:p>
                  </a:txBody>
                  <a:tcPr/>
                </a:tc>
                <a:extLst>
                  <a:ext uri="{0D108BD9-81ED-4DB2-BD59-A6C34878D82A}">
                    <a16:rowId xmlns:a16="http://schemas.microsoft.com/office/drawing/2014/main" val="2191470930"/>
                  </a:ext>
                </a:extLst>
              </a:tr>
              <a:tr h="370840">
                <a:tc>
                  <a:txBody>
                    <a:bodyPr/>
                    <a:lstStyle/>
                    <a:p>
                      <a:pPr algn="ctr"/>
                      <a:r>
                        <a:rPr lang="es-ES" b="1" dirty="0"/>
                        <a:t>Instalación Visual Studio </a:t>
                      </a:r>
                      <a:r>
                        <a:rPr lang="es-ES" b="1" dirty="0" err="1"/>
                        <a:t>Code</a:t>
                      </a:r>
                      <a:endParaRPr lang="es-CO" b="1" dirty="0"/>
                    </a:p>
                  </a:txBody>
                  <a:tcPr/>
                </a:tc>
                <a:tc>
                  <a:txBody>
                    <a:bodyPr/>
                    <a:lstStyle/>
                    <a:p>
                      <a:pPr algn="ctr"/>
                      <a:r>
                        <a:rPr lang="es-ES" b="1" dirty="0"/>
                        <a:t>5</a:t>
                      </a:r>
                      <a:endParaRPr lang="es-CO" b="1" dirty="0"/>
                    </a:p>
                  </a:txBody>
                  <a:tcPr/>
                </a:tc>
                <a:extLst>
                  <a:ext uri="{0D108BD9-81ED-4DB2-BD59-A6C34878D82A}">
                    <a16:rowId xmlns:a16="http://schemas.microsoft.com/office/drawing/2014/main" val="839614095"/>
                  </a:ext>
                </a:extLst>
              </a:tr>
              <a:tr h="370840">
                <a:tc>
                  <a:txBody>
                    <a:bodyPr/>
                    <a:lstStyle/>
                    <a:p>
                      <a:pPr algn="ctr"/>
                      <a:r>
                        <a:rPr lang="es-ES" b="1" dirty="0"/>
                        <a:t>Creación de Carpetas </a:t>
                      </a:r>
                      <a:endParaRPr lang="es-CO" b="1" dirty="0"/>
                    </a:p>
                  </a:txBody>
                  <a:tcPr/>
                </a:tc>
                <a:tc>
                  <a:txBody>
                    <a:bodyPr/>
                    <a:lstStyle/>
                    <a:p>
                      <a:pPr algn="ctr"/>
                      <a:r>
                        <a:rPr lang="es-ES" b="1" dirty="0"/>
                        <a:t>13</a:t>
                      </a:r>
                      <a:endParaRPr lang="es-CO" b="1" dirty="0"/>
                    </a:p>
                  </a:txBody>
                  <a:tcPr/>
                </a:tc>
                <a:extLst>
                  <a:ext uri="{0D108BD9-81ED-4DB2-BD59-A6C34878D82A}">
                    <a16:rowId xmlns:a16="http://schemas.microsoft.com/office/drawing/2014/main" val="3763981797"/>
                  </a:ext>
                </a:extLst>
              </a:tr>
              <a:tr h="370840">
                <a:tc>
                  <a:txBody>
                    <a:bodyPr/>
                    <a:lstStyle/>
                    <a:p>
                      <a:pPr algn="ctr"/>
                      <a:r>
                        <a:rPr lang="es-ES" b="1" dirty="0"/>
                        <a:t>Codificación</a:t>
                      </a:r>
                      <a:endParaRPr lang="es-CO" b="1" dirty="0"/>
                    </a:p>
                  </a:txBody>
                  <a:tcPr/>
                </a:tc>
                <a:tc>
                  <a:txBody>
                    <a:bodyPr/>
                    <a:lstStyle/>
                    <a:p>
                      <a:pPr algn="ctr"/>
                      <a:r>
                        <a:rPr lang="es-ES" b="1" dirty="0"/>
                        <a:t>15</a:t>
                      </a:r>
                      <a:endParaRPr lang="es-CO" b="1" dirty="0"/>
                    </a:p>
                  </a:txBody>
                  <a:tcPr/>
                </a:tc>
                <a:extLst>
                  <a:ext uri="{0D108BD9-81ED-4DB2-BD59-A6C34878D82A}">
                    <a16:rowId xmlns:a16="http://schemas.microsoft.com/office/drawing/2014/main" val="234575201"/>
                  </a:ext>
                </a:extLst>
              </a:tr>
            </a:tbl>
          </a:graphicData>
        </a:graphic>
      </p:graphicFrame>
    </p:spTree>
    <p:extLst>
      <p:ext uri="{BB962C8B-B14F-4D97-AF65-F5344CB8AC3E}">
        <p14:creationId xmlns:p14="http://schemas.microsoft.com/office/powerpoint/2010/main" val="2099732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1855573"/>
          </a:xfrm>
          <a:prstGeom prst="rect">
            <a:avLst/>
          </a:prstGeom>
          <a:noFill/>
        </p:spPr>
        <p:txBody>
          <a:bodyPr wrap="square" rtlCol="0">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5:</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vamos a instalar algunas extensiones necesarias para mirar nuestra función flecha en la consola, dándole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click</a:t>
            </a:r>
            <a:r>
              <a:rPr lang="es-CO" sz="1800" dirty="0">
                <a:effectLst/>
                <a:latin typeface="Arial" panose="020B0604020202020204" pitchFamily="34" charset="0"/>
                <a:ea typeface="Calibri" panose="020F0502020204030204" pitchFamily="34" charset="0"/>
                <a:cs typeface="Times New Roman" panose="02020603050405020304" pitchFamily="18" charset="0"/>
              </a:rPr>
              <a:t> izquierdo en el símbolo señalado por la flecha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Interfaz de usuario gráfica, Aplicación&#10;&#10;Descripción generada automáticamente">
            <a:extLst>
              <a:ext uri="{FF2B5EF4-FFF2-40B4-BE49-F238E27FC236}">
                <a16:creationId xmlns:a16="http://schemas.microsoft.com/office/drawing/2014/main" id="{E9868D62-4741-16F9-D866-EABCA5555672}"/>
              </a:ext>
            </a:extLst>
          </p:cNvPr>
          <p:cNvPicPr>
            <a:picLocks noChangeAspect="1"/>
          </p:cNvPicPr>
          <p:nvPr/>
        </p:nvPicPr>
        <p:blipFill>
          <a:blip r:embed="rId3"/>
          <a:stretch>
            <a:fillRect/>
          </a:stretch>
        </p:blipFill>
        <p:spPr>
          <a:xfrm>
            <a:off x="5311548" y="1788531"/>
            <a:ext cx="4959124" cy="4437996"/>
          </a:xfrm>
          <a:prstGeom prst="rect">
            <a:avLst/>
          </a:prstGeom>
        </p:spPr>
      </p:pic>
    </p:spTree>
    <p:extLst>
      <p:ext uri="{BB962C8B-B14F-4D97-AF65-F5344CB8AC3E}">
        <p14:creationId xmlns:p14="http://schemas.microsoft.com/office/powerpoint/2010/main" val="88067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6008914" cy="670120"/>
          </a:xfrm>
          <a:prstGeom prst="rect">
            <a:avLst/>
          </a:prstGeom>
          <a:noFill/>
        </p:spPr>
        <p:txBody>
          <a:bodyPr wrap="square" rtlCol="0">
            <a:spAutoFit/>
          </a:bodyPr>
          <a:lstStyle/>
          <a:p>
            <a:pPr algn="just">
              <a:lnSpc>
                <a:spcPct val="107000"/>
              </a:lnSpc>
              <a:spcAft>
                <a:spcPts val="800"/>
              </a:spcAf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6:</a:t>
            </a:r>
            <a:r>
              <a:rPr lang="es-CO" sz="1800" dirty="0">
                <a:effectLst/>
                <a:latin typeface="Arial" panose="020B0604020202020204" pitchFamily="34" charset="0"/>
                <a:ea typeface="Calibri" panose="020F0502020204030204" pitchFamily="34" charset="0"/>
                <a:cs typeface="Times New Roman" panose="02020603050405020304" pitchFamily="18" charset="0"/>
              </a:rPr>
              <a:t> Ahora nos saldrá esta pestaña y en la barra de búsqueda colocamos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quokka</a:t>
            </a:r>
            <a:r>
              <a:rPr lang="es-CO" sz="1800" dirty="0">
                <a:effectLst/>
                <a:latin typeface="Arial" panose="020B0604020202020204" pitchFamily="34" charset="0"/>
                <a:ea typeface="Calibri" panose="020F0502020204030204" pitchFamily="34" charset="0"/>
                <a:cs typeface="Times New Roman" panose="02020603050405020304" pitchFamily="18" charset="0"/>
              </a:rPr>
              <a:t>”</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Una captura de pantalla de un celular&#10;&#10;Descripción generada automáticamente con confianza media">
            <a:extLst>
              <a:ext uri="{FF2B5EF4-FFF2-40B4-BE49-F238E27FC236}">
                <a16:creationId xmlns:a16="http://schemas.microsoft.com/office/drawing/2014/main" id="{E51AD2B6-9622-3E11-9C36-556F2EE3439D}"/>
              </a:ext>
            </a:extLst>
          </p:cNvPr>
          <p:cNvPicPr>
            <a:picLocks noChangeAspect="1"/>
          </p:cNvPicPr>
          <p:nvPr/>
        </p:nvPicPr>
        <p:blipFill rotWithShape="1">
          <a:blip r:embed="rId3"/>
          <a:srcRect b="40722"/>
          <a:stretch/>
        </p:blipFill>
        <p:spPr bwMode="auto">
          <a:xfrm>
            <a:off x="6573611" y="1582565"/>
            <a:ext cx="4252232" cy="49898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7640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6351814" cy="373757"/>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7: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instalamos los 2 señalados por la flecha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C80BA299-10B3-F2D7-8461-25B2C0CD10E5}"/>
              </a:ext>
            </a:extLst>
          </p:cNvPr>
          <p:cNvPicPr>
            <a:picLocks noChangeAspect="1"/>
          </p:cNvPicPr>
          <p:nvPr/>
        </p:nvPicPr>
        <p:blipFill>
          <a:blip r:embed="rId3"/>
          <a:stretch>
            <a:fillRect/>
          </a:stretch>
        </p:blipFill>
        <p:spPr>
          <a:xfrm>
            <a:off x="6743700" y="1788531"/>
            <a:ext cx="4042683" cy="4705684"/>
          </a:xfrm>
          <a:prstGeom prst="rect">
            <a:avLst/>
          </a:prstGeom>
        </p:spPr>
      </p:pic>
    </p:spTree>
    <p:extLst>
      <p:ext uri="{BB962C8B-B14F-4D97-AF65-F5344CB8AC3E}">
        <p14:creationId xmlns:p14="http://schemas.microsoft.com/office/powerpoint/2010/main" val="3909777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1262846"/>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8: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podemos mirar que no sale la opción para instalar, vamos a reiniciar nuestro visual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studio</a:t>
            </a:r>
            <a:r>
              <a:rPr lang="es-CO" sz="1800" dirty="0">
                <a:effectLst/>
                <a:latin typeface="Arial" panose="020B0604020202020204" pitchFamily="34" charset="0"/>
                <a:ea typeface="Calibri" panose="020F0502020204030204" pitchFamily="34" charset="0"/>
                <a:cs typeface="Times New Roman" panose="02020603050405020304" pitchFamily="18" charset="0"/>
              </a:rPr>
              <a:t>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code</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Captura de pantalla de un celular&#10;&#10;Descripción generada automáticamente">
            <a:extLst>
              <a:ext uri="{FF2B5EF4-FFF2-40B4-BE49-F238E27FC236}">
                <a16:creationId xmlns:a16="http://schemas.microsoft.com/office/drawing/2014/main" id="{889BBE42-BC6E-21AC-EF73-41A103B5C4EF}"/>
              </a:ext>
            </a:extLst>
          </p:cNvPr>
          <p:cNvPicPr>
            <a:picLocks noChangeAspect="1"/>
          </p:cNvPicPr>
          <p:nvPr/>
        </p:nvPicPr>
        <p:blipFill>
          <a:blip r:embed="rId3"/>
          <a:stretch>
            <a:fillRect/>
          </a:stretch>
        </p:blipFill>
        <p:spPr>
          <a:xfrm>
            <a:off x="391886" y="3227115"/>
            <a:ext cx="7343880" cy="2536871"/>
          </a:xfrm>
          <a:prstGeom prst="rect">
            <a:avLst/>
          </a:prstGeom>
        </p:spPr>
      </p:pic>
    </p:spTree>
    <p:extLst>
      <p:ext uri="{BB962C8B-B14F-4D97-AF65-F5344CB8AC3E}">
        <p14:creationId xmlns:p14="http://schemas.microsoft.com/office/powerpoint/2010/main" val="2295823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966483"/>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9: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vamos a seleccionar de nuevo nuestro archivo.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Interfaz de usuario gráfica&#10;&#10;Descripción generada automáticamente">
            <a:extLst>
              <a:ext uri="{FF2B5EF4-FFF2-40B4-BE49-F238E27FC236}">
                <a16:creationId xmlns:a16="http://schemas.microsoft.com/office/drawing/2014/main" id="{325E3402-99FD-B41E-68B9-2DE26098DCE2}"/>
              </a:ext>
            </a:extLst>
          </p:cNvPr>
          <p:cNvPicPr>
            <a:picLocks noChangeAspect="1"/>
          </p:cNvPicPr>
          <p:nvPr/>
        </p:nvPicPr>
        <p:blipFill>
          <a:blip r:embed="rId3"/>
          <a:stretch>
            <a:fillRect/>
          </a:stretch>
        </p:blipFill>
        <p:spPr>
          <a:xfrm>
            <a:off x="4753655" y="1788531"/>
            <a:ext cx="5190445" cy="4322225"/>
          </a:xfrm>
          <a:prstGeom prst="rect">
            <a:avLst/>
          </a:prstGeom>
        </p:spPr>
      </p:pic>
    </p:spTree>
    <p:extLst>
      <p:ext uri="{BB962C8B-B14F-4D97-AF65-F5344CB8AC3E}">
        <p14:creationId xmlns:p14="http://schemas.microsoft.com/office/powerpoint/2010/main" val="2344913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5" y="1788531"/>
            <a:ext cx="9127672" cy="670120"/>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10: </a:t>
            </a:r>
            <a:r>
              <a:rPr lang="es-CO" sz="1800" dirty="0">
                <a:effectLst/>
                <a:latin typeface="Arial" panose="020B0604020202020204" pitchFamily="34" charset="0"/>
                <a:ea typeface="Calibri" panose="020F0502020204030204" pitchFamily="34" charset="0"/>
                <a:cs typeface="Times New Roman" panose="02020603050405020304" pitchFamily="18" charset="0"/>
              </a:rPr>
              <a:t>En caso de que se haya instalado correctamente nos saldrán estas opciones en la parte inferior</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Forma&#10;&#10;Descripción generada automáticamente con confianza baja">
            <a:extLst>
              <a:ext uri="{FF2B5EF4-FFF2-40B4-BE49-F238E27FC236}">
                <a16:creationId xmlns:a16="http://schemas.microsoft.com/office/drawing/2014/main" id="{CC4B9A82-5C9B-08FC-BB4D-60F3B3350182}"/>
              </a:ext>
            </a:extLst>
          </p:cNvPr>
          <p:cNvPicPr>
            <a:picLocks noChangeAspect="1"/>
          </p:cNvPicPr>
          <p:nvPr/>
        </p:nvPicPr>
        <p:blipFill>
          <a:blip r:embed="rId3"/>
          <a:stretch>
            <a:fillRect/>
          </a:stretch>
        </p:blipFill>
        <p:spPr>
          <a:xfrm>
            <a:off x="9519557" y="1405981"/>
            <a:ext cx="1590675" cy="4829810"/>
          </a:xfrm>
          <a:prstGeom prst="rect">
            <a:avLst/>
          </a:prstGeom>
        </p:spPr>
      </p:pic>
      <p:pic>
        <p:nvPicPr>
          <p:cNvPr id="7" name="Imagen 6" descr="Interfaz de usuario gráfica, Aplicación, Sitio web&#10;&#10;Descripción generada automáticamente">
            <a:extLst>
              <a:ext uri="{FF2B5EF4-FFF2-40B4-BE49-F238E27FC236}">
                <a16:creationId xmlns:a16="http://schemas.microsoft.com/office/drawing/2014/main" id="{49A36585-4B9D-0A31-8C55-484E1796F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430" y="4536588"/>
            <a:ext cx="7873772" cy="1699203"/>
          </a:xfrm>
          <a:prstGeom prst="rect">
            <a:avLst/>
          </a:prstGeom>
        </p:spPr>
      </p:pic>
    </p:spTree>
    <p:extLst>
      <p:ext uri="{BB962C8B-B14F-4D97-AF65-F5344CB8AC3E}">
        <p14:creationId xmlns:p14="http://schemas.microsoft.com/office/powerpoint/2010/main" val="73868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5" y="1801595"/>
            <a:ext cx="10450286" cy="1262846"/>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11: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comenzaremos creando una función normal llamada “nombre” (línea 2) y una función flecha llamada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funcionFlecha</a:t>
            </a:r>
            <a:r>
              <a:rPr lang="es-CO" sz="1800" dirty="0">
                <a:effectLst/>
                <a:latin typeface="Arial" panose="020B0604020202020204" pitchFamily="34" charset="0"/>
                <a:ea typeface="Calibri" panose="020F0502020204030204" pitchFamily="34" charset="0"/>
                <a:cs typeface="Times New Roman" panose="02020603050405020304" pitchFamily="18" charset="0"/>
              </a:rPr>
              <a:t>” (línea 7) como podemos observar ambos pueden recibir parámetros, pero observamos una diferencia en la sintaxis observando que la función flecha es más utilizada para hacer la sintaxis un poco más corta y predecible omitiendo código como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function</a:t>
            </a:r>
            <a:r>
              <a:rPr lang="es-CO" sz="1800" dirty="0">
                <a:effectLst/>
                <a:latin typeface="Arial" panose="020B0604020202020204" pitchFamily="34" charset="0"/>
                <a:ea typeface="Calibri" panose="020F0502020204030204" pitchFamily="34" charset="0"/>
                <a:cs typeface="Times New Roman" panose="02020603050405020304" pitchFamily="18" charset="0"/>
              </a:rPr>
              <a:t>”.</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DE534DAE-6A40-CF84-DFE7-F25DD13EC425}"/>
              </a:ext>
            </a:extLst>
          </p:cNvPr>
          <p:cNvPicPr>
            <a:picLocks noChangeAspect="1"/>
          </p:cNvPicPr>
          <p:nvPr/>
        </p:nvPicPr>
        <p:blipFill>
          <a:blip r:embed="rId3"/>
          <a:stretch>
            <a:fillRect/>
          </a:stretch>
        </p:blipFill>
        <p:spPr>
          <a:xfrm>
            <a:off x="391885" y="3103159"/>
            <a:ext cx="8278586" cy="3415335"/>
          </a:xfrm>
          <a:prstGeom prst="rect">
            <a:avLst/>
          </a:prstGeom>
        </p:spPr>
      </p:pic>
    </p:spTree>
    <p:extLst>
      <p:ext uri="{BB962C8B-B14F-4D97-AF65-F5344CB8AC3E}">
        <p14:creationId xmlns:p14="http://schemas.microsoft.com/office/powerpoint/2010/main" val="177439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9160792" cy="966483"/>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12: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colocamos código para que se imprima un mensaje en la consola con ambas funciones (línea 3 y línea 11) y además llamaremos a las dos funciones para observarlas en la consola (línea 7 y línea 15)</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D7EA6846-9044-BB06-A56C-194D86205F31}"/>
              </a:ext>
            </a:extLst>
          </p:cNvPr>
          <p:cNvPicPr>
            <a:picLocks noChangeAspect="1"/>
          </p:cNvPicPr>
          <p:nvPr/>
        </p:nvPicPr>
        <p:blipFill>
          <a:blip r:embed="rId3"/>
          <a:stretch>
            <a:fillRect/>
          </a:stretch>
        </p:blipFill>
        <p:spPr>
          <a:xfrm>
            <a:off x="391886" y="2920093"/>
            <a:ext cx="4972685" cy="3467100"/>
          </a:xfrm>
          <a:prstGeom prst="rect">
            <a:avLst/>
          </a:prstGeom>
        </p:spPr>
      </p:pic>
    </p:spTree>
    <p:extLst>
      <p:ext uri="{BB962C8B-B14F-4D97-AF65-F5344CB8AC3E}">
        <p14:creationId xmlns:p14="http://schemas.microsoft.com/office/powerpoint/2010/main" val="1137267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1262846"/>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13: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gracias a las extensiones antes instaladas escogemos la siguiente opción para que se abra la consola.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Interfaz de usuario gráfica, Aplicación&#10;&#10;Descripción generada automáticamente">
            <a:extLst>
              <a:ext uri="{FF2B5EF4-FFF2-40B4-BE49-F238E27FC236}">
                <a16:creationId xmlns:a16="http://schemas.microsoft.com/office/drawing/2014/main" id="{0DCAF127-F17A-16F9-155C-51D2B5955D88}"/>
              </a:ext>
            </a:extLst>
          </p:cNvPr>
          <p:cNvPicPr>
            <a:picLocks noChangeAspect="1"/>
          </p:cNvPicPr>
          <p:nvPr/>
        </p:nvPicPr>
        <p:blipFill>
          <a:blip r:embed="rId3"/>
          <a:stretch>
            <a:fillRect/>
          </a:stretch>
        </p:blipFill>
        <p:spPr>
          <a:xfrm>
            <a:off x="4663848" y="1788531"/>
            <a:ext cx="6524515" cy="1772331"/>
          </a:xfrm>
          <a:prstGeom prst="rect">
            <a:avLst/>
          </a:prstGeom>
        </p:spPr>
      </p:pic>
    </p:spTree>
    <p:extLst>
      <p:ext uri="{BB962C8B-B14F-4D97-AF65-F5344CB8AC3E}">
        <p14:creationId xmlns:p14="http://schemas.microsoft.com/office/powerpoint/2010/main" val="881624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966483"/>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14: </a:t>
            </a:r>
            <a:r>
              <a:rPr lang="es-CO" sz="1800" dirty="0">
                <a:effectLst/>
                <a:latin typeface="Arial" panose="020B0604020202020204" pitchFamily="34" charset="0"/>
                <a:ea typeface="Calibri" panose="020F0502020204030204" pitchFamily="34" charset="0"/>
                <a:cs typeface="Times New Roman" panose="02020603050405020304" pitchFamily="18" charset="0"/>
              </a:rPr>
              <a:t>Así se ve la consola y podemos observar que ambas de imprimes individualmente.</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Imagen que contiene Interfaz de usuario gráfica&#10;&#10;Descripción generada automáticamente">
            <a:extLst>
              <a:ext uri="{FF2B5EF4-FFF2-40B4-BE49-F238E27FC236}">
                <a16:creationId xmlns:a16="http://schemas.microsoft.com/office/drawing/2014/main" id="{450A7031-038A-0901-016D-E46E443DD6E5}"/>
              </a:ext>
            </a:extLst>
          </p:cNvPr>
          <p:cNvPicPr>
            <a:picLocks noChangeAspect="1"/>
          </p:cNvPicPr>
          <p:nvPr/>
        </p:nvPicPr>
        <p:blipFill rotWithShape="1">
          <a:blip r:embed="rId3"/>
          <a:srcRect r="61812"/>
          <a:stretch/>
        </p:blipFill>
        <p:spPr bwMode="auto">
          <a:xfrm>
            <a:off x="391886" y="2755014"/>
            <a:ext cx="6711043" cy="29943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970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3282571" y="2228671"/>
            <a:ext cx="5626861"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7200" b="1" i="0" u="none" strike="noStrike" kern="1200" cap="none" spc="0" normalizeH="0" baseline="0" noProof="0" dirty="0">
                <a:ln>
                  <a:noFill/>
                </a:ln>
                <a:solidFill>
                  <a:prstClr val="black"/>
                </a:solidFill>
                <a:effectLst/>
                <a:uLnTx/>
                <a:uFillTx/>
                <a:latin typeface="Work Sans Light" pitchFamily="2" charset="77"/>
                <a:ea typeface="+mn-ea"/>
                <a:cs typeface="+mn-cs"/>
              </a:rPr>
              <a:t>Introducción</a:t>
            </a: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5227899" y="3321934"/>
            <a:ext cx="1736203"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102429" y="3463724"/>
            <a:ext cx="6008914"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En esta presentación se desarrolla un pequeño proyecto para enseñarle a los estudiantes sobre las funciones flechas en </a:t>
            </a:r>
            <a:r>
              <a:rPr kumimoji="0" lang="es-CO" sz="2400" b="0" i="0" u="none" strike="noStrike" kern="120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Javascript</a:t>
            </a:r>
            <a:endParaRPr kumimoji="0" lang="es-CO"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8445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1855573"/>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15: </a:t>
            </a:r>
            <a:r>
              <a:rPr lang="es-CO" sz="1800" dirty="0">
                <a:effectLst/>
                <a:latin typeface="Arial" panose="020B0604020202020204" pitchFamily="34" charset="0"/>
                <a:ea typeface="Calibri" panose="020F0502020204030204" pitchFamily="34" charset="0"/>
                <a:cs typeface="Times New Roman" panose="02020603050405020304" pitchFamily="18" charset="0"/>
              </a:rPr>
              <a:t>Como nos vamos a centrar en la función flecha vamos a borrar todo lo de la función normal, solo lo hemos puesto para conocer ambas y ver un poco sus diferencias.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Texto&#10;&#10;Descripción generada automáticamente">
            <a:extLst>
              <a:ext uri="{FF2B5EF4-FFF2-40B4-BE49-F238E27FC236}">
                <a16:creationId xmlns:a16="http://schemas.microsoft.com/office/drawing/2014/main" id="{0F463C0F-3B22-7E3B-85A9-CB7D9CEDE142}"/>
              </a:ext>
            </a:extLst>
          </p:cNvPr>
          <p:cNvPicPr>
            <a:picLocks noChangeAspect="1"/>
          </p:cNvPicPr>
          <p:nvPr/>
        </p:nvPicPr>
        <p:blipFill>
          <a:blip r:embed="rId3"/>
          <a:stretch>
            <a:fillRect/>
          </a:stretch>
        </p:blipFill>
        <p:spPr>
          <a:xfrm>
            <a:off x="4542533" y="1788531"/>
            <a:ext cx="6760299" cy="2677775"/>
          </a:xfrm>
          <a:prstGeom prst="rect">
            <a:avLst/>
          </a:prstGeom>
        </p:spPr>
      </p:pic>
    </p:spTree>
    <p:extLst>
      <p:ext uri="{BB962C8B-B14F-4D97-AF65-F5344CB8AC3E}">
        <p14:creationId xmlns:p14="http://schemas.microsoft.com/office/powerpoint/2010/main" val="3486200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966483"/>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16: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vamos a hacer que nuestra función flecha retorne un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string</a:t>
            </a:r>
            <a:r>
              <a:rPr lang="es-CO" sz="1800" dirty="0">
                <a:effectLst/>
                <a:latin typeface="Arial" panose="020B0604020202020204" pitchFamily="34" charset="0"/>
                <a:ea typeface="Calibri" panose="020F0502020204030204" pitchFamily="34" charset="0"/>
                <a:cs typeface="Times New Roman" panose="02020603050405020304" pitchFamily="18" charset="0"/>
              </a:rPr>
              <a:t> que diga “flecha”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linea</a:t>
            </a:r>
            <a:r>
              <a:rPr lang="es-CO" sz="1800" dirty="0">
                <a:effectLst/>
                <a:latin typeface="Arial" panose="020B0604020202020204" pitchFamily="34" charset="0"/>
                <a:ea typeface="Calibri" panose="020F0502020204030204" pitchFamily="34" charset="0"/>
                <a:cs typeface="Times New Roman" panose="02020603050405020304" pitchFamily="18" charset="0"/>
              </a:rPr>
              <a:t> 4)</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Texto&#10;&#10;Descripción generada automáticamente">
            <a:extLst>
              <a:ext uri="{FF2B5EF4-FFF2-40B4-BE49-F238E27FC236}">
                <a16:creationId xmlns:a16="http://schemas.microsoft.com/office/drawing/2014/main" id="{E02A4A98-225F-6117-BEDD-D52F084BDEBC}"/>
              </a:ext>
            </a:extLst>
          </p:cNvPr>
          <p:cNvPicPr>
            <a:picLocks noChangeAspect="1"/>
          </p:cNvPicPr>
          <p:nvPr/>
        </p:nvPicPr>
        <p:blipFill>
          <a:blip r:embed="rId3"/>
          <a:stretch>
            <a:fillRect/>
          </a:stretch>
        </p:blipFill>
        <p:spPr>
          <a:xfrm>
            <a:off x="391886" y="2952907"/>
            <a:ext cx="7342505" cy="2657475"/>
          </a:xfrm>
          <a:prstGeom prst="rect">
            <a:avLst/>
          </a:prstGeom>
        </p:spPr>
      </p:pic>
    </p:spTree>
    <p:extLst>
      <p:ext uri="{BB962C8B-B14F-4D97-AF65-F5344CB8AC3E}">
        <p14:creationId xmlns:p14="http://schemas.microsoft.com/office/powerpoint/2010/main" val="3390995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4474028" cy="1855573"/>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17: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vamos a comentar donde llamamos anteriormente la función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linea</a:t>
            </a:r>
            <a:r>
              <a:rPr lang="es-CO" sz="1800" dirty="0">
                <a:effectLst/>
                <a:latin typeface="Arial" panose="020B0604020202020204" pitchFamily="34" charset="0"/>
                <a:ea typeface="Calibri" panose="020F0502020204030204" pitchFamily="34" charset="0"/>
                <a:cs typeface="Times New Roman" panose="02020603050405020304" pitchFamily="18" charset="0"/>
              </a:rPr>
              <a:t> 8) y vamos a recuperar el dato que hemos decidido retornar anteriormente capturándolo en un dato (línea 11) y lo imprimiremos en la consola (línea 12)</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BDA33D2F-AC62-982E-474B-910183FE871E}"/>
              </a:ext>
            </a:extLst>
          </p:cNvPr>
          <p:cNvPicPr>
            <a:picLocks noChangeAspect="1"/>
          </p:cNvPicPr>
          <p:nvPr/>
        </p:nvPicPr>
        <p:blipFill>
          <a:blip r:embed="rId3"/>
          <a:stretch>
            <a:fillRect/>
          </a:stretch>
        </p:blipFill>
        <p:spPr>
          <a:xfrm>
            <a:off x="5151391" y="1788531"/>
            <a:ext cx="6722205" cy="3322312"/>
          </a:xfrm>
          <a:prstGeom prst="rect">
            <a:avLst/>
          </a:prstGeom>
        </p:spPr>
      </p:pic>
    </p:spTree>
    <p:extLst>
      <p:ext uri="{BB962C8B-B14F-4D97-AF65-F5344CB8AC3E}">
        <p14:creationId xmlns:p14="http://schemas.microsoft.com/office/powerpoint/2010/main" val="2524041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966483"/>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18: </a:t>
            </a:r>
            <a:r>
              <a:rPr lang="es-CO" sz="1800" dirty="0">
                <a:effectLst/>
                <a:latin typeface="Arial" panose="020B0604020202020204" pitchFamily="34" charset="0"/>
                <a:ea typeface="Calibri" panose="020F0502020204030204" pitchFamily="34" charset="0"/>
                <a:cs typeface="Times New Roman" panose="02020603050405020304" pitchFamily="18" charset="0"/>
              </a:rPr>
              <a:t>En nuestra consola podremos observar como muestra el dato que le pusimos a retornar</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Texto&#10;&#10;Descripción generada automáticamente">
            <a:extLst>
              <a:ext uri="{FF2B5EF4-FFF2-40B4-BE49-F238E27FC236}">
                <a16:creationId xmlns:a16="http://schemas.microsoft.com/office/drawing/2014/main" id="{011A2A53-8959-6D49-A3E9-7AC7C78FEAD9}"/>
              </a:ext>
            </a:extLst>
          </p:cNvPr>
          <p:cNvPicPr>
            <a:picLocks noChangeAspect="1"/>
          </p:cNvPicPr>
          <p:nvPr/>
        </p:nvPicPr>
        <p:blipFill>
          <a:blip r:embed="rId3"/>
          <a:stretch>
            <a:fillRect/>
          </a:stretch>
        </p:blipFill>
        <p:spPr>
          <a:xfrm>
            <a:off x="327435" y="2755014"/>
            <a:ext cx="7607388" cy="3224213"/>
          </a:xfrm>
          <a:prstGeom prst="rect">
            <a:avLst/>
          </a:prstGeom>
        </p:spPr>
      </p:pic>
    </p:spTree>
    <p:extLst>
      <p:ext uri="{BB962C8B-B14F-4D97-AF65-F5344CB8AC3E}">
        <p14:creationId xmlns:p14="http://schemas.microsoft.com/office/powerpoint/2010/main" val="6515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1855573"/>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19: </a:t>
            </a:r>
            <a:r>
              <a:rPr lang="es-CO" sz="1800" dirty="0">
                <a:effectLst/>
                <a:latin typeface="Arial" panose="020B0604020202020204" pitchFamily="34" charset="0"/>
                <a:ea typeface="Calibri" panose="020F0502020204030204" pitchFamily="34" charset="0"/>
                <a:cs typeface="Times New Roman" panose="02020603050405020304" pitchFamily="18" charset="0"/>
              </a:rPr>
              <a:t>Hay otra manera de hacerlo, lo primero que haremos será comentar lo anterior (línea 11 y línea 12) y vamos a imprimir en la consola directamente el valor de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funcionFlecha</a:t>
            </a:r>
            <a:r>
              <a:rPr lang="es-CO" sz="1800" dirty="0">
                <a:effectLst/>
                <a:latin typeface="Arial" panose="020B0604020202020204" pitchFamily="34" charset="0"/>
                <a:ea typeface="Calibri" panose="020F0502020204030204" pitchFamily="34" charset="0"/>
                <a:cs typeface="Times New Roman" panose="02020603050405020304" pitchFamily="18" charset="0"/>
              </a:rPr>
              <a:t> (línea 15)</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Texto&#10;&#10;Descripción generada automáticamente">
            <a:extLst>
              <a:ext uri="{FF2B5EF4-FFF2-40B4-BE49-F238E27FC236}">
                <a16:creationId xmlns:a16="http://schemas.microsoft.com/office/drawing/2014/main" id="{6C243EA4-8EB2-3A43-9A3A-A94C67425FCB}"/>
              </a:ext>
            </a:extLst>
          </p:cNvPr>
          <p:cNvPicPr>
            <a:picLocks noChangeAspect="1"/>
          </p:cNvPicPr>
          <p:nvPr/>
        </p:nvPicPr>
        <p:blipFill>
          <a:blip r:embed="rId3"/>
          <a:stretch>
            <a:fillRect/>
          </a:stretch>
        </p:blipFill>
        <p:spPr>
          <a:xfrm>
            <a:off x="4575190" y="1891504"/>
            <a:ext cx="6381281" cy="4413566"/>
          </a:xfrm>
          <a:prstGeom prst="rect">
            <a:avLst/>
          </a:prstGeom>
        </p:spPr>
      </p:pic>
    </p:spTree>
    <p:extLst>
      <p:ext uri="{BB962C8B-B14F-4D97-AF65-F5344CB8AC3E}">
        <p14:creationId xmlns:p14="http://schemas.microsoft.com/office/powerpoint/2010/main" val="1666853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670120"/>
          </a:xfrm>
          <a:prstGeom prst="rect">
            <a:avLst/>
          </a:prstGeom>
          <a:noFill/>
        </p:spPr>
        <p:txBody>
          <a:bodyPr wrap="square" rtlCol="0">
            <a:spAutoFit/>
          </a:bodyPr>
          <a:lstStyle/>
          <a:p>
            <a:pPr algn="just">
              <a:lnSpc>
                <a:spcPct val="107000"/>
              </a:lnSpc>
              <a:spcAft>
                <a:spcPts val="800"/>
              </a:spcAft>
              <a:tabLst>
                <a:tab pos="2806065" algn="ctr"/>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20: </a:t>
            </a:r>
            <a:r>
              <a:rPr lang="es-CO" sz="1800" dirty="0">
                <a:effectLst/>
                <a:latin typeface="Arial" panose="020B0604020202020204" pitchFamily="34" charset="0"/>
                <a:ea typeface="Calibri" panose="020F0502020204030204" pitchFamily="34" charset="0"/>
                <a:cs typeface="Times New Roman" panose="02020603050405020304" pitchFamily="18" charset="0"/>
              </a:rPr>
              <a:t>Y observamos que se imprime correctamente en consola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Texto&#10;&#10;Descripción generada automáticamente">
            <a:extLst>
              <a:ext uri="{FF2B5EF4-FFF2-40B4-BE49-F238E27FC236}">
                <a16:creationId xmlns:a16="http://schemas.microsoft.com/office/drawing/2014/main" id="{0D5AE627-FCD4-0B39-F895-BA67873E0742}"/>
              </a:ext>
            </a:extLst>
          </p:cNvPr>
          <p:cNvPicPr>
            <a:picLocks noChangeAspect="1"/>
          </p:cNvPicPr>
          <p:nvPr/>
        </p:nvPicPr>
        <p:blipFill>
          <a:blip r:embed="rId3"/>
          <a:stretch>
            <a:fillRect/>
          </a:stretch>
        </p:blipFill>
        <p:spPr>
          <a:xfrm>
            <a:off x="391886" y="2704653"/>
            <a:ext cx="7547682" cy="2807109"/>
          </a:xfrm>
          <a:prstGeom prst="rect">
            <a:avLst/>
          </a:prstGeom>
        </p:spPr>
      </p:pic>
    </p:spTree>
    <p:extLst>
      <p:ext uri="{BB962C8B-B14F-4D97-AF65-F5344CB8AC3E}">
        <p14:creationId xmlns:p14="http://schemas.microsoft.com/office/powerpoint/2010/main" val="2427107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3337388"/>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21: </a:t>
            </a:r>
            <a:r>
              <a:rPr lang="es-CO" sz="1800" dirty="0">
                <a:effectLst/>
                <a:latin typeface="Arial" panose="020B0604020202020204" pitchFamily="34" charset="0"/>
                <a:ea typeface="Calibri" panose="020F0502020204030204" pitchFamily="34" charset="0"/>
                <a:cs typeface="Times New Roman" panose="02020603050405020304" pitchFamily="18" charset="0"/>
              </a:rPr>
              <a:t>Sin embargo, esta última opción no es algo correcto ya que no se podrá llamar debajo de nuevo a menos que coloquemos todo de nuevo, ya que no está almacenada la respuesta en una variable. Así que vamos a comentar de nuevo lo que acabamos de hacer (línea 15) y vamos a des comentar lo anterior (línea 11 y 12)</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5A0310CF-2E51-F218-4178-BF9C0D28C5C5}"/>
              </a:ext>
            </a:extLst>
          </p:cNvPr>
          <p:cNvPicPr>
            <a:picLocks noChangeAspect="1"/>
          </p:cNvPicPr>
          <p:nvPr/>
        </p:nvPicPr>
        <p:blipFill>
          <a:blip r:embed="rId3"/>
          <a:stretch>
            <a:fillRect/>
          </a:stretch>
        </p:blipFill>
        <p:spPr>
          <a:xfrm>
            <a:off x="4443094" y="1788530"/>
            <a:ext cx="6366419" cy="4350853"/>
          </a:xfrm>
          <a:prstGeom prst="rect">
            <a:avLst/>
          </a:prstGeom>
        </p:spPr>
      </p:pic>
    </p:spTree>
    <p:extLst>
      <p:ext uri="{BB962C8B-B14F-4D97-AF65-F5344CB8AC3E}">
        <p14:creationId xmlns:p14="http://schemas.microsoft.com/office/powerpoint/2010/main" val="1301443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1559209"/>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22: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que tenemos de nuevo el dato almacenado en una variable vamos a podemos hacer cosas como concatenarla de la siguiente manera (línea 17)</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Texto&#10;&#10;Descripción generada automáticamente">
            <a:extLst>
              <a:ext uri="{FF2B5EF4-FFF2-40B4-BE49-F238E27FC236}">
                <a16:creationId xmlns:a16="http://schemas.microsoft.com/office/drawing/2014/main" id="{4F4A6587-E480-8E0D-55AA-9ED5D7920B72}"/>
              </a:ext>
            </a:extLst>
          </p:cNvPr>
          <p:cNvPicPr>
            <a:picLocks noChangeAspect="1"/>
          </p:cNvPicPr>
          <p:nvPr/>
        </p:nvPicPr>
        <p:blipFill>
          <a:blip r:embed="rId3"/>
          <a:stretch>
            <a:fillRect/>
          </a:stretch>
        </p:blipFill>
        <p:spPr>
          <a:xfrm>
            <a:off x="4575190" y="1838324"/>
            <a:ext cx="6234324" cy="4197549"/>
          </a:xfrm>
          <a:prstGeom prst="rect">
            <a:avLst/>
          </a:prstGeom>
        </p:spPr>
      </p:pic>
    </p:spTree>
    <p:extLst>
      <p:ext uri="{BB962C8B-B14F-4D97-AF65-F5344CB8AC3E}">
        <p14:creationId xmlns:p14="http://schemas.microsoft.com/office/powerpoint/2010/main" val="3248162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966483"/>
          </a:xfrm>
          <a:prstGeom prst="rect">
            <a:avLst/>
          </a:prstGeom>
          <a:noFill/>
        </p:spPr>
        <p:txBody>
          <a:bodyPr wrap="square" rtlCol="0">
            <a:spAutoFit/>
          </a:bodyPr>
          <a:lstStyle/>
          <a:p>
            <a:pPr algn="just">
              <a:lnSpc>
                <a:spcPct val="107000"/>
              </a:lnSpc>
              <a:spcAft>
                <a:spcPts val="800"/>
              </a:spcAft>
              <a:tabLst>
                <a:tab pos="127698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23: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podemos observar como en la consola imprime todo ya concatenado.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Texto&#10;&#10;Descripción generada automáticamente">
            <a:extLst>
              <a:ext uri="{FF2B5EF4-FFF2-40B4-BE49-F238E27FC236}">
                <a16:creationId xmlns:a16="http://schemas.microsoft.com/office/drawing/2014/main" id="{439E7EB4-5872-C014-9CDD-D00C89737C3A}"/>
              </a:ext>
            </a:extLst>
          </p:cNvPr>
          <p:cNvPicPr>
            <a:picLocks noChangeAspect="1"/>
          </p:cNvPicPr>
          <p:nvPr/>
        </p:nvPicPr>
        <p:blipFill>
          <a:blip r:embed="rId3"/>
          <a:stretch>
            <a:fillRect/>
          </a:stretch>
        </p:blipFill>
        <p:spPr>
          <a:xfrm>
            <a:off x="4383949" y="1788531"/>
            <a:ext cx="7239910" cy="2995740"/>
          </a:xfrm>
          <a:prstGeom prst="rect">
            <a:avLst/>
          </a:prstGeom>
        </p:spPr>
      </p:pic>
    </p:spTree>
    <p:extLst>
      <p:ext uri="{BB962C8B-B14F-4D97-AF65-F5344CB8AC3E}">
        <p14:creationId xmlns:p14="http://schemas.microsoft.com/office/powerpoint/2010/main" val="1329130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2448299"/>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24: </a:t>
            </a:r>
            <a:r>
              <a:rPr lang="es-CO" sz="1800" dirty="0">
                <a:effectLst/>
                <a:latin typeface="Arial" panose="020B0604020202020204" pitchFamily="34" charset="0"/>
                <a:ea typeface="Calibri" panose="020F0502020204030204" pitchFamily="34" charset="0"/>
                <a:cs typeface="Times New Roman" panose="02020603050405020304" pitchFamily="18" charset="0"/>
              </a:rPr>
              <a:t>Esta prueba no la realices es simplemente para que veas que si tratas de llamar una función flecha (línea 2) antes de ser inicializada (línea 6) enviará un error así que debes tener mucho cuidado de primero inicializar las funciones y luego llamarlas.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EA78F6B4-F335-63E9-DFB6-7D3FB5F14BF7}"/>
              </a:ext>
            </a:extLst>
          </p:cNvPr>
          <p:cNvPicPr>
            <a:picLocks noChangeAspect="1"/>
          </p:cNvPicPr>
          <p:nvPr/>
        </p:nvPicPr>
        <p:blipFill>
          <a:blip r:embed="rId3"/>
          <a:stretch>
            <a:fillRect/>
          </a:stretch>
        </p:blipFill>
        <p:spPr>
          <a:xfrm>
            <a:off x="4575189" y="1788531"/>
            <a:ext cx="7136601" cy="3959126"/>
          </a:xfrm>
          <a:prstGeom prst="rect">
            <a:avLst/>
          </a:prstGeom>
        </p:spPr>
      </p:pic>
    </p:spTree>
    <p:extLst>
      <p:ext uri="{BB962C8B-B14F-4D97-AF65-F5344CB8AC3E}">
        <p14:creationId xmlns:p14="http://schemas.microsoft.com/office/powerpoint/2010/main" val="385205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talación de Visual Studio Code en Ubuntu 20.04">
            <a:extLst>
              <a:ext uri="{FF2B5EF4-FFF2-40B4-BE49-F238E27FC236}">
                <a16:creationId xmlns:a16="http://schemas.microsoft.com/office/drawing/2014/main" id="{52F29162-7184-C948-6A95-0078FB208A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02" r="15652"/>
          <a:stretch/>
        </p:blipFill>
        <p:spPr bwMode="auto">
          <a:xfrm>
            <a:off x="6907346" y="0"/>
            <a:ext cx="528465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11027833" y="317431"/>
            <a:ext cx="811391" cy="790587"/>
          </a:xfrm>
          <a:prstGeom prst="rect">
            <a:avLst/>
          </a:prstGeom>
        </p:spPr>
      </p:pic>
      <p:sp>
        <p:nvSpPr>
          <p:cNvPr id="5" name="CuadroTexto 4"/>
          <p:cNvSpPr txBox="1"/>
          <p:nvPr/>
        </p:nvSpPr>
        <p:spPr>
          <a:xfrm>
            <a:off x="1028655" y="1948542"/>
            <a:ext cx="5579763" cy="1692964"/>
          </a:xfrm>
          <a:prstGeom prst="rect">
            <a:avLst/>
          </a:prstGeom>
          <a:noFill/>
        </p:spPr>
        <p:txBody>
          <a:bodyPr wrap="square" rtlCol="0">
            <a:spAutoFit/>
          </a:bodyPr>
          <a:lstStyle/>
          <a:p>
            <a:r>
              <a:rPr lang="es-ES" sz="3467" b="1" dirty="0">
                <a:solidFill>
                  <a:schemeClr val="tx1">
                    <a:lumMod val="75000"/>
                    <a:lumOff val="25000"/>
                  </a:schemeClr>
                </a:solidFill>
              </a:rPr>
              <a:t>Tecnologías que se requieren</a:t>
            </a:r>
          </a:p>
          <a:p>
            <a:endParaRPr lang="es-ES" sz="3467" b="1" dirty="0">
              <a:solidFill>
                <a:schemeClr val="tx1">
                  <a:lumMod val="75000"/>
                  <a:lumOff val="25000"/>
                </a:schemeClr>
              </a:solidFill>
            </a:endParaRPr>
          </a:p>
        </p:txBody>
      </p:sp>
      <p:sp>
        <p:nvSpPr>
          <p:cNvPr id="6" name="CuadroTexto 5"/>
          <p:cNvSpPr txBox="1"/>
          <p:nvPr/>
        </p:nvSpPr>
        <p:spPr>
          <a:xfrm>
            <a:off x="898026" y="3300455"/>
            <a:ext cx="4991752" cy="1733488"/>
          </a:xfrm>
          <a:prstGeom prst="rect">
            <a:avLst/>
          </a:prstGeom>
          <a:noFill/>
        </p:spPr>
        <p:txBody>
          <a:bodyPr wrap="square" rtlCol="0">
            <a:spAutoFit/>
          </a:bodyPr>
          <a:lstStyle/>
          <a:p>
            <a:pPr algn="just" defTabSz="1257621" hangingPunct="0"/>
            <a:r>
              <a:rPr lang="es-ES" sz="2133" dirty="0">
                <a:solidFill>
                  <a:srgbClr val="404040"/>
                </a:solidFill>
                <a:latin typeface="Calibir"/>
                <a:ea typeface="Helvetica Neue"/>
                <a:cs typeface="Calibir"/>
                <a:sym typeface="Helvetica Neue"/>
              </a:rPr>
              <a:t>Para realizar este programa será necesario un entorno de programación (Editor de texto), internet y por último un navegador, donde se mostrarán todos los resultados de la programación.</a:t>
            </a:r>
            <a:endParaRPr lang="es-ES" sz="2133" b="1" dirty="0">
              <a:solidFill>
                <a:srgbClr val="404040"/>
              </a:solidFill>
              <a:latin typeface="Calibir"/>
              <a:ea typeface="Helvetica Neue"/>
              <a:cs typeface="Calibir"/>
              <a:sym typeface="Helvetica Neue"/>
            </a:endParaRPr>
          </a:p>
        </p:txBody>
      </p:sp>
      <p:cxnSp>
        <p:nvCxnSpPr>
          <p:cNvPr id="2" name="Conector recto 1">
            <a:extLst>
              <a:ext uri="{FF2B5EF4-FFF2-40B4-BE49-F238E27FC236}">
                <a16:creationId xmlns:a16="http://schemas.microsoft.com/office/drawing/2014/main" id="{2BFA4AB3-C295-5F1A-95EE-1B1B1E6D9A0F}"/>
              </a:ext>
            </a:extLst>
          </p:cNvPr>
          <p:cNvCxnSpPr>
            <a:cxnSpLocks/>
          </p:cNvCxnSpPr>
          <p:nvPr/>
        </p:nvCxnSpPr>
        <p:spPr>
          <a:xfrm>
            <a:off x="1028655" y="3142320"/>
            <a:ext cx="1736203"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061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966483"/>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25: </a:t>
            </a:r>
            <a:r>
              <a:rPr lang="es-CO" sz="1800" dirty="0">
                <a:effectLst/>
                <a:latin typeface="Arial" panose="020B0604020202020204" pitchFamily="34" charset="0"/>
                <a:ea typeface="Calibri" panose="020F0502020204030204" pitchFamily="34" charset="0"/>
                <a:cs typeface="Times New Roman" panose="02020603050405020304" pitchFamily="18" charset="0"/>
              </a:rPr>
              <a:t>Ahora te explicaré la el por qué la función flecha es una variable y no una constante.</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Interfaz de usuario gráfica, Aplicación&#10;&#10;Descripción generada automáticamente">
            <a:extLst>
              <a:ext uri="{FF2B5EF4-FFF2-40B4-BE49-F238E27FC236}">
                <a16:creationId xmlns:a16="http://schemas.microsoft.com/office/drawing/2014/main" id="{75580D6B-D3BF-4AF9-B682-AB7B3EAE0EE5}"/>
              </a:ext>
            </a:extLst>
          </p:cNvPr>
          <p:cNvPicPr>
            <a:picLocks noChangeAspect="1"/>
          </p:cNvPicPr>
          <p:nvPr/>
        </p:nvPicPr>
        <p:blipFill>
          <a:blip r:embed="rId3"/>
          <a:stretch>
            <a:fillRect/>
          </a:stretch>
        </p:blipFill>
        <p:spPr>
          <a:xfrm>
            <a:off x="391886" y="2826637"/>
            <a:ext cx="8941806" cy="2186234"/>
          </a:xfrm>
          <a:prstGeom prst="rect">
            <a:avLst/>
          </a:prstGeom>
        </p:spPr>
      </p:pic>
    </p:spTree>
    <p:extLst>
      <p:ext uri="{BB962C8B-B14F-4D97-AF65-F5344CB8AC3E}">
        <p14:creationId xmlns:p14="http://schemas.microsoft.com/office/powerpoint/2010/main" val="3271580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1262846"/>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26: </a:t>
            </a:r>
            <a:r>
              <a:rPr lang="es-CO" sz="1800" dirty="0">
                <a:effectLst/>
                <a:latin typeface="Arial" panose="020B0604020202020204" pitchFamily="34" charset="0"/>
                <a:ea typeface="Calibri" panose="020F0502020204030204" pitchFamily="34" charset="0"/>
                <a:cs typeface="Times New Roman" panose="02020603050405020304" pitchFamily="18" charset="0"/>
              </a:rPr>
              <a:t>Como podemos ver abajo podemos cambiar lo que retorna la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funcionFlecha</a:t>
            </a:r>
            <a:r>
              <a:rPr lang="es-CO" sz="1800" dirty="0">
                <a:effectLst/>
                <a:latin typeface="Arial" panose="020B0604020202020204" pitchFamily="34" charset="0"/>
                <a:ea typeface="Calibri" panose="020F0502020204030204" pitchFamily="34" charset="0"/>
                <a:cs typeface="Times New Roman" panose="02020603050405020304" pitchFamily="18" charset="0"/>
              </a:rPr>
              <a:t> (línea 20) y llamarla de nuevo (línea 24)</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8FD06100-741C-82B9-67EC-851E13106197}"/>
              </a:ext>
            </a:extLst>
          </p:cNvPr>
          <p:cNvPicPr>
            <a:picLocks noChangeAspect="1"/>
          </p:cNvPicPr>
          <p:nvPr/>
        </p:nvPicPr>
        <p:blipFill>
          <a:blip r:embed="rId3"/>
          <a:stretch>
            <a:fillRect/>
          </a:stretch>
        </p:blipFill>
        <p:spPr>
          <a:xfrm>
            <a:off x="5123453" y="1788531"/>
            <a:ext cx="4753610" cy="4686935"/>
          </a:xfrm>
          <a:prstGeom prst="rect">
            <a:avLst/>
          </a:prstGeom>
        </p:spPr>
      </p:pic>
    </p:spTree>
    <p:extLst>
      <p:ext uri="{BB962C8B-B14F-4D97-AF65-F5344CB8AC3E}">
        <p14:creationId xmlns:p14="http://schemas.microsoft.com/office/powerpoint/2010/main" val="1764626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202324" y="1286336"/>
            <a:ext cx="10999076" cy="670120"/>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27:  </a:t>
            </a:r>
            <a:r>
              <a:rPr lang="es-CO" sz="1800" dirty="0">
                <a:effectLst/>
                <a:latin typeface="Arial" panose="020B0604020202020204" pitchFamily="34" charset="0"/>
                <a:ea typeface="Calibri" panose="020F0502020204030204" pitchFamily="34" charset="0"/>
                <a:cs typeface="Times New Roman" panose="02020603050405020304" pitchFamily="18" charset="0"/>
              </a:rPr>
              <a:t>Y en la consola podemos ver cómo, aunque llame de nuevo a la función flecha lo que retorna ya está cambiado.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Captura de pantalla de un celular&#10;&#10;Descripción generada automáticamente">
            <a:extLst>
              <a:ext uri="{FF2B5EF4-FFF2-40B4-BE49-F238E27FC236}">
                <a16:creationId xmlns:a16="http://schemas.microsoft.com/office/drawing/2014/main" id="{ACF646CD-2ECE-04AD-D1EA-7A3A744C4D6F}"/>
              </a:ext>
            </a:extLst>
          </p:cNvPr>
          <p:cNvPicPr>
            <a:picLocks noChangeAspect="1"/>
          </p:cNvPicPr>
          <p:nvPr/>
        </p:nvPicPr>
        <p:blipFill>
          <a:blip r:embed="rId3"/>
          <a:stretch>
            <a:fillRect/>
          </a:stretch>
        </p:blipFill>
        <p:spPr>
          <a:xfrm>
            <a:off x="202324" y="2197176"/>
            <a:ext cx="9356271" cy="3832281"/>
          </a:xfrm>
          <a:prstGeom prst="rect">
            <a:avLst/>
          </a:prstGeom>
        </p:spPr>
      </p:pic>
    </p:spTree>
    <p:extLst>
      <p:ext uri="{BB962C8B-B14F-4D97-AF65-F5344CB8AC3E}">
        <p14:creationId xmlns:p14="http://schemas.microsoft.com/office/powerpoint/2010/main" val="3329040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5" y="1573427"/>
            <a:ext cx="3853544" cy="1559209"/>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28: </a:t>
            </a:r>
            <a:r>
              <a:rPr lang="es-CO" sz="1800" dirty="0">
                <a:effectLst/>
                <a:latin typeface="Arial" panose="020B0604020202020204" pitchFamily="34" charset="0"/>
                <a:ea typeface="Calibri" panose="020F0502020204030204" pitchFamily="34" charset="0"/>
                <a:cs typeface="Times New Roman" panose="02020603050405020304" pitchFamily="18" charset="0"/>
              </a:rPr>
              <a:t>Sin embargo, si colocamos la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funcionFlecha</a:t>
            </a:r>
            <a:r>
              <a:rPr lang="es-CO" sz="1800" dirty="0">
                <a:effectLst/>
                <a:latin typeface="Arial" panose="020B0604020202020204" pitchFamily="34" charset="0"/>
                <a:ea typeface="Calibri" panose="020F0502020204030204" pitchFamily="34" charset="0"/>
                <a:cs typeface="Times New Roman" panose="02020603050405020304" pitchFamily="18" charset="0"/>
              </a:rPr>
              <a:t>” como una constante y tratamos de cambiar la función abajo nos enviará un error en la consola.</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53654471-DE39-6E0C-1990-7ABF153DF9C2}"/>
              </a:ext>
            </a:extLst>
          </p:cNvPr>
          <p:cNvPicPr>
            <a:picLocks noChangeAspect="1"/>
          </p:cNvPicPr>
          <p:nvPr/>
        </p:nvPicPr>
        <p:blipFill>
          <a:blip r:embed="rId3"/>
          <a:stretch>
            <a:fillRect/>
          </a:stretch>
        </p:blipFill>
        <p:spPr>
          <a:xfrm>
            <a:off x="4848951" y="1392915"/>
            <a:ext cx="4763135" cy="5048885"/>
          </a:xfrm>
          <a:prstGeom prst="rect">
            <a:avLst/>
          </a:prstGeom>
        </p:spPr>
      </p:pic>
    </p:spTree>
    <p:extLst>
      <p:ext uri="{BB962C8B-B14F-4D97-AF65-F5344CB8AC3E}">
        <p14:creationId xmlns:p14="http://schemas.microsoft.com/office/powerpoint/2010/main" val="2827471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3739243" cy="4522841"/>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29: </a:t>
            </a:r>
            <a:r>
              <a:rPr lang="es-CO" sz="1800" dirty="0">
                <a:effectLst/>
                <a:latin typeface="Arial" panose="020B0604020202020204" pitchFamily="34" charset="0"/>
                <a:ea typeface="Calibri" panose="020F0502020204030204" pitchFamily="34" charset="0"/>
                <a:cs typeface="Times New Roman" panose="02020603050405020304" pitchFamily="18" charset="0"/>
              </a:rPr>
              <a:t>Como podemos ver en la consola el error que envía así que se podría decir que al declarar una función flecha con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let</a:t>
            </a:r>
            <a:r>
              <a:rPr lang="es-CO" sz="1800" dirty="0">
                <a:effectLst/>
                <a:latin typeface="Arial" panose="020B0604020202020204" pitchFamily="34" charset="0"/>
                <a:ea typeface="Calibri" panose="020F0502020204030204" pitchFamily="34" charset="0"/>
                <a:cs typeface="Times New Roman" panose="02020603050405020304" pitchFamily="18" charset="0"/>
              </a:rPr>
              <a:t>, puedes reasignarla usando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let</a:t>
            </a:r>
            <a:r>
              <a:rPr lang="es-CO" sz="1800" dirty="0">
                <a:effectLst/>
                <a:latin typeface="Arial" panose="020B0604020202020204" pitchFamily="34" charset="0"/>
                <a:ea typeface="Calibri" panose="020F0502020204030204" pitchFamily="34" charset="0"/>
                <a:cs typeface="Times New Roman" panose="02020603050405020304" pitchFamily="18" charset="0"/>
              </a:rPr>
              <a:t> nuevamente después de su declaración. Por otro lado, si declaras una función flecha con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const</a:t>
            </a:r>
            <a:r>
              <a:rPr lang="es-CO" sz="1800" dirty="0">
                <a:effectLst/>
                <a:latin typeface="Arial" panose="020B0604020202020204" pitchFamily="34" charset="0"/>
                <a:ea typeface="Calibri" panose="020F0502020204030204" pitchFamily="34" charset="0"/>
                <a:cs typeface="Times New Roman" panose="02020603050405020304" pitchFamily="18" charset="0"/>
              </a:rPr>
              <a:t>, no puedes reasignarla a otra función o valor después de su declaración. La elección entre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let</a:t>
            </a:r>
            <a:r>
              <a:rPr lang="es-CO" sz="1800" dirty="0">
                <a:effectLst/>
                <a:latin typeface="Arial" panose="020B0604020202020204" pitchFamily="34" charset="0"/>
                <a:ea typeface="Calibri" panose="020F0502020204030204" pitchFamily="34" charset="0"/>
                <a:cs typeface="Times New Roman" panose="02020603050405020304" pitchFamily="18" charset="0"/>
              </a:rPr>
              <a:t> y </a:t>
            </a:r>
            <a:r>
              <a:rPr lang="es-CO" sz="1800" dirty="0" err="1">
                <a:effectLst/>
                <a:latin typeface="Arial" panose="020B0604020202020204" pitchFamily="34" charset="0"/>
                <a:ea typeface="Calibri" panose="020F0502020204030204" pitchFamily="34" charset="0"/>
                <a:cs typeface="Times New Roman" panose="02020603050405020304" pitchFamily="18" charset="0"/>
              </a:rPr>
              <a:t>const</a:t>
            </a:r>
            <a:r>
              <a:rPr lang="es-CO" sz="1800" dirty="0">
                <a:effectLst/>
                <a:latin typeface="Arial" panose="020B0604020202020204" pitchFamily="34" charset="0"/>
                <a:ea typeface="Calibri" panose="020F0502020204030204" pitchFamily="34" charset="0"/>
                <a:cs typeface="Times New Roman" panose="02020603050405020304" pitchFamily="18" charset="0"/>
              </a:rPr>
              <a:t> depende de si necesitas o no reasignar la función y de si deseas evitar accidentalmente su reasignación en tu código.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descr="Texto&#10;&#10;Descripción generada automáticamente">
            <a:extLst>
              <a:ext uri="{FF2B5EF4-FFF2-40B4-BE49-F238E27FC236}">
                <a16:creationId xmlns:a16="http://schemas.microsoft.com/office/drawing/2014/main" id="{F2B25E40-E96A-AEAD-3C80-11AE029C24B3}"/>
              </a:ext>
            </a:extLst>
          </p:cNvPr>
          <p:cNvPicPr>
            <a:picLocks noChangeAspect="1"/>
          </p:cNvPicPr>
          <p:nvPr/>
        </p:nvPicPr>
        <p:blipFill>
          <a:blip r:embed="rId3"/>
          <a:stretch>
            <a:fillRect/>
          </a:stretch>
        </p:blipFill>
        <p:spPr>
          <a:xfrm>
            <a:off x="4389664" y="1788531"/>
            <a:ext cx="7575462" cy="2507117"/>
          </a:xfrm>
          <a:prstGeom prst="rect">
            <a:avLst/>
          </a:prstGeom>
        </p:spPr>
      </p:pic>
    </p:spTree>
    <p:extLst>
      <p:ext uri="{BB962C8B-B14F-4D97-AF65-F5344CB8AC3E}">
        <p14:creationId xmlns:p14="http://schemas.microsoft.com/office/powerpoint/2010/main" val="864265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Desarrollo Función Flecha</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391886" y="1247618"/>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1788531"/>
            <a:ext cx="4327071" cy="1262846"/>
          </a:xfrm>
          <a:prstGeom prst="rect">
            <a:avLst/>
          </a:prstGeom>
          <a:noFill/>
        </p:spPr>
        <p:txBody>
          <a:bodyPr wrap="square" rtlCol="0">
            <a:spAutoFit/>
          </a:bodyPr>
          <a:lstStyle/>
          <a:p>
            <a:pPr algn="just">
              <a:lnSpc>
                <a:spcPct val="107000"/>
              </a:lnSpc>
              <a:spcAft>
                <a:spcPts val="800"/>
              </a:spcAft>
              <a:tabLst>
                <a:tab pos="5057775" algn="l"/>
              </a:tabLst>
            </a:pPr>
            <a:r>
              <a:rPr lang="es-CO" sz="1800" b="1" dirty="0">
                <a:effectLst/>
                <a:latin typeface="Arial" panose="020B0604020202020204" pitchFamily="34" charset="0"/>
                <a:ea typeface="Calibri" panose="020F0502020204030204" pitchFamily="34" charset="0"/>
                <a:cs typeface="Times New Roman" panose="02020603050405020304" pitchFamily="18" charset="0"/>
              </a:rPr>
              <a:t>Paso 30: </a:t>
            </a:r>
            <a:r>
              <a:rPr lang="es-CO" sz="1800" dirty="0">
                <a:effectLst/>
                <a:latin typeface="Arial" panose="020B0604020202020204" pitchFamily="34" charset="0"/>
                <a:ea typeface="Calibri" panose="020F0502020204030204" pitchFamily="34" charset="0"/>
                <a:cs typeface="Times New Roman" panose="02020603050405020304" pitchFamily="18" charset="0"/>
              </a:rPr>
              <a:t>Así que ponemos de nuevo la función flecha como variable y ahora ya conoces la función flecha y algunas de sus funciones!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Texto&#10;&#10;Descripción generada automáticamente">
            <a:extLst>
              <a:ext uri="{FF2B5EF4-FFF2-40B4-BE49-F238E27FC236}">
                <a16:creationId xmlns:a16="http://schemas.microsoft.com/office/drawing/2014/main" id="{1DB9779F-05E5-31E9-A8EE-021765F05D29}"/>
              </a:ext>
            </a:extLst>
          </p:cNvPr>
          <p:cNvPicPr>
            <a:picLocks noChangeAspect="1"/>
          </p:cNvPicPr>
          <p:nvPr/>
        </p:nvPicPr>
        <p:blipFill>
          <a:blip r:embed="rId3"/>
          <a:stretch>
            <a:fillRect/>
          </a:stretch>
        </p:blipFill>
        <p:spPr>
          <a:xfrm>
            <a:off x="6571252" y="1375226"/>
            <a:ext cx="4753610" cy="5001260"/>
          </a:xfrm>
          <a:prstGeom prst="rect">
            <a:avLst/>
          </a:prstGeom>
        </p:spPr>
      </p:pic>
      <p:pic>
        <p:nvPicPr>
          <p:cNvPr id="7" name="Imagen 6" descr="Texto&#10;&#10;Descripción generada automáticamente">
            <a:extLst>
              <a:ext uri="{FF2B5EF4-FFF2-40B4-BE49-F238E27FC236}">
                <a16:creationId xmlns:a16="http://schemas.microsoft.com/office/drawing/2014/main" id="{FD473781-4953-440A-EFA4-3AD71B65EB76}"/>
              </a:ext>
            </a:extLst>
          </p:cNvPr>
          <p:cNvPicPr>
            <a:picLocks noChangeAspect="1"/>
          </p:cNvPicPr>
          <p:nvPr/>
        </p:nvPicPr>
        <p:blipFill>
          <a:blip r:embed="rId4"/>
          <a:stretch>
            <a:fillRect/>
          </a:stretch>
        </p:blipFill>
        <p:spPr>
          <a:xfrm>
            <a:off x="391886" y="3592289"/>
            <a:ext cx="5612130" cy="2379345"/>
          </a:xfrm>
          <a:prstGeom prst="rect">
            <a:avLst/>
          </a:prstGeom>
        </p:spPr>
      </p:pic>
    </p:spTree>
    <p:extLst>
      <p:ext uri="{BB962C8B-B14F-4D97-AF65-F5344CB8AC3E}">
        <p14:creationId xmlns:p14="http://schemas.microsoft.com/office/powerpoint/2010/main" val="3994992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67CBC-1536-A090-A5B5-FE205F3AF4AD}"/>
              </a:ext>
            </a:extLst>
          </p:cNvPr>
          <p:cNvSpPr txBox="1">
            <a:spLocks/>
          </p:cNvSpPr>
          <p:nvPr/>
        </p:nvSpPr>
        <p:spPr>
          <a:xfrm>
            <a:off x="456236" y="457723"/>
            <a:ext cx="10515600"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solidFill>
                  <a:schemeClr val="tx1">
                    <a:lumMod val="95000"/>
                    <a:lumOff val="5000"/>
                  </a:schemeClr>
                </a:solidFill>
                <a:latin typeface="Work Sans Medium" pitchFamily="2" charset="77"/>
              </a:rPr>
              <a:t>Referencias</a:t>
            </a:r>
          </a:p>
        </p:txBody>
      </p:sp>
      <p:cxnSp>
        <p:nvCxnSpPr>
          <p:cNvPr id="3" name="Conector recto 2">
            <a:extLst>
              <a:ext uri="{FF2B5EF4-FFF2-40B4-BE49-F238E27FC236}">
                <a16:creationId xmlns:a16="http://schemas.microsoft.com/office/drawing/2014/main" id="{93A3C247-9188-45F4-96FC-5D5EAF14C80E}"/>
              </a:ext>
            </a:extLst>
          </p:cNvPr>
          <p:cNvCxnSpPr>
            <a:cxnSpLocks/>
          </p:cNvCxnSpPr>
          <p:nvPr/>
        </p:nvCxnSpPr>
        <p:spPr>
          <a:xfrm>
            <a:off x="456236" y="1157296"/>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CEEF928E-F956-7C4C-11C0-C05AA6EBCC7F}"/>
              </a:ext>
            </a:extLst>
          </p:cNvPr>
          <p:cNvSpPr txBox="1"/>
          <p:nvPr/>
        </p:nvSpPr>
        <p:spPr>
          <a:xfrm>
            <a:off x="698602" y="1466703"/>
            <a:ext cx="9702697" cy="707886"/>
          </a:xfrm>
          <a:prstGeom prst="rect">
            <a:avLst/>
          </a:prstGeom>
          <a:noFill/>
        </p:spPr>
        <p:txBody>
          <a:bodyPr wrap="square" rtlCol="0">
            <a:spAutoFit/>
          </a:bodyPr>
          <a:lstStyle/>
          <a:p>
            <a:pPr algn="just" defTabSz="943239" hangingPunct="0"/>
            <a:r>
              <a:rPr kumimoji="0" lang="es-CO" sz="2000" i="1" u="none" strike="noStrike" cap="none" spc="0" normalizeH="0" baseline="0" dirty="0" err="1">
                <a:ln>
                  <a:noFill/>
                </a:ln>
                <a:solidFill>
                  <a:schemeClr val="bg1">
                    <a:lumMod val="50000"/>
                  </a:schemeClr>
                </a:solidFill>
                <a:effectLst/>
                <a:uFillTx/>
                <a:latin typeface="Calibir"/>
                <a:ea typeface="Helvetica Neue"/>
                <a:cs typeface="Calibir"/>
                <a:sym typeface="Helvetica Neue"/>
              </a:rPr>
              <a:t>Aprogramar</a:t>
            </a:r>
            <a:r>
              <a:rPr kumimoji="0" lang="es-CO" sz="2000" i="1" u="none" strike="noStrike" cap="none" spc="0" normalizeH="0" baseline="0" dirty="0">
                <a:ln>
                  <a:noFill/>
                </a:ln>
                <a:solidFill>
                  <a:schemeClr val="bg1">
                    <a:lumMod val="50000"/>
                  </a:schemeClr>
                </a:solidFill>
                <a:effectLst/>
                <a:uFillTx/>
                <a:latin typeface="Calibir"/>
                <a:ea typeface="Helvetica Neue"/>
                <a:cs typeface="Calibir"/>
                <a:sym typeface="Helvetica Neue"/>
              </a:rPr>
              <a:t> / </a:t>
            </a:r>
            <a:r>
              <a:rPr kumimoji="0" lang="es-ES" sz="2000" i="1" u="none" strike="noStrike" cap="none" spc="0" normalizeH="0" baseline="0" dirty="0" err="1">
                <a:ln>
                  <a:noFill/>
                </a:ln>
                <a:solidFill>
                  <a:schemeClr val="bg1">
                    <a:lumMod val="50000"/>
                  </a:schemeClr>
                </a:solidFill>
                <a:effectLst/>
                <a:uFillTx/>
                <a:latin typeface="Calibir"/>
                <a:ea typeface="Helvetica Neue"/>
                <a:cs typeface="Calibir"/>
                <a:sym typeface="Helvetica Neue"/>
              </a:rPr>
              <a:t>Aprogramar</a:t>
            </a:r>
            <a:r>
              <a:rPr lang="es-ES" sz="2000" i="1" dirty="0">
                <a:solidFill>
                  <a:schemeClr val="bg1">
                    <a:lumMod val="50000"/>
                  </a:schemeClr>
                </a:solidFill>
                <a:latin typeface="Calibir"/>
                <a:ea typeface="Helvetica Neue"/>
                <a:cs typeface="Calibir"/>
                <a:sym typeface="Helvetica Neue"/>
              </a:rPr>
              <a:t> </a:t>
            </a:r>
            <a:r>
              <a:rPr kumimoji="0" lang="es-ES" sz="2000" i="1" u="none" strike="noStrike" cap="none" spc="0" normalizeH="0" baseline="0" dirty="0">
                <a:ln>
                  <a:noFill/>
                </a:ln>
                <a:solidFill>
                  <a:schemeClr val="bg1">
                    <a:lumMod val="50000"/>
                  </a:schemeClr>
                </a:solidFill>
                <a:effectLst/>
                <a:uFillTx/>
                <a:latin typeface="Calibir"/>
                <a:ea typeface="Helvetica Neue"/>
                <a:cs typeface="Calibir"/>
                <a:sym typeface="Helvetica Neue"/>
              </a:rPr>
              <a:t>con JavaScript - 14 Funciones flecha</a:t>
            </a:r>
          </a:p>
          <a:p>
            <a:pPr algn="just" defTabSz="943239" hangingPunct="0"/>
            <a:r>
              <a:rPr kumimoji="0" lang="es-CO" sz="2000" i="1" u="none" strike="noStrike" cap="none" spc="0" normalizeH="0" baseline="0" dirty="0">
                <a:ln>
                  <a:noFill/>
                </a:ln>
                <a:solidFill>
                  <a:schemeClr val="bg1">
                    <a:lumMod val="50000"/>
                  </a:schemeClr>
                </a:solidFill>
                <a:effectLst/>
                <a:uFillTx/>
                <a:latin typeface="Calibir"/>
                <a:ea typeface="Helvetica Neue"/>
                <a:cs typeface="Calibir"/>
                <a:sym typeface="Helvetica Neue"/>
              </a:rPr>
              <a:t>https://www.youtube.com/watch?v=_T4OWcnXO1o&amp;ab_channel=Aprogramar</a:t>
            </a:r>
            <a:endParaRPr kumimoji="0" lang="es-ES" sz="1600" i="1" u="none" strike="noStrike" cap="none" spc="0" normalizeH="0" baseline="0" dirty="0">
              <a:ln>
                <a:noFill/>
              </a:ln>
              <a:solidFill>
                <a:schemeClr val="bg1">
                  <a:lumMod val="50000"/>
                </a:schemeClr>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1595528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6D04A5A-19A9-0ACE-6D0F-5E02EDC9D1DE}"/>
              </a:ext>
            </a:extLst>
          </p:cNvPr>
          <p:cNvSpPr txBox="1"/>
          <p:nvPr/>
        </p:nvSpPr>
        <p:spPr>
          <a:xfrm>
            <a:off x="-319275" y="220257"/>
            <a:ext cx="5773018" cy="1569660"/>
          </a:xfrm>
          <a:prstGeom prst="rect">
            <a:avLst/>
          </a:prstGeom>
          <a:noFill/>
        </p:spPr>
        <p:txBody>
          <a:bodyPr wrap="square" rtlCol="0">
            <a:spAutoFit/>
          </a:bodyPr>
          <a:lstStyle/>
          <a:p>
            <a:pPr algn="ctr"/>
            <a:r>
              <a:rPr lang="es-CO" sz="4800" dirty="0">
                <a:latin typeface="Work Sans Light" pitchFamily="2" charset="77"/>
              </a:rPr>
              <a:t>Equipo </a:t>
            </a:r>
          </a:p>
          <a:p>
            <a:pPr algn="ctr"/>
            <a:r>
              <a:rPr lang="es-CO" sz="4800" dirty="0">
                <a:latin typeface="Work Sans Light" pitchFamily="2" charset="77"/>
              </a:rPr>
              <a:t>CDMC</a:t>
            </a:r>
          </a:p>
        </p:txBody>
      </p:sp>
      <p:cxnSp>
        <p:nvCxnSpPr>
          <p:cNvPr id="6" name="Conector recto 5">
            <a:extLst>
              <a:ext uri="{FF2B5EF4-FFF2-40B4-BE49-F238E27FC236}">
                <a16:creationId xmlns:a16="http://schemas.microsoft.com/office/drawing/2014/main" id="{12E6F1CF-C64D-CB82-1478-686F9F9BAF5F}"/>
              </a:ext>
            </a:extLst>
          </p:cNvPr>
          <p:cNvCxnSpPr>
            <a:cxnSpLocks/>
          </p:cNvCxnSpPr>
          <p:nvPr/>
        </p:nvCxnSpPr>
        <p:spPr>
          <a:xfrm>
            <a:off x="1472328" y="1862465"/>
            <a:ext cx="1736203"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graphicFrame>
        <p:nvGraphicFramePr>
          <p:cNvPr id="4" name="Tabla 3">
            <a:extLst>
              <a:ext uri="{FF2B5EF4-FFF2-40B4-BE49-F238E27FC236}">
                <a16:creationId xmlns:a16="http://schemas.microsoft.com/office/drawing/2014/main" id="{C10FF00A-E017-3287-5EB8-15347A938FD6}"/>
              </a:ext>
            </a:extLst>
          </p:cNvPr>
          <p:cNvGraphicFramePr>
            <a:graphicFrameLocks noGrp="1"/>
          </p:cNvGraphicFramePr>
          <p:nvPr>
            <p:extLst>
              <p:ext uri="{D42A27DB-BD31-4B8C-83A1-F6EECF244321}">
                <p14:modId xmlns:p14="http://schemas.microsoft.com/office/powerpoint/2010/main" val="1650189049"/>
              </p:ext>
            </p:extLst>
          </p:nvPr>
        </p:nvGraphicFramePr>
        <p:xfrm>
          <a:off x="1472327" y="2292434"/>
          <a:ext cx="8682788" cy="3345633"/>
        </p:xfrm>
        <a:graphic>
          <a:graphicData uri="http://schemas.openxmlformats.org/drawingml/2006/table">
            <a:tbl>
              <a:tblPr firstRow="1" bandRow="1">
                <a:solidFill>
                  <a:srgbClr val="FFFFFF">
                    <a:alpha val="21176"/>
                  </a:srgbClr>
                </a:solidFill>
                <a:tableStyleId>{16D9F66E-5EB9-4882-86FB-DCBF35E3C3E4}</a:tableStyleId>
              </a:tblPr>
              <a:tblGrid>
                <a:gridCol w="4341394">
                  <a:extLst>
                    <a:ext uri="{9D8B030D-6E8A-4147-A177-3AD203B41FA5}">
                      <a16:colId xmlns:a16="http://schemas.microsoft.com/office/drawing/2014/main" val="2577988464"/>
                    </a:ext>
                  </a:extLst>
                </a:gridCol>
                <a:gridCol w="4341394">
                  <a:extLst>
                    <a:ext uri="{9D8B030D-6E8A-4147-A177-3AD203B41FA5}">
                      <a16:colId xmlns:a16="http://schemas.microsoft.com/office/drawing/2014/main" val="1549263082"/>
                    </a:ext>
                  </a:extLst>
                </a:gridCol>
              </a:tblGrid>
              <a:tr h="433034">
                <a:tc>
                  <a:txBody>
                    <a:bodyPr/>
                    <a:lstStyle/>
                    <a:p>
                      <a:pPr algn="ctr"/>
                      <a:r>
                        <a:rPr lang="es-CO" b="1" dirty="0">
                          <a:solidFill>
                            <a:schemeClr val="bg1">
                              <a:lumMod val="85000"/>
                            </a:schemeClr>
                          </a:solidFill>
                        </a:rPr>
                        <a:t>Equipo</a:t>
                      </a:r>
                    </a:p>
                  </a:txBody>
                  <a:tcPr anchor="ctr">
                    <a:solidFill>
                      <a:schemeClr val="accent2"/>
                    </a:solidFill>
                  </a:tcPr>
                </a:tc>
                <a:tc>
                  <a:txBody>
                    <a:bodyPr/>
                    <a:lstStyle/>
                    <a:p>
                      <a:pPr algn="ctr"/>
                      <a:r>
                        <a:rPr lang="es-CO" b="1" dirty="0">
                          <a:solidFill>
                            <a:schemeClr val="tx1">
                              <a:lumMod val="65000"/>
                              <a:lumOff val="35000"/>
                            </a:schemeClr>
                          </a:solidFill>
                        </a:rPr>
                        <a:t>ADSO</a:t>
                      </a:r>
                    </a:p>
                  </a:txBody>
                  <a:tcPr/>
                </a:tc>
                <a:extLst>
                  <a:ext uri="{0D108BD9-81ED-4DB2-BD59-A6C34878D82A}">
                    <a16:rowId xmlns:a16="http://schemas.microsoft.com/office/drawing/2014/main" val="4265772140"/>
                  </a:ext>
                </a:extLst>
              </a:tr>
              <a:tr h="433034">
                <a:tc>
                  <a:txBody>
                    <a:bodyPr/>
                    <a:lstStyle/>
                    <a:p>
                      <a:pPr algn="ctr"/>
                      <a:r>
                        <a:rPr lang="es-CO" b="1" dirty="0">
                          <a:solidFill>
                            <a:schemeClr val="bg1">
                              <a:lumMod val="85000"/>
                            </a:schemeClr>
                          </a:solidFill>
                        </a:rPr>
                        <a:t>Coordinación</a:t>
                      </a:r>
                    </a:p>
                  </a:txBody>
                  <a:tcPr anchor="ctr">
                    <a:solidFill>
                      <a:schemeClr val="accent2"/>
                    </a:solidFill>
                  </a:tcPr>
                </a:tc>
                <a:tc>
                  <a:txBody>
                    <a:bodyPr/>
                    <a:lstStyle/>
                    <a:p>
                      <a:pPr algn="ctr"/>
                      <a:r>
                        <a:rPr lang="es-CO" b="1" dirty="0">
                          <a:solidFill>
                            <a:schemeClr val="tx1">
                              <a:lumMod val="65000"/>
                              <a:lumOff val="35000"/>
                            </a:schemeClr>
                          </a:solidFill>
                        </a:rPr>
                        <a:t>Paula Milena Isaza</a:t>
                      </a:r>
                    </a:p>
                  </a:txBody>
                  <a:tcPr/>
                </a:tc>
                <a:extLst>
                  <a:ext uri="{0D108BD9-81ED-4DB2-BD59-A6C34878D82A}">
                    <a16:rowId xmlns:a16="http://schemas.microsoft.com/office/drawing/2014/main" val="2504665880"/>
                  </a:ext>
                </a:extLst>
              </a:tr>
              <a:tr h="747429">
                <a:tc>
                  <a:txBody>
                    <a:bodyPr/>
                    <a:lstStyle/>
                    <a:p>
                      <a:pPr algn="ctr"/>
                      <a:r>
                        <a:rPr lang="es-CO" b="1" dirty="0">
                          <a:solidFill>
                            <a:schemeClr val="bg1">
                              <a:lumMod val="85000"/>
                            </a:schemeClr>
                          </a:solidFill>
                        </a:rPr>
                        <a:t>Asesores Temáticos</a:t>
                      </a:r>
                    </a:p>
                  </a:txBody>
                  <a:tcPr anchor="ctr">
                    <a:solidFill>
                      <a:schemeClr val="accent2"/>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b="1" dirty="0">
                          <a:solidFill>
                            <a:schemeClr val="tx1">
                              <a:lumMod val="65000"/>
                              <a:lumOff val="35000"/>
                            </a:schemeClr>
                          </a:solidFill>
                        </a:rPr>
                        <a:t>Luis Alfonso Becerra Rentería</a:t>
                      </a:r>
                    </a:p>
                    <a:p>
                      <a:pPr algn="ctr"/>
                      <a:r>
                        <a:rPr lang="es-CO" b="1" dirty="0">
                          <a:solidFill>
                            <a:schemeClr val="tx1">
                              <a:lumMod val="65000"/>
                              <a:lumOff val="35000"/>
                            </a:schemeClr>
                          </a:solidFill>
                        </a:rPr>
                        <a:t>Gloria Jaramillo</a:t>
                      </a:r>
                    </a:p>
                  </a:txBody>
                  <a:tcPr/>
                </a:tc>
                <a:extLst>
                  <a:ext uri="{0D108BD9-81ED-4DB2-BD59-A6C34878D82A}">
                    <a16:rowId xmlns:a16="http://schemas.microsoft.com/office/drawing/2014/main" val="3884543929"/>
                  </a:ext>
                </a:extLst>
              </a:tr>
              <a:tr h="433034">
                <a:tc>
                  <a:txBody>
                    <a:bodyPr/>
                    <a:lstStyle/>
                    <a:p>
                      <a:pPr algn="ctr"/>
                      <a:r>
                        <a:rPr lang="es-CO" b="1" dirty="0">
                          <a:solidFill>
                            <a:schemeClr val="bg1">
                              <a:lumMod val="85000"/>
                            </a:schemeClr>
                          </a:solidFill>
                        </a:rPr>
                        <a:t>Scrum Master</a:t>
                      </a:r>
                    </a:p>
                  </a:txBody>
                  <a:tcPr anchor="ctr">
                    <a:solidFill>
                      <a:schemeClr val="accent2"/>
                    </a:solidFill>
                  </a:tcPr>
                </a:tc>
                <a:tc>
                  <a:txBody>
                    <a:bodyPr/>
                    <a:lstStyle/>
                    <a:p>
                      <a:pPr algn="ctr"/>
                      <a:r>
                        <a:rPr lang="es-CO" b="1" dirty="0">
                          <a:solidFill>
                            <a:schemeClr val="tx1">
                              <a:lumMod val="65000"/>
                              <a:lumOff val="35000"/>
                            </a:schemeClr>
                          </a:solidFill>
                        </a:rPr>
                        <a:t>Luis Alfonso Becerra Rentería</a:t>
                      </a:r>
                    </a:p>
                  </a:txBody>
                  <a:tcPr/>
                </a:tc>
                <a:extLst>
                  <a:ext uri="{0D108BD9-81ED-4DB2-BD59-A6C34878D82A}">
                    <a16:rowId xmlns:a16="http://schemas.microsoft.com/office/drawing/2014/main" val="4246175981"/>
                  </a:ext>
                </a:extLst>
              </a:tr>
              <a:tr h="433034">
                <a:tc>
                  <a:txBody>
                    <a:bodyPr/>
                    <a:lstStyle/>
                    <a:p>
                      <a:pPr algn="ctr"/>
                      <a:r>
                        <a:rPr lang="es-CO" b="1" dirty="0">
                          <a:solidFill>
                            <a:schemeClr val="bg1">
                              <a:lumMod val="85000"/>
                            </a:schemeClr>
                          </a:solidFill>
                        </a:rPr>
                        <a:t>Desarrollador</a:t>
                      </a:r>
                    </a:p>
                  </a:txBody>
                  <a:tcPr anchor="ctr">
                    <a:solidFill>
                      <a:schemeClr val="accent2"/>
                    </a:solidFill>
                  </a:tcPr>
                </a:tc>
                <a:tc>
                  <a:txBody>
                    <a:bodyPr/>
                    <a:lstStyle/>
                    <a:p>
                      <a:pPr algn="ctr"/>
                      <a:r>
                        <a:rPr lang="es-CO" b="1" dirty="0">
                          <a:solidFill>
                            <a:schemeClr val="tx1">
                              <a:lumMod val="65000"/>
                              <a:lumOff val="35000"/>
                            </a:schemeClr>
                          </a:solidFill>
                        </a:rPr>
                        <a:t>Santiago Flórez Echavarría</a:t>
                      </a:r>
                    </a:p>
                  </a:txBody>
                  <a:tcPr/>
                </a:tc>
                <a:extLst>
                  <a:ext uri="{0D108BD9-81ED-4DB2-BD59-A6C34878D82A}">
                    <a16:rowId xmlns:a16="http://schemas.microsoft.com/office/drawing/2014/main" val="2646151857"/>
                  </a:ext>
                </a:extLst>
              </a:tr>
              <a:tr h="433034">
                <a:tc>
                  <a:txBody>
                    <a:bodyPr/>
                    <a:lstStyle/>
                    <a:p>
                      <a:pPr algn="ctr"/>
                      <a:r>
                        <a:rPr lang="es-ES" b="1" dirty="0">
                          <a:solidFill>
                            <a:schemeClr val="bg1">
                              <a:lumMod val="85000"/>
                            </a:schemeClr>
                          </a:solidFill>
                        </a:rPr>
                        <a:t>Visualizador</a:t>
                      </a:r>
                      <a:endParaRPr lang="es-CO" b="1" dirty="0">
                        <a:solidFill>
                          <a:schemeClr val="bg1">
                            <a:lumMod val="85000"/>
                          </a:schemeClr>
                        </a:solidFill>
                      </a:endParaRPr>
                    </a:p>
                  </a:txBody>
                  <a:tcPr anchor="ctr">
                    <a:solidFill>
                      <a:schemeClr val="accent2"/>
                    </a:solidFill>
                  </a:tcPr>
                </a:tc>
                <a:tc>
                  <a:txBody>
                    <a:bodyPr/>
                    <a:lstStyle/>
                    <a:p>
                      <a:pPr algn="ctr"/>
                      <a:r>
                        <a:rPr lang="es-ES" b="1" dirty="0">
                          <a:solidFill>
                            <a:schemeClr val="tx1">
                              <a:lumMod val="65000"/>
                              <a:lumOff val="35000"/>
                            </a:schemeClr>
                          </a:solidFill>
                        </a:rPr>
                        <a:t>Andrés Felipe Godoy</a:t>
                      </a:r>
                      <a:endParaRPr lang="es-CO" b="1" dirty="0">
                        <a:solidFill>
                          <a:schemeClr val="tx1">
                            <a:lumMod val="65000"/>
                            <a:lumOff val="35000"/>
                          </a:schemeClr>
                        </a:solidFill>
                      </a:endParaRPr>
                    </a:p>
                  </a:txBody>
                  <a:tcPr/>
                </a:tc>
                <a:extLst>
                  <a:ext uri="{0D108BD9-81ED-4DB2-BD59-A6C34878D82A}">
                    <a16:rowId xmlns:a16="http://schemas.microsoft.com/office/drawing/2014/main" val="572294294"/>
                  </a:ext>
                </a:extLst>
              </a:tr>
              <a:tr h="433034">
                <a:tc gridSpan="2">
                  <a:txBody>
                    <a:bodyPr/>
                    <a:lstStyle/>
                    <a:p>
                      <a:pPr algn="ctr"/>
                      <a:r>
                        <a:rPr lang="es-ES" sz="800" b="1" dirty="0">
                          <a:solidFill>
                            <a:schemeClr val="bg1">
                              <a:lumMod val="85000"/>
                            </a:schemeClr>
                          </a:solidFill>
                        </a:rPr>
                        <a:t>Este material puede ser distribuido, copiado y exhibido por terceros si se muestran los créditos.  No se puede obtener ningún beneficio comercial y las obras derivadas tienen que estar bajo los mismos términos de licencia que el trabajo original.</a:t>
                      </a:r>
                      <a:endParaRPr lang="es-CO" sz="800" b="1" dirty="0">
                        <a:solidFill>
                          <a:schemeClr val="bg1">
                            <a:lumMod val="85000"/>
                          </a:schemeClr>
                        </a:solidFill>
                      </a:endParaRPr>
                    </a:p>
                  </a:txBody>
                  <a:tcPr anchor="ctr">
                    <a:solidFill>
                      <a:schemeClr val="tx1"/>
                    </a:solidFill>
                  </a:tcPr>
                </a:tc>
                <a:tc hMerge="1">
                  <a:txBody>
                    <a:bodyPr/>
                    <a:lstStyle/>
                    <a:p>
                      <a:pPr algn="ctr"/>
                      <a:endParaRPr lang="es-CO" b="1" dirty="0"/>
                    </a:p>
                  </a:txBody>
                  <a:tcPr>
                    <a:solidFill>
                      <a:schemeClr val="tx1"/>
                    </a:solidFill>
                  </a:tcPr>
                </a:tc>
                <a:extLst>
                  <a:ext uri="{0D108BD9-81ED-4DB2-BD59-A6C34878D82A}">
                    <a16:rowId xmlns:a16="http://schemas.microsoft.com/office/drawing/2014/main" val="782934817"/>
                  </a:ext>
                </a:extLst>
              </a:tr>
            </a:tbl>
          </a:graphicData>
        </a:graphic>
      </p:graphicFrame>
    </p:spTree>
    <p:extLst>
      <p:ext uri="{BB962C8B-B14F-4D97-AF65-F5344CB8AC3E}">
        <p14:creationId xmlns:p14="http://schemas.microsoft.com/office/powerpoint/2010/main" val="1640357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2CAF686-2B1F-2A4A-A0F2-CAE3CF59E65B}"/>
              </a:ext>
            </a:extLst>
          </p:cNvPr>
          <p:cNvSpPr txBox="1">
            <a:spLocks/>
          </p:cNvSpPr>
          <p:nvPr/>
        </p:nvSpPr>
        <p:spPr>
          <a:xfrm>
            <a:off x="456236" y="416689"/>
            <a:ext cx="10515600" cy="741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solidFill>
                  <a:schemeClr val="bg1"/>
                </a:solidFill>
                <a:latin typeface="Work Sans Medium" pitchFamily="2" charset="77"/>
              </a:rPr>
              <a:t>Título</a:t>
            </a:r>
          </a:p>
        </p:txBody>
      </p:sp>
      <p:sp>
        <p:nvSpPr>
          <p:cNvPr id="2" name="Título 1">
            <a:extLst>
              <a:ext uri="{FF2B5EF4-FFF2-40B4-BE49-F238E27FC236}">
                <a16:creationId xmlns:a16="http://schemas.microsoft.com/office/drawing/2014/main" id="{7CE7D90E-E7F2-8BE8-A566-D982C2C48851}"/>
              </a:ext>
            </a:extLst>
          </p:cNvPr>
          <p:cNvSpPr txBox="1">
            <a:spLocks/>
          </p:cNvSpPr>
          <p:nvPr/>
        </p:nvSpPr>
        <p:spPr>
          <a:xfrm>
            <a:off x="1752944" y="2022000"/>
            <a:ext cx="7635985" cy="15376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6000" dirty="0">
                <a:solidFill>
                  <a:srgbClr val="38AA00"/>
                </a:solidFill>
                <a:latin typeface="Calibri" panose="020F0502020204030204" pitchFamily="34" charset="0"/>
                <a:cs typeface="Calibri" panose="020F0502020204030204" pitchFamily="34" charset="0"/>
              </a:rPr>
              <a:t>Proceso de instalación del editor de texto.</a:t>
            </a:r>
          </a:p>
        </p:txBody>
      </p:sp>
      <p:cxnSp>
        <p:nvCxnSpPr>
          <p:cNvPr id="4" name="Conector recto 3">
            <a:extLst>
              <a:ext uri="{FF2B5EF4-FFF2-40B4-BE49-F238E27FC236}">
                <a16:creationId xmlns:a16="http://schemas.microsoft.com/office/drawing/2014/main" id="{B34F34E5-C0D2-6F86-FA7F-85D6814A599F}"/>
              </a:ext>
            </a:extLst>
          </p:cNvPr>
          <p:cNvCxnSpPr>
            <a:cxnSpLocks/>
          </p:cNvCxnSpPr>
          <p:nvPr/>
        </p:nvCxnSpPr>
        <p:spPr>
          <a:xfrm>
            <a:off x="1752944" y="3794288"/>
            <a:ext cx="4343056" cy="26597"/>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95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E9D7A1C-280B-BAD5-6B6A-D456AD5C74E7}"/>
              </a:ext>
            </a:extLst>
          </p:cNvPr>
          <p:cNvPicPr>
            <a:picLocks noChangeAspect="1"/>
          </p:cNvPicPr>
          <p:nvPr/>
        </p:nvPicPr>
        <p:blipFill rotWithShape="1">
          <a:blip r:embed="rId3"/>
          <a:srcRect l="9438" r="35871"/>
          <a:stretch/>
        </p:blipFill>
        <p:spPr bwMode="auto">
          <a:xfrm>
            <a:off x="6536872" y="1177061"/>
            <a:ext cx="4743293" cy="5241471"/>
          </a:xfrm>
          <a:prstGeom prst="rect">
            <a:avLst/>
          </a:prstGeom>
          <a:ln>
            <a:noFill/>
          </a:ln>
          <a:extLst>
            <a:ext uri="{53640926-AAD7-44D8-BBD7-CCE9431645EC}">
              <a14:shadowObscured xmlns:a14="http://schemas.microsoft.com/office/drawing/2010/main"/>
            </a:ext>
          </a:extLst>
        </p:spPr>
      </p:pic>
      <p:sp>
        <p:nvSpPr>
          <p:cNvPr id="6" name="Rectángulo 5">
            <a:extLst>
              <a:ext uri="{FF2B5EF4-FFF2-40B4-BE49-F238E27FC236}">
                <a16:creationId xmlns:a16="http://schemas.microsoft.com/office/drawing/2014/main" id="{B65FDE73-C641-1100-C209-6B5902DCC3EC}"/>
              </a:ext>
            </a:extLst>
          </p:cNvPr>
          <p:cNvSpPr/>
          <p:nvPr/>
        </p:nvSpPr>
        <p:spPr>
          <a:xfrm>
            <a:off x="642601" y="2322943"/>
            <a:ext cx="2939970" cy="347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ítulo 1">
            <a:extLst>
              <a:ext uri="{FF2B5EF4-FFF2-40B4-BE49-F238E27FC236}">
                <a16:creationId xmlns:a16="http://schemas.microsoft.com/office/drawing/2014/main" id="{EE37A3CD-1BAC-6175-4755-9AC66A46B6FF}"/>
              </a:ext>
            </a:extLst>
          </p:cNvPr>
          <p:cNvSpPr txBox="1">
            <a:spLocks/>
          </p:cNvSpPr>
          <p:nvPr/>
        </p:nvSpPr>
        <p:spPr>
          <a:xfrm>
            <a:off x="642601" y="552429"/>
            <a:ext cx="3969703" cy="15123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solidFill>
                  <a:srgbClr val="38AA00"/>
                </a:solidFill>
                <a:latin typeface="Work Sans Light" pitchFamily="2" charset="77"/>
              </a:rPr>
              <a:t>Proceso instalación VS </a:t>
            </a:r>
            <a:r>
              <a:rPr lang="es-CO" dirty="0" err="1">
                <a:solidFill>
                  <a:srgbClr val="38AA00"/>
                </a:solidFill>
                <a:latin typeface="Work Sans Light" pitchFamily="2" charset="77"/>
              </a:rPr>
              <a:t>Code</a:t>
            </a:r>
            <a:endParaRPr lang="es-CO" dirty="0">
              <a:solidFill>
                <a:srgbClr val="38AA00"/>
              </a:solidFill>
              <a:latin typeface="Work Sans Light" pitchFamily="2" charset="77"/>
            </a:endParaRPr>
          </a:p>
        </p:txBody>
      </p:sp>
      <p:sp>
        <p:nvSpPr>
          <p:cNvPr id="7" name="CuadroTexto 6">
            <a:extLst>
              <a:ext uri="{FF2B5EF4-FFF2-40B4-BE49-F238E27FC236}">
                <a16:creationId xmlns:a16="http://schemas.microsoft.com/office/drawing/2014/main" id="{FBAA83CA-F5E1-3945-40AB-1CB1B233A0BF}"/>
              </a:ext>
            </a:extLst>
          </p:cNvPr>
          <p:cNvSpPr txBox="1"/>
          <p:nvPr/>
        </p:nvSpPr>
        <p:spPr>
          <a:xfrm>
            <a:off x="515516" y="2928392"/>
            <a:ext cx="4223871" cy="869405"/>
          </a:xfrm>
          <a:prstGeom prst="rect">
            <a:avLst/>
          </a:prstGeom>
          <a:noFill/>
        </p:spPr>
        <p:txBody>
          <a:bodyPr wrap="square" rtlCol="0">
            <a:spAutoFit/>
          </a:bodyPr>
          <a:lstStyle/>
          <a:p>
            <a:pPr algn="just">
              <a:lnSpc>
                <a:spcPct val="107000"/>
              </a:lnSpc>
              <a:spcAft>
                <a:spcPts val="800"/>
              </a:spcAft>
            </a:pPr>
            <a:r>
              <a:rPr lang="es-CO" sz="1600" b="1" dirty="0">
                <a:effectLst/>
                <a:latin typeface="Arial" panose="020B0604020202020204" pitchFamily="34" charset="0"/>
                <a:ea typeface="Calibri" panose="020F0502020204030204" pitchFamily="34" charset="0"/>
                <a:cs typeface="Times New Roman" panose="02020603050405020304" pitchFamily="18" charset="0"/>
              </a:rPr>
              <a:t>Paso 1: </a:t>
            </a:r>
            <a:r>
              <a:rPr lang="es-CO" sz="1600" dirty="0">
                <a:effectLst/>
                <a:latin typeface="Arial" panose="020B0604020202020204" pitchFamily="34" charset="0"/>
                <a:ea typeface="Calibri" panose="020F0502020204030204" pitchFamily="34" charset="0"/>
                <a:cs typeface="Times New Roman" panose="02020603050405020304" pitchFamily="18" charset="0"/>
              </a:rPr>
              <a:t>Escribimos en Google “Visual Studio </a:t>
            </a:r>
            <a:r>
              <a:rPr lang="es-CO" sz="1600" dirty="0" err="1">
                <a:effectLst/>
                <a:latin typeface="Arial" panose="020B0604020202020204" pitchFamily="34" charset="0"/>
                <a:ea typeface="Calibri" panose="020F0502020204030204" pitchFamily="34" charset="0"/>
                <a:cs typeface="Times New Roman" panose="02020603050405020304" pitchFamily="18" charset="0"/>
              </a:rPr>
              <a:t>Code</a:t>
            </a:r>
            <a:r>
              <a:rPr lang="es-CO" sz="1600" dirty="0">
                <a:effectLst/>
                <a:latin typeface="Arial" panose="020B0604020202020204" pitchFamily="34" charset="0"/>
                <a:ea typeface="Calibri" panose="020F0502020204030204" pitchFamily="34" charset="0"/>
                <a:cs typeface="Times New Roman" panose="02020603050405020304" pitchFamily="18" charset="0"/>
              </a:rPr>
              <a:t>” y seleccionamos donde dice “</a:t>
            </a:r>
            <a:r>
              <a:rPr lang="es-CO" sz="1600" dirty="0" err="1">
                <a:effectLst/>
                <a:latin typeface="Arial" panose="020B0604020202020204" pitchFamily="34" charset="0"/>
                <a:ea typeface="Calibri" panose="020F0502020204030204" pitchFamily="34" charset="0"/>
                <a:cs typeface="Times New Roman" panose="02020603050405020304" pitchFamily="18" charset="0"/>
              </a:rPr>
              <a:t>Download</a:t>
            </a:r>
            <a:r>
              <a:rPr lang="es-CO" sz="1600" dirty="0">
                <a:effectLst/>
                <a:latin typeface="Arial" panose="020B0604020202020204" pitchFamily="34" charset="0"/>
                <a:ea typeface="Calibri" panose="020F0502020204030204" pitchFamily="34"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970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P</a:t>
            </a:r>
            <a:r>
              <a:rPr lang="es-CO" sz="5400" b="1" dirty="0" err="1">
                <a:solidFill>
                  <a:schemeClr val="accent1"/>
                </a:solidFill>
                <a:latin typeface="Work Sans Light" pitchFamily="2" charset="77"/>
              </a:rPr>
              <a:t>roceso</a:t>
            </a:r>
            <a:r>
              <a:rPr lang="es-CO" sz="5400" b="1" dirty="0">
                <a:solidFill>
                  <a:schemeClr val="accent1"/>
                </a:solidFill>
                <a:latin typeface="Work Sans Light" pitchFamily="2" charset="77"/>
              </a:rPr>
              <a:t> instalación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rPr>
              <a:t>VS </a:t>
            </a:r>
            <a:r>
              <a:rPr kumimoji="0" lang="es-CO" sz="5400" b="1" i="0" u="none" strike="noStrike" kern="1200" cap="none" spc="0" normalizeH="0" baseline="0" noProof="0" dirty="0" err="1">
                <a:ln>
                  <a:noFill/>
                </a:ln>
                <a:solidFill>
                  <a:schemeClr val="accent1"/>
                </a:solidFill>
                <a:effectLst/>
                <a:uLnTx/>
                <a:uFillTx/>
                <a:latin typeface="Work Sans Light" pitchFamily="2" charset="77"/>
                <a:ea typeface="+mn-ea"/>
                <a:cs typeface="+mn-cs"/>
              </a:rPr>
              <a:t>Code</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541599" y="2063460"/>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2433126"/>
            <a:ext cx="6008914" cy="862800"/>
          </a:xfrm>
          <a:prstGeom prst="rect">
            <a:avLst/>
          </a:prstGeom>
          <a:noFill/>
        </p:spPr>
        <p:txBody>
          <a:bodyPr wrap="square" rtlCol="0">
            <a:spAutoFit/>
          </a:bodyPr>
          <a:lstStyle/>
          <a:p>
            <a:pPr algn="just">
              <a:lnSpc>
                <a:spcPct val="107000"/>
              </a:lnSpc>
              <a:spcAft>
                <a:spcPts val="800"/>
              </a:spcAft>
            </a:pPr>
            <a:r>
              <a:rPr lang="es-CO" sz="2400" b="1" dirty="0">
                <a:effectLst/>
                <a:latin typeface="Arial" panose="020B0604020202020204" pitchFamily="34" charset="0"/>
                <a:ea typeface="Calibri" panose="020F0502020204030204" pitchFamily="34" charset="0"/>
                <a:cs typeface="Times New Roman" panose="02020603050405020304" pitchFamily="18" charset="0"/>
              </a:rPr>
              <a:t>Paso 2: </a:t>
            </a:r>
            <a:r>
              <a:rPr lang="es-CO" sz="2400" dirty="0">
                <a:effectLst/>
                <a:latin typeface="Arial" panose="020B0604020202020204" pitchFamily="34" charset="0"/>
                <a:ea typeface="Calibri" panose="020F0502020204030204" pitchFamily="34" charset="0"/>
                <a:cs typeface="Times New Roman" panose="02020603050405020304" pitchFamily="18" charset="0"/>
              </a:rPr>
              <a:t>Seleccionamos el sistema operativo que tenemos y lo descargamos.</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6C0F7D07-5C0F-FD64-92D9-56897B74122B}"/>
              </a:ext>
            </a:extLst>
          </p:cNvPr>
          <p:cNvPicPr>
            <a:picLocks noChangeAspect="1"/>
          </p:cNvPicPr>
          <p:nvPr/>
        </p:nvPicPr>
        <p:blipFill rotWithShape="1">
          <a:blip r:embed="rId3"/>
          <a:srcRect t="15642" r="2648"/>
          <a:stretch/>
        </p:blipFill>
        <p:spPr>
          <a:xfrm>
            <a:off x="6903285" y="3217956"/>
            <a:ext cx="5288715" cy="2881340"/>
          </a:xfrm>
          <a:prstGeom prst="rect">
            <a:avLst/>
          </a:prstGeom>
          <a:ln>
            <a:solidFill>
              <a:schemeClr val="tx1"/>
            </a:solidFill>
          </a:ln>
        </p:spPr>
      </p:pic>
    </p:spTree>
    <p:extLst>
      <p:ext uri="{BB962C8B-B14F-4D97-AF65-F5344CB8AC3E}">
        <p14:creationId xmlns:p14="http://schemas.microsoft.com/office/powerpoint/2010/main" val="310625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P</a:t>
            </a:r>
            <a:r>
              <a:rPr lang="es-CO" sz="5400" b="1" dirty="0" err="1">
                <a:solidFill>
                  <a:schemeClr val="accent1"/>
                </a:solidFill>
                <a:latin typeface="Work Sans Light" pitchFamily="2" charset="77"/>
              </a:rPr>
              <a:t>roceso</a:t>
            </a:r>
            <a:r>
              <a:rPr lang="es-CO" sz="5400" b="1" dirty="0">
                <a:solidFill>
                  <a:schemeClr val="accent1"/>
                </a:solidFill>
                <a:latin typeface="Work Sans Light" pitchFamily="2" charset="77"/>
              </a:rPr>
              <a:t> instalación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rPr>
              <a:t>VS </a:t>
            </a:r>
            <a:r>
              <a:rPr kumimoji="0" lang="es-CO" sz="5400" b="1" i="0" u="none" strike="noStrike" kern="1200" cap="none" spc="0" normalizeH="0" baseline="0" noProof="0" dirty="0" err="1">
                <a:ln>
                  <a:noFill/>
                </a:ln>
                <a:solidFill>
                  <a:schemeClr val="accent1"/>
                </a:solidFill>
                <a:effectLst/>
                <a:uLnTx/>
                <a:uFillTx/>
                <a:latin typeface="Work Sans Light" pitchFamily="2" charset="77"/>
                <a:ea typeface="+mn-ea"/>
                <a:cs typeface="+mn-cs"/>
              </a:rPr>
              <a:t>Code</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541599" y="2063460"/>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2433126"/>
            <a:ext cx="6400800" cy="1362937"/>
          </a:xfrm>
          <a:prstGeom prst="rect">
            <a:avLst/>
          </a:prstGeom>
          <a:noFill/>
        </p:spPr>
        <p:txBody>
          <a:bodyPr wrap="square" rtlCol="0">
            <a:spAutoFit/>
          </a:bodyPr>
          <a:lstStyle/>
          <a:p>
            <a:pPr algn="just">
              <a:lnSpc>
                <a:spcPct val="107000"/>
              </a:lnSpc>
              <a:spcAft>
                <a:spcPts val="800"/>
              </a:spcAft>
            </a:pPr>
            <a:r>
              <a:rPr lang="es-CO" sz="2400" b="1" dirty="0">
                <a:effectLst/>
                <a:latin typeface="Arial" panose="020B0604020202020204" pitchFamily="34" charset="0"/>
                <a:ea typeface="Calibri" panose="020F0502020204030204" pitchFamily="34" charset="0"/>
                <a:cs typeface="Times New Roman" panose="02020603050405020304" pitchFamily="18" charset="0"/>
              </a:rPr>
              <a:t>Paso </a:t>
            </a:r>
            <a:r>
              <a:rPr lang="es-CO" sz="2400" b="1" dirty="0">
                <a:latin typeface="Arial" panose="020B0604020202020204" pitchFamily="34" charset="0"/>
                <a:ea typeface="Calibri" panose="020F0502020204030204" pitchFamily="34" charset="0"/>
                <a:cs typeface="Times New Roman" panose="02020603050405020304" pitchFamily="18" charset="0"/>
              </a:rPr>
              <a:t>3</a:t>
            </a:r>
            <a:r>
              <a:rPr lang="es-CO" sz="2400" b="1" dirty="0">
                <a:effectLst/>
                <a:latin typeface="Arial" panose="020B0604020202020204" pitchFamily="34" charset="0"/>
                <a:ea typeface="Calibri" panose="020F0502020204030204" pitchFamily="34" charset="0"/>
                <a:cs typeface="Times New Roman" panose="02020603050405020304" pitchFamily="18" charset="0"/>
              </a:rPr>
              <a:t>: </a:t>
            </a:r>
            <a:r>
              <a:rPr lang="es-CO" sz="2400" dirty="0">
                <a:effectLst/>
                <a:latin typeface="Arial" panose="020B0604020202020204" pitchFamily="34" charset="0"/>
                <a:ea typeface="Calibri" panose="020F0502020204030204" pitchFamily="34" charset="0"/>
                <a:cs typeface="Times New Roman" panose="02020603050405020304" pitchFamily="18" charset="0"/>
              </a:rPr>
              <a:t>Al darle clic nos descargará un .exe, al cual le daremos clic encima.</a:t>
            </a:r>
          </a:p>
          <a:p>
            <a:pPr algn="just">
              <a:lnSpc>
                <a:spcPct val="107000"/>
              </a:lnSpc>
              <a:spcAft>
                <a:spcPts val="80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B6F5A3F9-49B1-B02F-3A4F-73469B97B422}"/>
              </a:ext>
            </a:extLst>
          </p:cNvPr>
          <p:cNvSpPr txBox="1"/>
          <p:nvPr/>
        </p:nvSpPr>
        <p:spPr>
          <a:xfrm>
            <a:off x="391886" y="4189292"/>
            <a:ext cx="6008914" cy="1362937"/>
          </a:xfrm>
          <a:prstGeom prst="rect">
            <a:avLst/>
          </a:prstGeom>
          <a:noFill/>
        </p:spPr>
        <p:txBody>
          <a:bodyPr wrap="square" rtlCol="0">
            <a:spAutoFit/>
          </a:bodyPr>
          <a:lstStyle/>
          <a:p>
            <a:pPr algn="just">
              <a:lnSpc>
                <a:spcPct val="107000"/>
              </a:lnSpc>
              <a:spcAft>
                <a:spcPts val="800"/>
              </a:spcAft>
            </a:pPr>
            <a:r>
              <a:rPr lang="es-CO" sz="2400" b="1" dirty="0">
                <a:effectLst/>
                <a:latin typeface="Arial" panose="020B0604020202020204" pitchFamily="34" charset="0"/>
                <a:ea typeface="Calibri" panose="020F0502020204030204" pitchFamily="34" charset="0"/>
                <a:cs typeface="Times New Roman" panose="02020603050405020304" pitchFamily="18" charset="0"/>
              </a:rPr>
              <a:t>Paso 4: </a:t>
            </a:r>
            <a:r>
              <a:rPr lang="es-CO" sz="2400" dirty="0">
                <a:effectLst/>
                <a:latin typeface="Arial" panose="020B0604020202020204" pitchFamily="34" charset="0"/>
                <a:ea typeface="Calibri" panose="020F0502020204030204" pitchFamily="34" charset="0"/>
                <a:cs typeface="Times New Roman" panose="02020603050405020304" pitchFamily="18" charset="0"/>
              </a:rPr>
              <a:t>Lee y acepta el acuerdo de licencia. Haz clic en Next para continuar.</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956F2AD8-B434-95AE-804E-603B1CC0FD2F}"/>
              </a:ext>
            </a:extLst>
          </p:cNvPr>
          <p:cNvPicPr>
            <a:picLocks noChangeAspect="1"/>
          </p:cNvPicPr>
          <p:nvPr/>
        </p:nvPicPr>
        <p:blipFill>
          <a:blip r:embed="rId3"/>
          <a:stretch>
            <a:fillRect/>
          </a:stretch>
        </p:blipFill>
        <p:spPr>
          <a:xfrm>
            <a:off x="7130853" y="3429000"/>
            <a:ext cx="4348133" cy="3332112"/>
          </a:xfrm>
          <a:prstGeom prst="rect">
            <a:avLst/>
          </a:prstGeom>
        </p:spPr>
      </p:pic>
      <p:pic>
        <p:nvPicPr>
          <p:cNvPr id="8" name="Imagen 7">
            <a:extLst>
              <a:ext uri="{FF2B5EF4-FFF2-40B4-BE49-F238E27FC236}">
                <a16:creationId xmlns:a16="http://schemas.microsoft.com/office/drawing/2014/main" id="{F5A5A5B3-2712-A7F4-6018-09798089C489}"/>
              </a:ext>
            </a:extLst>
          </p:cNvPr>
          <p:cNvPicPr>
            <a:picLocks noChangeAspect="1"/>
          </p:cNvPicPr>
          <p:nvPr/>
        </p:nvPicPr>
        <p:blipFill rotWithShape="1">
          <a:blip r:embed="rId4"/>
          <a:srcRect r="82287"/>
          <a:stretch/>
        </p:blipFill>
        <p:spPr bwMode="auto">
          <a:xfrm>
            <a:off x="7327338" y="2433126"/>
            <a:ext cx="2424306" cy="571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0271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AAC8237-E299-8CCF-CFC9-F28B3F79A196}"/>
              </a:ext>
            </a:extLst>
          </p:cNvPr>
          <p:cNvSpPr txBox="1"/>
          <p:nvPr/>
        </p:nvSpPr>
        <p:spPr>
          <a:xfrm>
            <a:off x="202324" y="285571"/>
            <a:ext cx="8745733"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5400" b="1" dirty="0">
                <a:solidFill>
                  <a:schemeClr val="accent1"/>
                </a:solidFill>
                <a:latin typeface="Work Sans Light" pitchFamily="2" charset="77"/>
              </a:rPr>
              <a:t>P</a:t>
            </a:r>
            <a:r>
              <a:rPr lang="es-CO" sz="5400" b="1" dirty="0" err="1">
                <a:solidFill>
                  <a:schemeClr val="accent1"/>
                </a:solidFill>
                <a:latin typeface="Work Sans Light" pitchFamily="2" charset="77"/>
              </a:rPr>
              <a:t>roceso</a:t>
            </a:r>
            <a:r>
              <a:rPr lang="es-CO" sz="5400" b="1" dirty="0">
                <a:solidFill>
                  <a:schemeClr val="accent1"/>
                </a:solidFill>
                <a:latin typeface="Work Sans Light" pitchFamily="2" charset="77"/>
              </a:rPr>
              <a:t> instalación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rPr>
              <a:t>VS </a:t>
            </a:r>
            <a:r>
              <a:rPr kumimoji="0" lang="es-CO" sz="5400" b="1" i="0" u="none" strike="noStrike" kern="1200" cap="none" spc="0" normalizeH="0" baseline="0" noProof="0" dirty="0" err="1">
                <a:ln>
                  <a:noFill/>
                </a:ln>
                <a:solidFill>
                  <a:schemeClr val="accent1"/>
                </a:solidFill>
                <a:effectLst/>
                <a:uLnTx/>
                <a:uFillTx/>
                <a:latin typeface="Work Sans Light" pitchFamily="2" charset="77"/>
                <a:ea typeface="+mn-ea"/>
                <a:cs typeface="+mn-cs"/>
              </a:rPr>
              <a:t>Code</a:t>
            </a:r>
            <a:endParaRPr kumimoji="0" lang="es-CO" sz="5400" b="1" i="0" u="none" strike="noStrike" kern="1200" cap="none" spc="0" normalizeH="0" baseline="0" noProof="0" dirty="0">
              <a:ln>
                <a:noFill/>
              </a:ln>
              <a:solidFill>
                <a:schemeClr val="accent1"/>
              </a:solidFill>
              <a:effectLst/>
              <a:uLnTx/>
              <a:uFillTx/>
              <a:latin typeface="Work Sans Light" pitchFamily="2" charset="77"/>
              <a:ea typeface="+mn-ea"/>
              <a:cs typeface="+mn-cs"/>
            </a:endParaRPr>
          </a:p>
        </p:txBody>
      </p:sp>
      <p:cxnSp>
        <p:nvCxnSpPr>
          <p:cNvPr id="4" name="Conector recto 3">
            <a:extLst>
              <a:ext uri="{FF2B5EF4-FFF2-40B4-BE49-F238E27FC236}">
                <a16:creationId xmlns:a16="http://schemas.microsoft.com/office/drawing/2014/main" id="{A553982F-8BF6-4740-12AE-32DD5D7632F9}"/>
              </a:ext>
            </a:extLst>
          </p:cNvPr>
          <p:cNvCxnSpPr>
            <a:cxnSpLocks/>
          </p:cNvCxnSpPr>
          <p:nvPr/>
        </p:nvCxnSpPr>
        <p:spPr>
          <a:xfrm>
            <a:off x="541599" y="2063460"/>
            <a:ext cx="3034358" cy="0"/>
          </a:xfrm>
          <a:prstGeom prst="line">
            <a:avLst/>
          </a:prstGeom>
          <a:ln>
            <a:solidFill>
              <a:srgbClr val="38AA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AA9817E2-CBD6-28DD-9029-8CB5AC1FB0C8}"/>
              </a:ext>
            </a:extLst>
          </p:cNvPr>
          <p:cNvSpPr txBox="1"/>
          <p:nvPr/>
        </p:nvSpPr>
        <p:spPr>
          <a:xfrm>
            <a:off x="391886" y="2433126"/>
            <a:ext cx="6008914" cy="1653145"/>
          </a:xfrm>
          <a:prstGeom prst="rect">
            <a:avLst/>
          </a:prstGeom>
          <a:noFill/>
        </p:spPr>
        <p:txBody>
          <a:bodyPr wrap="square" rtlCol="0">
            <a:spAutoFit/>
          </a:bodyPr>
          <a:lstStyle/>
          <a:p>
            <a:pPr algn="just">
              <a:lnSpc>
                <a:spcPct val="107000"/>
              </a:lnSpc>
              <a:spcAft>
                <a:spcPts val="800"/>
              </a:spcAft>
            </a:pPr>
            <a:r>
              <a:rPr lang="es-CO" sz="2400" b="1" dirty="0">
                <a:effectLst/>
                <a:latin typeface="Arial" panose="020B0604020202020204" pitchFamily="34" charset="0"/>
                <a:ea typeface="Calibri" panose="020F0502020204030204" pitchFamily="34" charset="0"/>
                <a:cs typeface="Times New Roman" panose="02020603050405020304" pitchFamily="18" charset="0"/>
              </a:rPr>
              <a:t>Paso 5: </a:t>
            </a:r>
            <a:r>
              <a:rPr lang="es-CO" sz="2400" dirty="0">
                <a:effectLst/>
                <a:latin typeface="Arial" panose="020B0604020202020204" pitchFamily="34" charset="0"/>
                <a:ea typeface="Calibri" panose="020F0502020204030204" pitchFamily="34" charset="0"/>
                <a:cs typeface="Times New Roman" panose="02020603050405020304" pitchFamily="18" charset="0"/>
              </a:rPr>
              <a:t>Puedes cambiar la ubicación de la carpeta de instalación o mantener la configuración predeterminada. Haz clic en Next para continuar.</a:t>
            </a:r>
            <a:endParaRPr lang="es-CO"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9F52BD7A-7792-B2B4-3CE7-1B46FB48EB29}"/>
              </a:ext>
            </a:extLst>
          </p:cNvPr>
          <p:cNvPicPr>
            <a:picLocks noChangeAspect="1"/>
          </p:cNvPicPr>
          <p:nvPr/>
        </p:nvPicPr>
        <p:blipFill>
          <a:blip r:embed="rId3"/>
          <a:stretch>
            <a:fillRect/>
          </a:stretch>
        </p:blipFill>
        <p:spPr>
          <a:xfrm>
            <a:off x="6534653" y="2112446"/>
            <a:ext cx="5390145" cy="4157725"/>
          </a:xfrm>
          <a:prstGeom prst="rect">
            <a:avLst/>
          </a:prstGeom>
        </p:spPr>
      </p:pic>
    </p:spTree>
    <p:extLst>
      <p:ext uri="{BB962C8B-B14F-4D97-AF65-F5344CB8AC3E}">
        <p14:creationId xmlns:p14="http://schemas.microsoft.com/office/powerpoint/2010/main" val="118651384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3528</TotalTime>
  <Words>1506</Words>
  <Application>Microsoft Office PowerPoint</Application>
  <PresentationFormat>Panorámica</PresentationFormat>
  <Paragraphs>166</Paragraphs>
  <Slides>48</Slides>
  <Notes>41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48</vt:i4>
      </vt:variant>
    </vt:vector>
  </HeadingPairs>
  <TitlesOfParts>
    <vt:vector size="57" baseType="lpstr">
      <vt:lpstr>Arial</vt:lpstr>
      <vt:lpstr>Calibir</vt:lpstr>
      <vt:lpstr>Calibri</vt:lpstr>
      <vt:lpstr>Trebuchet MS</vt:lpstr>
      <vt:lpstr>Wingdings 3</vt:lpstr>
      <vt:lpstr>Work Sans</vt:lpstr>
      <vt:lpstr>Work Sans Light</vt:lpstr>
      <vt:lpstr>Work Sans Medium</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Santiago Florez Echavarria</cp:lastModifiedBy>
  <cp:revision>45</cp:revision>
  <dcterms:created xsi:type="dcterms:W3CDTF">2020-10-01T23:51:28Z</dcterms:created>
  <dcterms:modified xsi:type="dcterms:W3CDTF">2023-09-13T05:52:29Z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