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64"/>
  </p:notesMasterIdLst>
  <p:handoutMasterIdLst>
    <p:handoutMasterId r:id="rId65"/>
  </p:handoutMasterIdLst>
  <p:sldIdLst>
    <p:sldId id="468" r:id="rId2"/>
    <p:sldId id="498" r:id="rId3"/>
    <p:sldId id="529" r:id="rId4"/>
    <p:sldId id="284" r:id="rId5"/>
    <p:sldId id="532" r:id="rId6"/>
    <p:sldId id="531" r:id="rId7"/>
    <p:sldId id="530" r:id="rId8"/>
    <p:sldId id="533" r:id="rId9"/>
    <p:sldId id="535" r:id="rId10"/>
    <p:sldId id="536" r:id="rId11"/>
    <p:sldId id="537" r:id="rId12"/>
    <p:sldId id="538" r:id="rId13"/>
    <p:sldId id="539" r:id="rId14"/>
    <p:sldId id="540" r:id="rId15"/>
    <p:sldId id="541" r:id="rId16"/>
    <p:sldId id="542" r:id="rId17"/>
    <p:sldId id="543" r:id="rId18"/>
    <p:sldId id="544" r:id="rId19"/>
    <p:sldId id="545" r:id="rId20"/>
    <p:sldId id="546" r:id="rId21"/>
    <p:sldId id="547" r:id="rId22"/>
    <p:sldId id="548" r:id="rId23"/>
    <p:sldId id="549" r:id="rId24"/>
    <p:sldId id="550" r:id="rId25"/>
    <p:sldId id="551" r:id="rId26"/>
    <p:sldId id="552" r:id="rId27"/>
    <p:sldId id="553" r:id="rId28"/>
    <p:sldId id="554" r:id="rId29"/>
    <p:sldId id="555" r:id="rId30"/>
    <p:sldId id="556" r:id="rId31"/>
    <p:sldId id="557" r:id="rId32"/>
    <p:sldId id="558" r:id="rId33"/>
    <p:sldId id="559" r:id="rId34"/>
    <p:sldId id="560" r:id="rId35"/>
    <p:sldId id="561" r:id="rId36"/>
    <p:sldId id="562" r:id="rId37"/>
    <p:sldId id="563" r:id="rId38"/>
    <p:sldId id="564" r:id="rId39"/>
    <p:sldId id="565" r:id="rId40"/>
    <p:sldId id="566" r:id="rId41"/>
    <p:sldId id="567" r:id="rId42"/>
    <p:sldId id="568" r:id="rId43"/>
    <p:sldId id="569" r:id="rId44"/>
    <p:sldId id="570" r:id="rId45"/>
    <p:sldId id="571" r:id="rId46"/>
    <p:sldId id="572" r:id="rId47"/>
    <p:sldId id="573" r:id="rId48"/>
    <p:sldId id="574" r:id="rId49"/>
    <p:sldId id="575" r:id="rId50"/>
    <p:sldId id="576" r:id="rId51"/>
    <p:sldId id="577" r:id="rId52"/>
    <p:sldId id="578" r:id="rId53"/>
    <p:sldId id="579" r:id="rId54"/>
    <p:sldId id="580" r:id="rId55"/>
    <p:sldId id="581" r:id="rId56"/>
    <p:sldId id="582" r:id="rId57"/>
    <p:sldId id="583" r:id="rId58"/>
    <p:sldId id="584" r:id="rId59"/>
    <p:sldId id="585" r:id="rId60"/>
    <p:sldId id="586" r:id="rId61"/>
    <p:sldId id="587" r:id="rId62"/>
    <p:sldId id="264" r:id="rId6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AA00"/>
    <a:srgbClr val="766363"/>
    <a:srgbClr val="FFF5EA"/>
    <a:srgbClr val="00324D"/>
    <a:srgbClr val="FF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A0472C-E42D-409B-8C27-DB2E802EEC81}" v="33" dt="2022-10-19T17:09:15.3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04"/>
    <p:restoredTop sz="86369"/>
  </p:normalViewPr>
  <p:slideViewPr>
    <p:cSldViewPr snapToGrid="0">
      <p:cViewPr varScale="1">
        <p:scale>
          <a:sx n="109" d="100"/>
          <a:sy n="109" d="100"/>
        </p:scale>
        <p:origin x="540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5336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9999AFE6-721E-1D92-FFC0-72E02DBB97B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A598C0A-ECF9-B897-80D5-1AE7ABA305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369B9F-131C-2846-AB8F-CEE154B4CAEB}" type="datetimeFigureOut">
              <a:rPr lang="es-CO" smtClean="0"/>
              <a:t>4/09/2023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88F308B-0102-A0B4-9A23-E807C735E85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E7CACDD-5D14-572A-2591-609B03F1682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93070F-3F68-E043-9CC3-B53B4F22454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700459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0CB96-A603-FF42-AE46-F5F75F80A67B}" type="datetimeFigureOut">
              <a:rPr lang="es-CO" smtClean="0"/>
              <a:t>4/09/2023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06C58E-460D-4A4B-B0C2-1191B9D14FC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1302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06C58E-460D-4A4B-B0C2-1191B9D14FCB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789272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99024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00962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96330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04353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79156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5019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85353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28318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95406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44783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06C58E-460D-4A4B-B0C2-1191B9D14FCB}" type="slidenum">
              <a:rPr lang="es-CO" smtClean="0"/>
              <a:t>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085203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58653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12763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945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02539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10498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89617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0659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371084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90777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0913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914271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171981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972360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000439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39087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333453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660318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597315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820228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621453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68589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975348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269176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444256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698493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865980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816239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74615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223275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547905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007146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54991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487174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511579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682501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359380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744738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41153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06C58E-460D-4A4B-B0C2-1191B9D14FCB}" type="slidenum">
              <a:rPr lang="es-CO" smtClean="0"/>
              <a:t>61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011461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45398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59508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5157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9722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4/09/2023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16174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4/09/2023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57677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4/09/2023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31051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4/09/2023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526236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4/09/2023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41637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4/09/2023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49159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4/09/2023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558540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4/09/2023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03419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Patrón de fondo&#10;&#10;Descripción generada automáticamente">
            <a:extLst>
              <a:ext uri="{FF2B5EF4-FFF2-40B4-BE49-F238E27FC236}">
                <a16:creationId xmlns:a16="http://schemas.microsoft.com/office/drawing/2014/main" id="{EDE1298D-A4F7-F1E4-F1B3-3D2F5117E04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69B39820-C822-5D71-439D-76D8E95C16E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4859" y="303050"/>
            <a:ext cx="855785" cy="833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4046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, Texto, Aplicación, Chat o mensaje de texto&#10;&#10;Descripción generada automáticamente">
            <a:extLst>
              <a:ext uri="{FF2B5EF4-FFF2-40B4-BE49-F238E27FC236}">
                <a16:creationId xmlns:a16="http://schemas.microsoft.com/office/drawing/2014/main" id="{8987D83F-23BF-6E1C-F821-A9C5E95EB4A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917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7B25968F-984F-8BF4-4FF0-2432A9923EB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27833" y="317431"/>
            <a:ext cx="811391" cy="79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000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4/09/2023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765905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Patrón de fondo&#10;&#10;Descripción generada automáticamente">
            <a:extLst>
              <a:ext uri="{FF2B5EF4-FFF2-40B4-BE49-F238E27FC236}">
                <a16:creationId xmlns:a16="http://schemas.microsoft.com/office/drawing/2014/main" id="{EDE1298D-A4F7-F1E4-F1B3-3D2F5117E04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69B39820-C822-5D71-439D-76D8E95C16E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4859" y="303050"/>
            <a:ext cx="855785" cy="833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9102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CE09D5-8681-04F4-0AD1-7206C3FF5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EB62C8D-42BE-8DF8-DDA7-6DDCB238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4/09/2023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9F9D5C3-AD35-C818-D069-AB2D8EBBE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106A169-E84D-2DE1-E7CC-7058F9C00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019872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7DFF890D-F3AC-9928-32A3-F179DB21A0E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5729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7B25968F-984F-8BF4-4FF0-2432A9923EB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27833" y="317431"/>
            <a:ext cx="811391" cy="79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82850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Patrón de fondo&#10;&#10;Descripción generada automáticamente">
            <a:extLst>
              <a:ext uri="{FF2B5EF4-FFF2-40B4-BE49-F238E27FC236}">
                <a16:creationId xmlns:a16="http://schemas.microsoft.com/office/drawing/2014/main" id="{EDE1298D-A4F7-F1E4-F1B3-3D2F5117E04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69B39820-C822-5D71-439D-76D8E95C16E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4859" y="303050"/>
            <a:ext cx="855785" cy="833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36038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eño personalizado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CE09D5-8681-04F4-0AD1-7206C3FF5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EB62C8D-42BE-8DF8-DDA7-6DDCB238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4/09/2023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9F9D5C3-AD35-C818-D069-AB2D8EBBE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106A169-E84D-2DE1-E7CC-7058F9C00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45659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4/09/2023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25498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4/09/2023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27879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4/09/2023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00376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4/09/2023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64295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4/09/2023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61900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4/09/2023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83275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4/09/2023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35110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86248-06F7-A441-A47A-264EBD310E11}" type="datetimeFigureOut">
              <a:rPr lang="es-CO" smtClean="0"/>
              <a:t>4/09/2023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13326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  <p:sldLayoutId id="2147483726" r:id="rId18"/>
    <p:sldLayoutId id="2147483702" r:id="rId19"/>
    <p:sldLayoutId id="2147483689" r:id="rId20"/>
    <p:sldLayoutId id="2147483690" r:id="rId21"/>
    <p:sldLayoutId id="2147483707" r:id="rId22"/>
    <p:sldLayoutId id="2147483662" r:id="rId23"/>
    <p:sldLayoutId id="2147483663" r:id="rId24"/>
    <p:sldLayoutId id="2147483675" r:id="rId25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5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995422" y="2551837"/>
            <a:ext cx="64536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Work Sans" pitchFamily="2" charset="77"/>
              </a:rPr>
              <a:t>Tarjeta</a:t>
            </a:r>
          </a:p>
        </p:txBody>
      </p:sp>
    </p:spTree>
    <p:extLst>
      <p:ext uri="{BB962C8B-B14F-4D97-AF65-F5344CB8AC3E}">
        <p14:creationId xmlns:p14="http://schemas.microsoft.com/office/powerpoint/2010/main" val="3079616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P</a:t>
            </a:r>
            <a:r>
              <a:rPr lang="es-CO" sz="5400" b="1" dirty="0" err="1">
                <a:solidFill>
                  <a:schemeClr val="accent1"/>
                </a:solidFill>
                <a:latin typeface="Work Sans Light" pitchFamily="2" charset="77"/>
              </a:rPr>
              <a:t>roceso</a:t>
            </a:r>
            <a:r>
              <a:rPr lang="es-CO" sz="5400" b="1" dirty="0">
                <a:solidFill>
                  <a:schemeClr val="accent1"/>
                </a:solidFill>
                <a:latin typeface="Work Sans Light" pitchFamily="2" charset="77"/>
              </a:rPr>
              <a:t> instalación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5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Work Sans Light" pitchFamily="2" charset="77"/>
                <a:ea typeface="+mn-ea"/>
                <a:cs typeface="+mn-cs"/>
              </a:rPr>
              <a:t>VS </a:t>
            </a:r>
            <a:r>
              <a:rPr kumimoji="0" lang="es-CO" sz="54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Work Sans Light" pitchFamily="2" charset="77"/>
                <a:ea typeface="+mn-ea"/>
                <a:cs typeface="+mn-cs"/>
              </a:rPr>
              <a:t>Code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541599" y="2063460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2433126"/>
            <a:ext cx="6008914" cy="2048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2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6: </a:t>
            </a:r>
            <a:r>
              <a:rPr lang="es-CO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Elige si deseas cambiar el nombre de la carpeta de accesos directos en el menú Inicio o si no deseas instalar accesos directos en absoluto. Haz clic en Next.</a:t>
            </a:r>
            <a:endParaRPr lang="es-CO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CDC6259-1A06-D896-3F02-35FFDECC68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5101" y="2393159"/>
            <a:ext cx="5399314" cy="4176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082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P</a:t>
            </a:r>
            <a:r>
              <a:rPr lang="es-CO" sz="5400" b="1" dirty="0" err="1">
                <a:solidFill>
                  <a:schemeClr val="accent1"/>
                </a:solidFill>
                <a:latin typeface="Work Sans Light" pitchFamily="2" charset="77"/>
              </a:rPr>
              <a:t>roceso</a:t>
            </a:r>
            <a:r>
              <a:rPr lang="es-CO" sz="5400" b="1" dirty="0">
                <a:solidFill>
                  <a:schemeClr val="accent1"/>
                </a:solidFill>
                <a:latin typeface="Work Sans Light" pitchFamily="2" charset="77"/>
              </a:rPr>
              <a:t> instalación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5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Work Sans Light" pitchFamily="2" charset="77"/>
                <a:ea typeface="+mn-ea"/>
                <a:cs typeface="+mn-cs"/>
              </a:rPr>
              <a:t>VS </a:t>
            </a:r>
            <a:r>
              <a:rPr kumimoji="0" lang="es-CO" sz="54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Work Sans Light" pitchFamily="2" charset="77"/>
                <a:ea typeface="+mn-ea"/>
                <a:cs typeface="+mn-cs"/>
              </a:rPr>
              <a:t>Code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541599" y="2063460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2433126"/>
            <a:ext cx="6008914" cy="1653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2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7: </a:t>
            </a:r>
            <a:r>
              <a:rPr lang="es-CO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Selecciona las tareas adicionales, por ej. crear un icono en el escritorio o añadir opciones al menú contextual de Windows Explorer. Haz clic en Next.</a:t>
            </a:r>
            <a:endParaRPr lang="es-CO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n 1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2F2F39F5-594B-F743-4F82-3F0BE4829C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203" y="2029628"/>
            <a:ext cx="5068912" cy="3913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085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P</a:t>
            </a:r>
            <a:r>
              <a:rPr lang="es-CO" sz="5400" b="1" dirty="0" err="1">
                <a:solidFill>
                  <a:schemeClr val="accent1"/>
                </a:solidFill>
                <a:latin typeface="Work Sans Light" pitchFamily="2" charset="77"/>
              </a:rPr>
              <a:t>roceso</a:t>
            </a:r>
            <a:r>
              <a:rPr lang="es-CO" sz="5400" b="1" dirty="0">
                <a:solidFill>
                  <a:schemeClr val="accent1"/>
                </a:solidFill>
                <a:latin typeface="Work Sans Light" pitchFamily="2" charset="77"/>
              </a:rPr>
              <a:t> instalación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5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Work Sans Light" pitchFamily="2" charset="77"/>
                <a:ea typeface="+mn-ea"/>
                <a:cs typeface="+mn-cs"/>
              </a:rPr>
              <a:t>VS </a:t>
            </a:r>
            <a:r>
              <a:rPr kumimoji="0" lang="es-CO" sz="54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Work Sans Light" pitchFamily="2" charset="77"/>
                <a:ea typeface="+mn-ea"/>
                <a:cs typeface="+mn-cs"/>
              </a:rPr>
              <a:t>Code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541599" y="2063460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2433126"/>
            <a:ext cx="6008914" cy="853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2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8: </a:t>
            </a:r>
            <a:r>
              <a:rPr lang="es-CO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Haz clic en “</a:t>
            </a:r>
            <a:r>
              <a:rPr lang="es-CO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Install</a:t>
            </a:r>
            <a:r>
              <a:rPr lang="es-CO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para iniciar la instalación.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82CA367-1B1F-285D-7849-0C1256627AF7}"/>
              </a:ext>
            </a:extLst>
          </p:cNvPr>
          <p:cNvSpPr txBox="1"/>
          <p:nvPr/>
        </p:nvSpPr>
        <p:spPr>
          <a:xfrm>
            <a:off x="391885" y="4104083"/>
            <a:ext cx="6008914" cy="1653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2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9: </a:t>
            </a:r>
            <a:r>
              <a:rPr lang="es-CO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programa está instalado y listo para usar. Haz clic en “</a:t>
            </a:r>
            <a:r>
              <a:rPr lang="es-CO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Finish</a:t>
            </a:r>
            <a:r>
              <a:rPr lang="es-CO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para finalizar la instalación y lanzar el programa.</a:t>
            </a:r>
            <a:endParaRPr lang="es-CO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389CDF02-F597-8668-BB19-8395439035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0398" y="3686064"/>
            <a:ext cx="3847434" cy="2990284"/>
          </a:xfrm>
          <a:prstGeom prst="rect">
            <a:avLst/>
          </a:prstGeom>
        </p:spPr>
      </p:pic>
      <p:pic>
        <p:nvPicPr>
          <p:cNvPr id="9" name="Imagen 8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72FC7393-300C-F1BC-9B07-101F0B0D45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1325" y="263464"/>
            <a:ext cx="3879550" cy="2990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483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62CAF686-2B1F-2A4A-A0F2-CAE3CF59E65B}"/>
              </a:ext>
            </a:extLst>
          </p:cNvPr>
          <p:cNvSpPr txBox="1">
            <a:spLocks/>
          </p:cNvSpPr>
          <p:nvPr/>
        </p:nvSpPr>
        <p:spPr>
          <a:xfrm>
            <a:off x="456236" y="416689"/>
            <a:ext cx="10515600" cy="741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>
                <a:solidFill>
                  <a:schemeClr val="bg1"/>
                </a:solidFill>
                <a:latin typeface="Work Sans Medium" pitchFamily="2" charset="77"/>
              </a:rPr>
              <a:t>Título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CE7D90E-E7F2-8BE8-A566-D982C2C48851}"/>
              </a:ext>
            </a:extLst>
          </p:cNvPr>
          <p:cNvSpPr txBox="1">
            <a:spLocks/>
          </p:cNvSpPr>
          <p:nvPr/>
        </p:nvSpPr>
        <p:spPr>
          <a:xfrm>
            <a:off x="1752944" y="2022000"/>
            <a:ext cx="7635985" cy="153762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6000" dirty="0">
                <a:solidFill>
                  <a:srgbClr val="38AA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Creación de carpetas.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B34F34E5-C0D2-6F86-FA7F-85D6814A599F}"/>
              </a:ext>
            </a:extLst>
          </p:cNvPr>
          <p:cNvCxnSpPr>
            <a:cxnSpLocks/>
          </p:cNvCxnSpPr>
          <p:nvPr/>
        </p:nvCxnSpPr>
        <p:spPr>
          <a:xfrm>
            <a:off x="1752944" y="3026845"/>
            <a:ext cx="4343056" cy="26597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52777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Creación de carpetas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2433126"/>
            <a:ext cx="6008914" cy="862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2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1: </a:t>
            </a:r>
            <a:r>
              <a:rPr lang="es-CO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Creamos una carpeta raíz. En nuestro caso la llamaremos “</a:t>
            </a:r>
            <a:r>
              <a:rPr lang="es-CO" sz="24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s-CO" sz="24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arjeta</a:t>
            </a:r>
            <a:r>
              <a:rPr lang="es-CO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”.</a:t>
            </a:r>
            <a:endParaRPr lang="es-CO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n 5" descr="Interfaz de usuario gráfica, Aplicación, Word&#10;&#10;Descripción generada automáticamente">
            <a:extLst>
              <a:ext uri="{FF2B5EF4-FFF2-40B4-BE49-F238E27FC236}">
                <a16:creationId xmlns:a16="http://schemas.microsoft.com/office/drawing/2014/main" id="{B5725866-3E05-204A-5B4C-139EE8BD3C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079" y="3295926"/>
            <a:ext cx="6412329" cy="3223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4743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Creación de carpetas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202324" y="2148125"/>
            <a:ext cx="4947557" cy="2838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2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2:</a:t>
            </a:r>
            <a:r>
              <a:rPr lang="es-CO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Dentro de esta, crearemos otras dos carpetas llamadas “</a:t>
            </a:r>
            <a:r>
              <a:rPr lang="es-CO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css</a:t>
            </a:r>
            <a:r>
              <a:rPr lang="es-CO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”, la cual contendrá todo lo estético de nuestra página y otra llamada “</a:t>
            </a:r>
            <a:r>
              <a:rPr lang="es-CO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js</a:t>
            </a:r>
            <a:r>
              <a:rPr lang="es-CO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la cual contendrá la lógica de nuestra página.</a:t>
            </a:r>
            <a:endParaRPr lang="es-CO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n 1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D0C86709-F55A-2B84-94DE-C1524754B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0226" y="2173400"/>
            <a:ext cx="5578774" cy="2511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4967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62CAF686-2B1F-2A4A-A0F2-CAE3CF59E65B}"/>
              </a:ext>
            </a:extLst>
          </p:cNvPr>
          <p:cNvSpPr txBox="1">
            <a:spLocks/>
          </p:cNvSpPr>
          <p:nvPr/>
        </p:nvSpPr>
        <p:spPr>
          <a:xfrm>
            <a:off x="456236" y="416689"/>
            <a:ext cx="10515600" cy="741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>
                <a:solidFill>
                  <a:schemeClr val="bg1"/>
                </a:solidFill>
                <a:latin typeface="Work Sans Medium" pitchFamily="2" charset="77"/>
              </a:rPr>
              <a:t>Título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CE7D90E-E7F2-8BE8-A566-D982C2C48851}"/>
              </a:ext>
            </a:extLst>
          </p:cNvPr>
          <p:cNvSpPr txBox="1">
            <a:spLocks/>
          </p:cNvSpPr>
          <p:nvPr/>
        </p:nvSpPr>
        <p:spPr>
          <a:xfrm>
            <a:off x="1752944" y="2022000"/>
            <a:ext cx="7635985" cy="153762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6000" dirty="0">
                <a:solidFill>
                  <a:srgbClr val="38AA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Desarrollo Tarjeta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B34F34E5-C0D2-6F86-FA7F-85D6814A599F}"/>
              </a:ext>
            </a:extLst>
          </p:cNvPr>
          <p:cNvCxnSpPr>
            <a:cxnSpLocks/>
          </p:cNvCxnSpPr>
          <p:nvPr/>
        </p:nvCxnSpPr>
        <p:spPr>
          <a:xfrm>
            <a:off x="1752944" y="3026845"/>
            <a:ext cx="4343056" cy="26597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48954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Tarjeta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6008914" cy="966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1: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Para abrir el Visual Studio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Code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haremos lo siguiente: Dentro de la carpeta raíz, en la barra superior, escribiremos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cmd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 le damos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enter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n 1" descr="Interfaz de usuario gráfica&#10;&#10;Descripción generada automáticamente con confianza baja">
            <a:extLst>
              <a:ext uri="{FF2B5EF4-FFF2-40B4-BE49-F238E27FC236}">
                <a16:creationId xmlns:a16="http://schemas.microsoft.com/office/drawing/2014/main" id="{FCBEFB3F-CD0A-D4D0-0A58-70E743BA2A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886" y="2924468"/>
            <a:ext cx="7245335" cy="2685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3707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Tarjeta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6008914" cy="67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Paso 2: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Eso nos abrirá una terminal, solo tendremos que escribir “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code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.”.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n 5" descr="Texto&#10;&#10;Descripción generada automáticamente">
            <a:extLst>
              <a:ext uri="{FF2B5EF4-FFF2-40B4-BE49-F238E27FC236}">
                <a16:creationId xmlns:a16="http://schemas.microsoft.com/office/drawing/2014/main" id="{8649E8C9-13D0-456A-7166-A16408DA85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7993" b="13726"/>
          <a:stretch/>
        </p:blipFill>
        <p:spPr>
          <a:xfrm>
            <a:off x="4575190" y="2458651"/>
            <a:ext cx="6368143" cy="4084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640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Tarjeta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3739243" cy="2151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3: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Esto nos abrirá el visual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studio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code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Ahora, ya que estamos dentro, crearemos un archivo llamado “index.html” dándole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derecho en la barra de la izquierda y luego dale “new file” o “nuevo archivo”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F8F69A48-D1CF-BD0D-473A-5B23CA565B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1148" y="1553934"/>
            <a:ext cx="5339450" cy="4536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241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66D04A5A-19A9-0ACE-6D0F-5E02EDC9D1DE}"/>
              </a:ext>
            </a:extLst>
          </p:cNvPr>
          <p:cNvSpPr txBox="1"/>
          <p:nvPr/>
        </p:nvSpPr>
        <p:spPr>
          <a:xfrm>
            <a:off x="-319275" y="220257"/>
            <a:ext cx="57730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800" dirty="0">
                <a:latin typeface="Work Sans Light" pitchFamily="2" charset="77"/>
              </a:rPr>
              <a:t>Contenido de la presentación</a:t>
            </a: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12E6F1CF-C64D-CB82-1478-686F9F9BAF5F}"/>
              </a:ext>
            </a:extLst>
          </p:cNvPr>
          <p:cNvCxnSpPr>
            <a:cxnSpLocks/>
          </p:cNvCxnSpPr>
          <p:nvPr/>
        </p:nvCxnSpPr>
        <p:spPr>
          <a:xfrm>
            <a:off x="1472328" y="1862465"/>
            <a:ext cx="1736203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a 3">
            <a:extLst>
              <a:ext uri="{FF2B5EF4-FFF2-40B4-BE49-F238E27FC236}">
                <a16:creationId xmlns:a16="http://schemas.microsoft.com/office/drawing/2014/main" id="{369A6FB7-DE33-FDC3-3431-2B800A3E57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9840383"/>
              </p:ext>
            </p:extLst>
          </p:nvPr>
        </p:nvGraphicFramePr>
        <p:xfrm>
          <a:off x="1885042" y="2501900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52021567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6319444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Introducción</a:t>
                      </a:r>
                      <a:endParaRPr lang="es-CO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s-CO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34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Tecnologías requeridas</a:t>
                      </a:r>
                      <a:endParaRPr lang="es-CO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4</a:t>
                      </a:r>
                      <a:endParaRPr lang="es-CO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1470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Instalación Visual Studio </a:t>
                      </a:r>
                      <a:r>
                        <a:rPr lang="es-ES" b="1" dirty="0" err="1"/>
                        <a:t>Code</a:t>
                      </a:r>
                      <a:endParaRPr lang="es-CO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5</a:t>
                      </a:r>
                      <a:endParaRPr lang="es-CO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614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Creación de Carpetas </a:t>
                      </a:r>
                      <a:endParaRPr lang="es-CO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13</a:t>
                      </a:r>
                      <a:endParaRPr lang="es-CO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981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Codificación</a:t>
                      </a:r>
                      <a:endParaRPr lang="es-CO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16</a:t>
                      </a:r>
                      <a:endParaRPr lang="es-CO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752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97324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Tarjeta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3739243" cy="67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4: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Llamaremos el archivo “index.html”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n 5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DF1B95F4-3D80-B2B2-A15A-670BA03087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1500" b="66632"/>
          <a:stretch/>
        </p:blipFill>
        <p:spPr bwMode="auto">
          <a:xfrm>
            <a:off x="5014232" y="1482498"/>
            <a:ext cx="4815568" cy="47263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0648440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Tarjeta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3739243" cy="1262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5: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Una vez en el archivo recién creado, colocamos el código “!” y escogemos la primera opción.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n 1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732F7727-0A09-95D8-35A6-EC004A8389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4803"/>
          <a:stretch/>
        </p:blipFill>
        <p:spPr>
          <a:xfrm>
            <a:off x="4575190" y="1447697"/>
            <a:ext cx="7225836" cy="3042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6712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Tarjeta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3739243" cy="966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6: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Una vez colocada la estructura, cambiaremos el titulo (línea 6) por “Tarjeta”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n 5" descr="Texto&#10;&#10;Descripción generada automáticamente">
            <a:extLst>
              <a:ext uri="{FF2B5EF4-FFF2-40B4-BE49-F238E27FC236}">
                <a16:creationId xmlns:a16="http://schemas.microsoft.com/office/drawing/2014/main" id="{2239647E-DD3E-A8FB-78D0-0447A20E2A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517" y="3380014"/>
            <a:ext cx="9634329" cy="3093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6405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Tarjeta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3739243" cy="2744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7: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Ahora dentro del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body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crearemos un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div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principal para nuestra página (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Linea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10) le pondremos una clase llamada “app”, y además crearemos otro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div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dentro de ese mismo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div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(línea 12) y le pondremos la clase “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card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ya que será el que tendrá el diseño de nuestra tarjeta.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n 1" descr="Texto&#10;&#10;Descripción generada automáticamente">
            <a:extLst>
              <a:ext uri="{FF2B5EF4-FFF2-40B4-BE49-F238E27FC236}">
                <a16:creationId xmlns:a16="http://schemas.microsoft.com/office/drawing/2014/main" id="{46AACD01-7648-58D6-1671-3D926D87F6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3903" y="1790700"/>
            <a:ext cx="7925892" cy="2487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7775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Tarjeta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3739243" cy="3633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8: 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Dentro del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div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la tarjeta (línea 12) pondremos otro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div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Linea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14) el cual contendrá el nombre del dueño de la tarjeta y le pondremos como clase “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holder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”, también crearemos 3 inputs, los cuales contendrán los números de la tarjeta, la fecha de la tarjeta, y su CVV, respectivamente, también les pondremos sus id como “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inputCard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”, “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inputDate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e “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inputCVV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respectivamente.</a:t>
            </a: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n 5" descr="Texto&#10;&#10;Descripción generada automáticamente">
            <a:extLst>
              <a:ext uri="{FF2B5EF4-FFF2-40B4-BE49-F238E27FC236}">
                <a16:creationId xmlns:a16="http://schemas.microsoft.com/office/drawing/2014/main" id="{37DFBE7A-F1EC-95C2-1B9E-E82B978124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1128" y="1693422"/>
            <a:ext cx="7874171" cy="268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8237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Tarjeta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3739243" cy="1262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9: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Ahora para poder visualizar como se está viendo nuestro proyecto le daremos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al icono de abajo a la izquierda.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3508A913-C763-5CB8-CA7D-4DEB0B288C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2696" y="1674231"/>
            <a:ext cx="5816374" cy="4386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9133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Tarjeta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3739243" cy="966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10: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Nos saldrá esta pestaña y buscaremos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live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server, en la barra de búsqueda.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n 5" descr="Interfaz de usuario gráfica, Texto, Aplicación, Chat o mensaje de texto&#10;&#10;Descripción generada automáticamente">
            <a:extLst>
              <a:ext uri="{FF2B5EF4-FFF2-40B4-BE49-F238E27FC236}">
                <a16:creationId xmlns:a16="http://schemas.microsoft.com/office/drawing/2014/main" id="{A16D6EC7-28A2-9C78-B719-37B2AAF7DE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11086"/>
            <a:ext cx="4354286" cy="4989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689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Tarjeta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3739243" cy="966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11: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Ahora que encontramos lo que necesitamos, le damos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“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install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n 1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917AB888-DA97-CF48-0283-E970CC09FB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5002" y="1788531"/>
            <a:ext cx="5510213" cy="4343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3900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Tarjeta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3739243" cy="1559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12: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Ahora que tenemos instalado el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live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server nos debería de aparecer algo así donde podremos volver a nuestro proyecto dando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al explorador.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n 5" descr="Interfaz de usuario gráfica, Texto, Aplicación, Chat o mensaje de texto&#10;&#10;Descripción generada automáticamente">
            <a:extLst>
              <a:ext uri="{FF2B5EF4-FFF2-40B4-BE49-F238E27FC236}">
                <a16:creationId xmlns:a16="http://schemas.microsoft.com/office/drawing/2014/main" id="{C6B035CC-E0AA-652B-2675-FB5B603155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2620" y="1788531"/>
            <a:ext cx="6970502" cy="3844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2672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Tarjeta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3739243" cy="67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13: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Una vez te sale el explorador volvemos al Index.html</a:t>
            </a:r>
            <a:r>
              <a:rPr lang="es-CO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n 1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C768D5FD-0D81-1CC2-27A4-9CF55DCACA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9346" y="1788530"/>
            <a:ext cx="7710134" cy="2963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624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3282571" y="2228671"/>
            <a:ext cx="56268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7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Work Sans Light" pitchFamily="2" charset="77"/>
                <a:ea typeface="+mn-ea"/>
                <a:cs typeface="+mn-cs"/>
              </a:rPr>
              <a:t>Introducción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5227899" y="3321934"/>
            <a:ext cx="1736203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102429" y="3463724"/>
            <a:ext cx="60089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En esta presentación se desarrolla un pequeño proyecto para mejorar la lógica de programación en </a:t>
            </a:r>
            <a:r>
              <a:rPr kumimoji="0" lang="es-CO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javascript</a:t>
            </a:r>
            <a:r>
              <a:rPr kumimoji="0" lang="es-CO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usando una máscara.</a:t>
            </a:r>
          </a:p>
        </p:txBody>
      </p:sp>
    </p:spTree>
    <p:extLst>
      <p:ext uri="{BB962C8B-B14F-4D97-AF65-F5344CB8AC3E}">
        <p14:creationId xmlns:p14="http://schemas.microsoft.com/office/powerpoint/2010/main" val="40584458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Tarjeta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3739243" cy="1559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14: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Una vez volvemos al index.html damos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derecho en cualquier parte del código y damos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izquierdo a “open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live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server”</a:t>
            </a: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n 5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88B5B85B-05E4-AC27-52F0-7A35FD7D01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6712" y="1788531"/>
            <a:ext cx="5610860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7033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Tarjeta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3739243" cy="966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15: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Esto nos abrirá una pestaña donde se verá cómo va actualmente nuestro proyecto.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n 1" descr="Forma&#10;&#10;Descripción generada automáticamente con confianza media">
            <a:extLst>
              <a:ext uri="{FF2B5EF4-FFF2-40B4-BE49-F238E27FC236}">
                <a16:creationId xmlns:a16="http://schemas.microsoft.com/office/drawing/2014/main" id="{F1F5443B-1B83-79F8-6DA1-F27644418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8215" y="1788531"/>
            <a:ext cx="7127192" cy="3730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2002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Tarjeta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3739243" cy="1262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16: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Una vez que vimos que nuestro proyecto va bien, daremos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derecho a la carpeta “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js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y le damos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izquierdo a “new file”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n 5" descr="Texto&#10;&#10;Descripción generada automáticamente">
            <a:extLst>
              <a:ext uri="{FF2B5EF4-FFF2-40B4-BE49-F238E27FC236}">
                <a16:creationId xmlns:a16="http://schemas.microsoft.com/office/drawing/2014/main" id="{4B4E9637-7754-9AAC-5969-0CA4EB9493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6314" b="15077"/>
          <a:stretch/>
        </p:blipFill>
        <p:spPr>
          <a:xfrm>
            <a:off x="6408690" y="285571"/>
            <a:ext cx="4041595" cy="3331186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11CD3573-29DC-5E3A-8033-24AF76DFAF86}"/>
              </a:ext>
            </a:extLst>
          </p:cNvPr>
          <p:cNvSpPr txBox="1"/>
          <p:nvPr/>
        </p:nvSpPr>
        <p:spPr>
          <a:xfrm>
            <a:off x="391886" y="3993236"/>
            <a:ext cx="6172200" cy="37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17: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Creamos un archivo llamado “app.js”</a:t>
            </a:r>
            <a:endParaRPr lang="es-CO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Imagen 8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F39D6033-DFB2-5D4F-3531-16B901F9580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2627"/>
          <a:stretch/>
        </p:blipFill>
        <p:spPr>
          <a:xfrm>
            <a:off x="6096000" y="4195722"/>
            <a:ext cx="3095900" cy="2376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9956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Tarjeta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3739243" cy="1262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18: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Una vez creado el archivo lo vinculamos en nuestro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html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(línea 25) justo antes de terminar el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body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n 5" descr="Texto&#10;&#10;Descripción generada automáticamente">
            <a:extLst>
              <a:ext uri="{FF2B5EF4-FFF2-40B4-BE49-F238E27FC236}">
                <a16:creationId xmlns:a16="http://schemas.microsoft.com/office/drawing/2014/main" id="{12A0448D-FF98-8108-B0C0-883984B1F5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5575" y="3051377"/>
            <a:ext cx="7035443" cy="2167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0411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Tarjeta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3739243" cy="2254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19: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Ahora vamos a referenciar los id de nuestro archivo “index.html” y lo almacenaremos en una constante 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Usamos el código : “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document.querySelector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(“#id”)” ya que son id.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n 1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D7FE8CD1-6915-1C0F-8924-CEF7181E80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5903" y="4043059"/>
            <a:ext cx="9280633" cy="225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556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Tarjeta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3739243" cy="2744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20: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Ahora vamos a crear una estructura que debe de seguir la tarjeta, guardando esa estructura en constantes, por ejemplo, la tarjeta de creamos tendrá 16 numero y cada 4 los separa 1 guion, la fecha tendrá el mes y el día XX/XX, y el CVV tendrá solo 3 números.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4E6B376-A842-D875-7494-8A83A78400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007" y="2180417"/>
            <a:ext cx="7774265" cy="1999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8536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Tarjeta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3739243" cy="1559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21: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Ahora crearemos otras 4 constantes, las cuales 3 serán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arrays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(línea 15,16,17) y estás se encargarán de que se cumpla el formato de la tarjeta.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n 1" descr="Texto&#10;&#10;Descripción generada automáticamente">
            <a:extLst>
              <a:ext uri="{FF2B5EF4-FFF2-40B4-BE49-F238E27FC236}">
                <a16:creationId xmlns:a16="http://schemas.microsoft.com/office/drawing/2014/main" id="{7C261CBF-B0F5-3BA9-82EF-0F481E26D7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9409" y="1919350"/>
            <a:ext cx="7122928" cy="1297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1078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Tarjeta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3739243" cy="462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22: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Ahora vamos a crear una función llamada “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handleInput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el cual tendrá 3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parametros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los cuales permiten a la función “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handleInput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recibir y procesar información para aplicar la mascara de formato a la entrada de datos, asegurándose de que solo se permitan caracteres válidos y que se respete la longitud de la máscara. 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Dentro de esta función vamos a declarar una variable con todos los numero válidos para la tarjeta (línea 22).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n 5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4AB6BD92-B522-D097-4AC3-6B5653B5AB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8608" y="1810385"/>
            <a:ext cx="7730235" cy="1994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4434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Tarjeta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3739243" cy="2254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23: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Ahora creamos dentro de la función una condicional que hará que en caso de que haya algo escrito, y se aprete el suprimir, eliminará el último elemento.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(Línea 25-28)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Imagen 6" descr="Texto&#10;&#10;Descripción generada automáticamente">
            <a:extLst>
              <a:ext uri="{FF2B5EF4-FFF2-40B4-BE49-F238E27FC236}">
                <a16:creationId xmlns:a16="http://schemas.microsoft.com/office/drawing/2014/main" id="{2EB6010C-82B4-2DC5-856F-5836F21FAB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4763" y="3660865"/>
            <a:ext cx="8648229" cy="225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1624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Tarjeta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3739243" cy="3633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24: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Debajo de esa condición crearemos una nueva, que lo que hará es que la tecla que se incluya si sea válida, y que no se exceda del array (línea 31), además dentro de esa condición crearemos una nueva que reconocerá si lo que sigue en el arreglo es un “-“ o “/”  y lo añadirá antes del número(línea 33 - 34) de lo contrario solo añadirá el número (línea 37)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922A3B7E-E5FA-5FCE-3161-DD740B6A08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1128" y="1770892"/>
            <a:ext cx="7570079" cy="3486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130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nstalación de Visual Studio Code en Ubuntu 20.04">
            <a:extLst>
              <a:ext uri="{FF2B5EF4-FFF2-40B4-BE49-F238E27FC236}">
                <a16:creationId xmlns:a16="http://schemas.microsoft.com/office/drawing/2014/main" id="{52F29162-7184-C948-6A95-0078FB208A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02" r="15652"/>
          <a:stretch/>
        </p:blipFill>
        <p:spPr bwMode="auto">
          <a:xfrm>
            <a:off x="6907346" y="0"/>
            <a:ext cx="528465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7833" y="317431"/>
            <a:ext cx="811391" cy="790587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028655" y="1948542"/>
            <a:ext cx="5579763" cy="1692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467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Tecnologías que se requieren</a:t>
            </a:r>
          </a:p>
          <a:p>
            <a:endParaRPr lang="es-ES" sz="3467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898026" y="3300455"/>
            <a:ext cx="4991752" cy="173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1257621" hangingPunct="0"/>
            <a:r>
              <a:rPr lang="es-ES" sz="2133" dirty="0">
                <a:solidFill>
                  <a:srgbClr val="404040"/>
                </a:solidFill>
                <a:latin typeface="Calibir"/>
                <a:ea typeface="Helvetica Neue"/>
                <a:cs typeface="Calibir"/>
                <a:sym typeface="Helvetica Neue"/>
              </a:rPr>
              <a:t>Para realizar este programa será necesario un entorno de programación (Editor de texto), internet y por último un navegador, donde se mostrarán todos los resultados de la programación.</a:t>
            </a:r>
            <a:endParaRPr lang="es-ES" sz="2133" b="1" dirty="0">
              <a:solidFill>
                <a:srgbClr val="404040"/>
              </a:solidFill>
              <a:latin typeface="Calibir"/>
              <a:ea typeface="Helvetica Neue"/>
              <a:cs typeface="Calibir"/>
              <a:sym typeface="Helvetica Neue"/>
            </a:endParaRPr>
          </a:p>
        </p:txBody>
      </p:sp>
      <p:cxnSp>
        <p:nvCxnSpPr>
          <p:cNvPr id="2" name="Conector recto 1">
            <a:extLst>
              <a:ext uri="{FF2B5EF4-FFF2-40B4-BE49-F238E27FC236}">
                <a16:creationId xmlns:a16="http://schemas.microsoft.com/office/drawing/2014/main" id="{2BFA4AB3-C295-5F1A-95EE-1B1B1E6D9A0F}"/>
              </a:ext>
            </a:extLst>
          </p:cNvPr>
          <p:cNvCxnSpPr>
            <a:cxnSpLocks/>
          </p:cNvCxnSpPr>
          <p:nvPr/>
        </p:nvCxnSpPr>
        <p:spPr>
          <a:xfrm>
            <a:off x="1028655" y="3142320"/>
            <a:ext cx="1736203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10619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Tarjeta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3739243" cy="4557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25: </a:t>
            </a:r>
            <a:r>
              <a:rPr lang="es-CO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Ahora creamos un evento que escuchará la techa en el campo de la tarjeta (línea 42), crearemos una condición de que en caso se aprete “</a:t>
            </a:r>
            <a:r>
              <a:rPr lang="es-CO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</a:t>
            </a:r>
            <a:r>
              <a:rPr lang="es-CO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”, no se realice ninguna acción (línea 44-46), Ahora vamos a quitar el quitar el comportamiento predeterminado de la tecla que se aprete (línea 48), además de vamos a llamar a la función “</a:t>
            </a:r>
            <a:r>
              <a:rPr lang="es-CO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handleInput</a:t>
            </a:r>
            <a:r>
              <a:rPr lang="es-CO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para que maneje la entrara del campo de la tarjeta, ósea  las teclas que son válidas, y lo demás que pusimos allí (línea 50) y por último vamos a colocar para que se actualice el valor del campo de entrada con los números ingresados siguiendo la máscara.</a:t>
            </a:r>
            <a:endParaRPr lang="es-CO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29E28FD-E123-A466-B53D-6A6DA3DB2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5190" y="1788531"/>
            <a:ext cx="7498584" cy="2816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0568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Tarjeta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3739243" cy="1855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26: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Ahora vamos a mirar en nuestra página como hicimos antes (Paso 14) y veremos como el primer campo ya sigue el formato mientras que los demás no.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n 1" descr="Forma&#10;&#10;Descripción generada automáticamente">
            <a:extLst>
              <a:ext uri="{FF2B5EF4-FFF2-40B4-BE49-F238E27FC236}">
                <a16:creationId xmlns:a16="http://schemas.microsoft.com/office/drawing/2014/main" id="{FCE3E1B0-5346-9BC8-5640-9EE485556C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8262" b="76103"/>
          <a:stretch/>
        </p:blipFill>
        <p:spPr bwMode="auto">
          <a:xfrm>
            <a:off x="4575190" y="1788531"/>
            <a:ext cx="7283128" cy="28814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715802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Tarjeta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3739243" cy="3870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27: </a:t>
            </a:r>
            <a:r>
              <a:rPr lang="es-CO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Ahora volvemos al código para terminar los otros 2 campos.</a:t>
            </a:r>
            <a:endParaRPr lang="es-CO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Creamos un nuevo evento para la fecha y ponemos de nuevo la condición del </a:t>
            </a:r>
            <a:r>
              <a:rPr lang="es-CO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</a:t>
            </a:r>
            <a:r>
              <a:rPr lang="es-CO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(línea 57), volvemos a quitar la función predeterminada (línea 60), y volvemos a llamar la función “</a:t>
            </a:r>
            <a:r>
              <a:rPr lang="es-CO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handleInput</a:t>
            </a:r>
            <a:r>
              <a:rPr lang="es-CO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y esta vez colocamos la información de la fecha como parámetros, (línea 61) y por último vamos a colocar para que se actualice el valor del campo de entrada con los números ingresados siguiendo la máscara. (línea 63)</a:t>
            </a:r>
            <a:endParaRPr lang="es-CO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n 5" descr="Texto&#10;&#10;Descripción generada automáticamente">
            <a:extLst>
              <a:ext uri="{FF2B5EF4-FFF2-40B4-BE49-F238E27FC236}">
                <a16:creationId xmlns:a16="http://schemas.microsoft.com/office/drawing/2014/main" id="{BCBC9673-EA09-75E7-063A-A16FE59904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0278" y="1788531"/>
            <a:ext cx="7560106" cy="2571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6266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Tarjeta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3739243" cy="1559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28: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Ahora vamos a mirar en nuestra página como hicimos antes (Paso 14) y veremos cómo los 2 primeros campos ya siguen el formato y el último no.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n 1" descr="Imagen que contiene Forma&#10;&#10;Descripción generada automáticamente">
            <a:extLst>
              <a:ext uri="{FF2B5EF4-FFF2-40B4-BE49-F238E27FC236}">
                <a16:creationId xmlns:a16="http://schemas.microsoft.com/office/drawing/2014/main" id="{56330D49-B846-D201-33FD-AD24B52957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9437" b="77047"/>
          <a:stretch/>
        </p:blipFill>
        <p:spPr bwMode="auto">
          <a:xfrm>
            <a:off x="4335008" y="1781175"/>
            <a:ext cx="7470445" cy="283981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290404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Tarjeta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3739243" cy="3870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29: </a:t>
            </a:r>
            <a:r>
              <a:rPr lang="es-CO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Ahora volvemos al código para terminar los otros 2 campos.</a:t>
            </a:r>
            <a:endParaRPr lang="es-CO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Creamos un nuevo evento para la fecha y ponemos de nuevo la condición del </a:t>
            </a:r>
            <a:r>
              <a:rPr lang="es-CO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</a:t>
            </a:r>
            <a:r>
              <a:rPr lang="es-CO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(línea 68), volvemos a quitar la función predeterminada (línea 71), y volvemos a llamar la función “</a:t>
            </a:r>
            <a:r>
              <a:rPr lang="es-CO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handleInput</a:t>
            </a:r>
            <a:r>
              <a:rPr lang="es-CO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y esta vez colocamos la información de la fecha como parámetros, (línea 72) y por último vamos a colocar para que se actualice el valor del campo de entrada con los números ingresados siguiendo la máscara. (línea 74)</a:t>
            </a:r>
            <a:endParaRPr lang="es-CO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n 5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6E4CF09C-E333-CA87-55CC-22EBDB8701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5189" y="1788531"/>
            <a:ext cx="7499251" cy="2538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4714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Tarjeta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3739243" cy="2151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30: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Ahora podremos apreciar como ha quedado todo perfectamente funcionando en nuestra página (Paso 14). Ahora podemos apreciar que los 3 campos están funcionando perfectamente.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n 1" descr="Forma&#10;&#10;Descripción generada automáticamente">
            <a:extLst>
              <a:ext uri="{FF2B5EF4-FFF2-40B4-BE49-F238E27FC236}">
                <a16:creationId xmlns:a16="http://schemas.microsoft.com/office/drawing/2014/main" id="{EEA3B13F-EEB7-7EC9-EC3D-3B5A60260B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9450" b="83756"/>
          <a:stretch/>
        </p:blipFill>
        <p:spPr bwMode="auto">
          <a:xfrm>
            <a:off x="4540438" y="2131431"/>
            <a:ext cx="7259676" cy="201602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642658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Tarjeta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3739243" cy="1855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31: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Ahora que la función de nuestra página va bien, vamos a añadirle el estilo, lo primero que haremos será crear un archivo en la carpeta “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css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seleccionándolo desde el explorador.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n 5" descr="Pantalla de computadora con letras&#10;&#10;Descripción generada automáticamente con confianza media">
            <a:extLst>
              <a:ext uri="{FF2B5EF4-FFF2-40B4-BE49-F238E27FC236}">
                <a16:creationId xmlns:a16="http://schemas.microsoft.com/office/drawing/2014/main" id="{2C7F8BCE-BF34-4CEC-AF17-8D61724C14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500" y="1542594"/>
            <a:ext cx="4419600" cy="5029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9925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Tarjeta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3739243" cy="67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32: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pondremos al archivo “style.css”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n 1" descr="Pantalla de computadora con letras&#10;&#10;Descripción generada automáticamente">
            <a:extLst>
              <a:ext uri="{FF2B5EF4-FFF2-40B4-BE49-F238E27FC236}">
                <a16:creationId xmlns:a16="http://schemas.microsoft.com/office/drawing/2014/main" id="{FAE89CF9-259B-535F-FEED-8295CD2DDA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2322" b="7295"/>
          <a:stretch/>
        </p:blipFill>
        <p:spPr bwMode="auto">
          <a:xfrm>
            <a:off x="5067300" y="1672998"/>
            <a:ext cx="3657600" cy="20097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72276E49-53C0-EEA8-3917-EBEA520565C7}"/>
              </a:ext>
            </a:extLst>
          </p:cNvPr>
          <p:cNvSpPr txBox="1"/>
          <p:nvPr/>
        </p:nvSpPr>
        <p:spPr>
          <a:xfrm>
            <a:off x="202324" y="3811810"/>
            <a:ext cx="6172200" cy="670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33: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Ahora en el archivo index.html vamos a vincular el dentro del head “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css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que acabamos de crear (Línea 8)</a:t>
            </a:r>
            <a:endParaRPr lang="es-CO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Imagen 8" descr="Captura de pantalla de computadora&#10;&#10;Descripción generada automáticamente">
            <a:extLst>
              <a:ext uri="{FF2B5EF4-FFF2-40B4-BE49-F238E27FC236}">
                <a16:creationId xmlns:a16="http://schemas.microsoft.com/office/drawing/2014/main" id="{46D2F7A9-E8C0-A4C8-1994-A6F5DE09FF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313" y="4538955"/>
            <a:ext cx="11087644" cy="2064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5005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Tarjeta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3739243" cy="1559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34: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Ahora entraremos en el archivo “style.css” y vamos a crear un diseño para el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body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poniéndole una fuente (línea 3) y un color al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background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(línea 4)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8C8F155-A500-9A3E-F0FC-B275277B3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428" y="4065815"/>
            <a:ext cx="11571821" cy="1829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46402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Tarjeta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3739243" cy="67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35: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Ahora vemos cómo va quedando.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n 1" descr="Imagen que contiene Forma&#10;&#10;Descripción generada automáticamente">
            <a:extLst>
              <a:ext uri="{FF2B5EF4-FFF2-40B4-BE49-F238E27FC236}">
                <a16:creationId xmlns:a16="http://schemas.microsoft.com/office/drawing/2014/main" id="{C6FA0172-AB4B-5260-DC44-C4A6D1E665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1812" b="65237"/>
          <a:stretch/>
        </p:blipFill>
        <p:spPr bwMode="auto">
          <a:xfrm>
            <a:off x="391886" y="2458651"/>
            <a:ext cx="8441871" cy="401507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73114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62CAF686-2B1F-2A4A-A0F2-CAE3CF59E65B}"/>
              </a:ext>
            </a:extLst>
          </p:cNvPr>
          <p:cNvSpPr txBox="1">
            <a:spLocks/>
          </p:cNvSpPr>
          <p:nvPr/>
        </p:nvSpPr>
        <p:spPr>
          <a:xfrm>
            <a:off x="456236" y="416689"/>
            <a:ext cx="10515600" cy="741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>
                <a:solidFill>
                  <a:schemeClr val="bg1"/>
                </a:solidFill>
                <a:latin typeface="Work Sans Medium" pitchFamily="2" charset="77"/>
              </a:rPr>
              <a:t>Título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CE7D90E-E7F2-8BE8-A566-D982C2C48851}"/>
              </a:ext>
            </a:extLst>
          </p:cNvPr>
          <p:cNvSpPr txBox="1">
            <a:spLocks/>
          </p:cNvSpPr>
          <p:nvPr/>
        </p:nvSpPr>
        <p:spPr>
          <a:xfrm>
            <a:off x="1752944" y="2022000"/>
            <a:ext cx="7635985" cy="153762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6000" dirty="0">
                <a:solidFill>
                  <a:srgbClr val="38AA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Proceso de instalación del editor de texto.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B34F34E5-C0D2-6F86-FA7F-85D6814A599F}"/>
              </a:ext>
            </a:extLst>
          </p:cNvPr>
          <p:cNvCxnSpPr>
            <a:cxnSpLocks/>
          </p:cNvCxnSpPr>
          <p:nvPr/>
        </p:nvCxnSpPr>
        <p:spPr>
          <a:xfrm>
            <a:off x="1752944" y="3794288"/>
            <a:ext cx="4343056" cy="26597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095744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Tarjeta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3739243" cy="1365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36: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Ahora crearemos el estilo de la tarjeta. 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 cosas como el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border-radius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background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y demás.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n 5" descr="Pantalla de computadora con letras&#10;&#10;Descripción generada automáticamente con confianza media">
            <a:extLst>
              <a:ext uri="{FF2B5EF4-FFF2-40B4-BE49-F238E27FC236}">
                <a16:creationId xmlns:a16="http://schemas.microsoft.com/office/drawing/2014/main" id="{67D31A1B-F613-1A73-DD4C-0F21CDB046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0976" y="1788531"/>
            <a:ext cx="7538647" cy="3681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85477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Tarjeta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3739243" cy="966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37: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Así nos debería de ir quedando, recuerda que tú puedes modificar el diseño como desees.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n 1" descr="Forma, Rectángulo&#10;&#10;Descripción generada automáticamente">
            <a:extLst>
              <a:ext uri="{FF2B5EF4-FFF2-40B4-BE49-F238E27FC236}">
                <a16:creationId xmlns:a16="http://schemas.microsoft.com/office/drawing/2014/main" id="{53C85EDE-EC74-1E88-6969-3C06B4ACE6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7923" b="49569"/>
          <a:stretch/>
        </p:blipFill>
        <p:spPr bwMode="auto">
          <a:xfrm>
            <a:off x="4369934" y="1788531"/>
            <a:ext cx="7241895" cy="42040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83614201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Tarjeta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3739243" cy="1262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38: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ese mismo diseño vamos a cambiarle el margen para centrar la imagen y le ponemos una sombra. (línea 20, línea 21)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n 5" descr="Texto&#10;&#10;Descripción generada automáticamente">
            <a:extLst>
              <a:ext uri="{FF2B5EF4-FFF2-40B4-BE49-F238E27FC236}">
                <a16:creationId xmlns:a16="http://schemas.microsoft.com/office/drawing/2014/main" id="{E2D8B70C-F757-F376-CE30-5D0DAC5736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1292" y="1788531"/>
            <a:ext cx="7535186" cy="3028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05324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Tarjeta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3739243" cy="67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39: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Así nos queda luego de centrar y ponerle sombra.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n 1" descr="Forma&#10;&#10;Descripción generada automáticamente con confianza baja">
            <a:extLst>
              <a:ext uri="{FF2B5EF4-FFF2-40B4-BE49-F238E27FC236}">
                <a16:creationId xmlns:a16="http://schemas.microsoft.com/office/drawing/2014/main" id="{59D19BF5-33AA-D0E1-5946-35F8C2471C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663" r="27985" b="38349"/>
          <a:stretch/>
        </p:blipFill>
        <p:spPr>
          <a:xfrm>
            <a:off x="5323114" y="1788531"/>
            <a:ext cx="6057900" cy="4518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7807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Tarjeta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3739243" cy="16618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40: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Ahora vamos a cambiar el diseño de los inputs dentro de la tarjeta.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Poniendo algunos colores, bordes y demás.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n 5" descr="Texto&#10;&#10;Descripción generada automáticamente">
            <a:extLst>
              <a:ext uri="{FF2B5EF4-FFF2-40B4-BE49-F238E27FC236}">
                <a16:creationId xmlns:a16="http://schemas.microsoft.com/office/drawing/2014/main" id="{F20F41BD-AA25-4BD2-A0CA-4572AB2DA2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4130" y="3584674"/>
            <a:ext cx="7123739" cy="2195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75653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Tarjeta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3739243" cy="67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41: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Ahora se nos verá algo así.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n 1" descr="Forma&#10;&#10;Descripción generada automáticamente">
            <a:extLst>
              <a:ext uri="{FF2B5EF4-FFF2-40B4-BE49-F238E27FC236}">
                <a16:creationId xmlns:a16="http://schemas.microsoft.com/office/drawing/2014/main" id="{09977560-8148-A3F3-CCAF-0A93880F81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797" r="20570" b="39637"/>
          <a:stretch/>
        </p:blipFill>
        <p:spPr bwMode="auto">
          <a:xfrm>
            <a:off x="2756126" y="2188090"/>
            <a:ext cx="7514546" cy="442251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3473779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Tarjeta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4620985" cy="966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42: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Ahora procederemos a cambiar el diseño del nombre del portador de la tarjeta.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94DC419-817F-EB47-0FEF-A0B04086D6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4400" y="2675302"/>
            <a:ext cx="9065113" cy="3258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51529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Tarjeta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4620985" cy="67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43: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Ahora podemos ver cómo nos queda el nombre.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n 1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81685968-FBD0-3BE8-E020-C3AC83CD45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560" t="10067" r="15308" b="31479"/>
          <a:stretch/>
        </p:blipFill>
        <p:spPr bwMode="auto">
          <a:xfrm>
            <a:off x="2038754" y="2941213"/>
            <a:ext cx="8114492" cy="343666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33036009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Tarjeta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4620985" cy="966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44: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Ahora procedemos a cambiar el tamaño de los inputs donde va la fecha y la CVV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n 5" descr="Texto&#10;&#10;Descripción generada automáticamente">
            <a:extLst>
              <a:ext uri="{FF2B5EF4-FFF2-40B4-BE49-F238E27FC236}">
                <a16:creationId xmlns:a16="http://schemas.microsoft.com/office/drawing/2014/main" id="{5426DB51-8B5C-4E50-5433-A499611587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689" y="2932338"/>
            <a:ext cx="8901067" cy="3208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74651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Tarjeta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6172200" cy="37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45: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Apreciamos el final de nuestro proyecto.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n 1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27B91640-CE4D-66E4-486F-4005C12E79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920" y="2369729"/>
            <a:ext cx="8276137" cy="4157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690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E9D7A1C-280B-BAD5-6B6A-D456AD5C74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438" r="35871"/>
          <a:stretch/>
        </p:blipFill>
        <p:spPr bwMode="auto">
          <a:xfrm>
            <a:off x="6536872" y="1177061"/>
            <a:ext cx="4743293" cy="524147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B65FDE73-C641-1100-C209-6B5902DCC3EC}"/>
              </a:ext>
            </a:extLst>
          </p:cNvPr>
          <p:cNvSpPr/>
          <p:nvPr/>
        </p:nvSpPr>
        <p:spPr>
          <a:xfrm>
            <a:off x="642601" y="2322943"/>
            <a:ext cx="2939970" cy="3472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EE37A3CD-1BAC-6175-4755-9AC66A46B6FF}"/>
              </a:ext>
            </a:extLst>
          </p:cNvPr>
          <p:cNvSpPr txBox="1">
            <a:spLocks/>
          </p:cNvSpPr>
          <p:nvPr/>
        </p:nvSpPr>
        <p:spPr>
          <a:xfrm>
            <a:off x="642601" y="552429"/>
            <a:ext cx="3969703" cy="151230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>
                <a:solidFill>
                  <a:srgbClr val="38AA00"/>
                </a:solidFill>
                <a:latin typeface="Work Sans Light" pitchFamily="2" charset="77"/>
              </a:rPr>
              <a:t>Proceso instalación VS </a:t>
            </a:r>
            <a:r>
              <a:rPr lang="es-CO" dirty="0" err="1">
                <a:solidFill>
                  <a:srgbClr val="38AA00"/>
                </a:solidFill>
                <a:latin typeface="Work Sans Light" pitchFamily="2" charset="77"/>
              </a:rPr>
              <a:t>Code</a:t>
            </a:r>
            <a:endParaRPr lang="es-CO" dirty="0">
              <a:solidFill>
                <a:srgbClr val="38AA00"/>
              </a:solidFill>
              <a:latin typeface="Work Sans Light" pitchFamily="2" charset="77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BAA83CA-F5E1-3945-40AB-1CB1B233A0BF}"/>
              </a:ext>
            </a:extLst>
          </p:cNvPr>
          <p:cNvSpPr txBox="1"/>
          <p:nvPr/>
        </p:nvSpPr>
        <p:spPr>
          <a:xfrm>
            <a:off x="515516" y="2928392"/>
            <a:ext cx="4223871" cy="869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1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1: </a:t>
            </a:r>
            <a:r>
              <a:rPr lang="es-CO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Escribimos en Google “Visual Studio </a:t>
            </a:r>
            <a:r>
              <a:rPr lang="es-CO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Code</a:t>
            </a:r>
            <a:r>
              <a:rPr lang="es-CO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y seleccionamos donde dice “</a:t>
            </a:r>
            <a:r>
              <a:rPr lang="es-CO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Download</a:t>
            </a:r>
            <a:r>
              <a:rPr lang="es-CO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”.</a:t>
            </a:r>
            <a:endParaRPr lang="es-CO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970362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F67CBC-1536-A090-A5B5-FE205F3AF4AD}"/>
              </a:ext>
            </a:extLst>
          </p:cNvPr>
          <p:cNvSpPr txBox="1">
            <a:spLocks/>
          </p:cNvSpPr>
          <p:nvPr/>
        </p:nvSpPr>
        <p:spPr>
          <a:xfrm>
            <a:off x="456236" y="457723"/>
            <a:ext cx="10515600" cy="6765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>
                <a:solidFill>
                  <a:schemeClr val="tx1">
                    <a:lumMod val="95000"/>
                    <a:lumOff val="5000"/>
                  </a:schemeClr>
                </a:solidFill>
                <a:latin typeface="Work Sans Medium" pitchFamily="2" charset="77"/>
              </a:rPr>
              <a:t>Referencias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93A3C247-9188-45F4-96FC-5D5EAF14C80E}"/>
              </a:ext>
            </a:extLst>
          </p:cNvPr>
          <p:cNvCxnSpPr>
            <a:cxnSpLocks/>
          </p:cNvCxnSpPr>
          <p:nvPr/>
        </p:nvCxnSpPr>
        <p:spPr>
          <a:xfrm>
            <a:off x="456236" y="1157296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CEEF928E-F956-7C4C-11C0-C05AA6EBCC7F}"/>
              </a:ext>
            </a:extLst>
          </p:cNvPr>
          <p:cNvSpPr txBox="1"/>
          <p:nvPr/>
        </p:nvSpPr>
        <p:spPr>
          <a:xfrm>
            <a:off x="698602" y="1466703"/>
            <a:ext cx="97026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943239" hangingPunct="0"/>
            <a:r>
              <a:rPr kumimoji="0" lang="es-CO" sz="2000" i="1" u="none" strike="noStrike" cap="none" spc="0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Calibir"/>
                <a:ea typeface="Helvetica Neue"/>
                <a:cs typeface="Calibir"/>
                <a:sym typeface="Helvetica Neue"/>
              </a:rPr>
              <a:t>Vida MRR - </a:t>
            </a:r>
            <a:r>
              <a:rPr kumimoji="0" lang="es-CO" sz="2000" i="1" u="none" strike="noStrike" cap="none" spc="0" normalizeH="0" baseline="0" dirty="0" err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Calibir"/>
                <a:ea typeface="Helvetica Neue"/>
                <a:cs typeface="Calibir"/>
                <a:sym typeface="Helvetica Neue"/>
              </a:rPr>
              <a:t>Programacion</a:t>
            </a:r>
            <a:r>
              <a:rPr kumimoji="0" lang="es-CO" sz="2000" i="1" u="none" strike="noStrike" cap="none" spc="0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Calibir"/>
                <a:ea typeface="Helvetica Neue"/>
                <a:cs typeface="Calibir"/>
                <a:sym typeface="Helvetica Neue"/>
              </a:rPr>
              <a:t> web / 10 PROYECTOS COMPLETOS DE JAVASCRIPT</a:t>
            </a:r>
          </a:p>
          <a:p>
            <a:pPr algn="just" defTabSz="943239" hangingPunct="0"/>
            <a:r>
              <a:rPr kumimoji="0" lang="es-CO" sz="2000" i="1" u="none" strike="noStrike" cap="none" spc="0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Calibir"/>
                <a:ea typeface="Helvetica Neue"/>
                <a:cs typeface="Calibir"/>
                <a:sym typeface="Helvetica Neue"/>
              </a:rPr>
              <a:t>https://www.youtube.com/watch?v=YfaiDc585Eo&amp;ab_channel=VidaMRR-Programacionweb</a:t>
            </a:r>
          </a:p>
          <a:p>
            <a:pPr algn="just" defTabSz="943239" hangingPunct="0"/>
            <a:endParaRPr kumimoji="0" lang="es-ES" sz="1600" i="1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Calibir"/>
              <a:ea typeface="Helvetica Neue"/>
              <a:cs typeface="Calibir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59552889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66D04A5A-19A9-0ACE-6D0F-5E02EDC9D1DE}"/>
              </a:ext>
            </a:extLst>
          </p:cNvPr>
          <p:cNvSpPr txBox="1"/>
          <p:nvPr/>
        </p:nvSpPr>
        <p:spPr>
          <a:xfrm>
            <a:off x="-319275" y="220257"/>
            <a:ext cx="57730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800" dirty="0">
                <a:latin typeface="Work Sans Light" pitchFamily="2" charset="77"/>
              </a:rPr>
              <a:t>Equipo </a:t>
            </a:r>
          </a:p>
          <a:p>
            <a:pPr algn="ctr"/>
            <a:r>
              <a:rPr lang="es-CO" sz="4800" dirty="0">
                <a:latin typeface="Work Sans Light" pitchFamily="2" charset="77"/>
              </a:rPr>
              <a:t>CDMC</a:t>
            </a: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12E6F1CF-C64D-CB82-1478-686F9F9BAF5F}"/>
              </a:ext>
            </a:extLst>
          </p:cNvPr>
          <p:cNvCxnSpPr>
            <a:cxnSpLocks/>
          </p:cNvCxnSpPr>
          <p:nvPr/>
        </p:nvCxnSpPr>
        <p:spPr>
          <a:xfrm>
            <a:off x="1472328" y="1862465"/>
            <a:ext cx="1736203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a 3">
            <a:extLst>
              <a:ext uri="{FF2B5EF4-FFF2-40B4-BE49-F238E27FC236}">
                <a16:creationId xmlns:a16="http://schemas.microsoft.com/office/drawing/2014/main" id="{369A6FB7-DE33-FDC3-3431-2B800A3E57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4411777"/>
              </p:ext>
            </p:extLst>
          </p:nvPr>
        </p:nvGraphicFramePr>
        <p:xfrm>
          <a:off x="1885042" y="2501900"/>
          <a:ext cx="81280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52021567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6319444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Equipo</a:t>
                      </a:r>
                      <a:endParaRPr lang="es-CO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ADSO</a:t>
                      </a:r>
                      <a:endParaRPr lang="es-CO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34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Coordinación</a:t>
                      </a:r>
                      <a:endParaRPr lang="es-CO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Paula Milena Isaza</a:t>
                      </a:r>
                      <a:endParaRPr lang="es-CO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1470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Asesores Temáticos</a:t>
                      </a:r>
                      <a:endParaRPr lang="es-CO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Luis Alfonso Becerra Rentería.</a:t>
                      </a:r>
                    </a:p>
                    <a:p>
                      <a:pPr algn="ctr"/>
                      <a:r>
                        <a:rPr lang="es-ES" b="1" dirty="0"/>
                        <a:t>Margarita Álvarez.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614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Scrum Master </a:t>
                      </a:r>
                      <a:endParaRPr lang="es-CO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Luis Alfonso Becerra Rentería.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981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Desarrollador</a:t>
                      </a:r>
                      <a:endParaRPr lang="es-CO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Santiago Flórez Echavarría</a:t>
                      </a:r>
                      <a:endParaRPr lang="es-CO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752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035713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A01EB75E-8874-42DD-11A3-2D5CA1D238B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220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P</a:t>
            </a:r>
            <a:r>
              <a:rPr lang="es-CO" sz="5400" b="1" dirty="0" err="1">
                <a:solidFill>
                  <a:schemeClr val="accent1"/>
                </a:solidFill>
                <a:latin typeface="Work Sans Light" pitchFamily="2" charset="77"/>
              </a:rPr>
              <a:t>roceso</a:t>
            </a:r>
            <a:r>
              <a:rPr lang="es-CO" sz="5400" b="1" dirty="0">
                <a:solidFill>
                  <a:schemeClr val="accent1"/>
                </a:solidFill>
                <a:latin typeface="Work Sans Light" pitchFamily="2" charset="77"/>
              </a:rPr>
              <a:t> instalación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5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Work Sans Light" pitchFamily="2" charset="77"/>
                <a:ea typeface="+mn-ea"/>
                <a:cs typeface="+mn-cs"/>
              </a:rPr>
              <a:t>VS </a:t>
            </a:r>
            <a:r>
              <a:rPr kumimoji="0" lang="es-CO" sz="54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Work Sans Light" pitchFamily="2" charset="77"/>
                <a:ea typeface="+mn-ea"/>
                <a:cs typeface="+mn-cs"/>
              </a:rPr>
              <a:t>Code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541599" y="2063460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2433126"/>
            <a:ext cx="6008914" cy="862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2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2: </a:t>
            </a:r>
            <a:r>
              <a:rPr lang="es-CO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Seleccionamos el sistema operativo que tenemos y lo descargamos.</a:t>
            </a:r>
            <a:endParaRPr lang="es-CO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C0F7D07-5C0F-FD64-92D9-56897B7412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642" r="2648"/>
          <a:stretch/>
        </p:blipFill>
        <p:spPr>
          <a:xfrm>
            <a:off x="6903285" y="3217956"/>
            <a:ext cx="5288715" cy="288134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06258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P</a:t>
            </a:r>
            <a:r>
              <a:rPr lang="es-CO" sz="5400" b="1" dirty="0" err="1">
                <a:solidFill>
                  <a:schemeClr val="accent1"/>
                </a:solidFill>
                <a:latin typeface="Work Sans Light" pitchFamily="2" charset="77"/>
              </a:rPr>
              <a:t>roceso</a:t>
            </a:r>
            <a:r>
              <a:rPr lang="es-CO" sz="5400" b="1" dirty="0">
                <a:solidFill>
                  <a:schemeClr val="accent1"/>
                </a:solidFill>
                <a:latin typeface="Work Sans Light" pitchFamily="2" charset="77"/>
              </a:rPr>
              <a:t> instalación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5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Work Sans Light" pitchFamily="2" charset="77"/>
                <a:ea typeface="+mn-ea"/>
                <a:cs typeface="+mn-cs"/>
              </a:rPr>
              <a:t>VS </a:t>
            </a:r>
            <a:r>
              <a:rPr kumimoji="0" lang="es-CO" sz="54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Work Sans Light" pitchFamily="2" charset="77"/>
                <a:ea typeface="+mn-ea"/>
                <a:cs typeface="+mn-cs"/>
              </a:rPr>
              <a:t>Code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541599" y="2063460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2433126"/>
            <a:ext cx="6400800" cy="1362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2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</a:t>
            </a:r>
            <a:r>
              <a:rPr lang="es-CO" sz="24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s-CO" sz="2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s-CO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 darle clic nos descargará un .exe, al cual le daremos clic encima.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s-CO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B6F5A3F9-49B1-B02F-3A4F-73469B97B422}"/>
              </a:ext>
            </a:extLst>
          </p:cNvPr>
          <p:cNvSpPr txBox="1"/>
          <p:nvPr/>
        </p:nvSpPr>
        <p:spPr>
          <a:xfrm>
            <a:off x="391886" y="4189292"/>
            <a:ext cx="6008914" cy="1362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2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4: </a:t>
            </a:r>
            <a:r>
              <a:rPr lang="es-CO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Lee y acepta el acuerdo de licencia. Haz clic en Next para continuar.</a:t>
            </a:r>
            <a:endParaRPr lang="es-CO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s-CO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56F2AD8-B434-95AE-804E-603B1CC0FD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0853" y="3429000"/>
            <a:ext cx="4348133" cy="333211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F5A5A5B3-2712-A7F4-6018-09798089C48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82287"/>
          <a:stretch/>
        </p:blipFill>
        <p:spPr bwMode="auto">
          <a:xfrm>
            <a:off x="7327338" y="2433126"/>
            <a:ext cx="2424306" cy="5715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30271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P</a:t>
            </a:r>
            <a:r>
              <a:rPr lang="es-CO" sz="5400" b="1" dirty="0" err="1">
                <a:solidFill>
                  <a:schemeClr val="accent1"/>
                </a:solidFill>
                <a:latin typeface="Work Sans Light" pitchFamily="2" charset="77"/>
              </a:rPr>
              <a:t>roceso</a:t>
            </a:r>
            <a:r>
              <a:rPr lang="es-CO" sz="5400" b="1" dirty="0">
                <a:solidFill>
                  <a:schemeClr val="accent1"/>
                </a:solidFill>
                <a:latin typeface="Work Sans Light" pitchFamily="2" charset="77"/>
              </a:rPr>
              <a:t> instalación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5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Work Sans Light" pitchFamily="2" charset="77"/>
                <a:ea typeface="+mn-ea"/>
                <a:cs typeface="+mn-cs"/>
              </a:rPr>
              <a:t>VS </a:t>
            </a:r>
            <a:r>
              <a:rPr kumimoji="0" lang="es-CO" sz="54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Work Sans Light" pitchFamily="2" charset="77"/>
                <a:ea typeface="+mn-ea"/>
                <a:cs typeface="+mn-cs"/>
              </a:rPr>
              <a:t>Code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541599" y="2063460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2433126"/>
            <a:ext cx="6008914" cy="1653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2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5: </a:t>
            </a:r>
            <a:r>
              <a:rPr lang="es-CO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Puedes cambiar la ubicación de la carpeta de instalación o mantener la configuración predeterminada. Haz clic en Next para continuar.</a:t>
            </a:r>
            <a:endParaRPr lang="es-CO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9F52BD7A-7792-B2B4-3CE7-1B46FB48E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4653" y="2112446"/>
            <a:ext cx="5390145" cy="41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51384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3444</TotalTime>
  <Words>2144</Words>
  <Application>Microsoft Office PowerPoint</Application>
  <PresentationFormat>Panorámica</PresentationFormat>
  <Paragraphs>214</Paragraphs>
  <Slides>62</Slides>
  <Notes>55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62</vt:i4>
      </vt:variant>
    </vt:vector>
  </HeadingPairs>
  <TitlesOfParts>
    <vt:vector size="71" baseType="lpstr">
      <vt:lpstr>Arial</vt:lpstr>
      <vt:lpstr>Calibir</vt:lpstr>
      <vt:lpstr>Calibri</vt:lpstr>
      <vt:lpstr>Trebuchet MS</vt:lpstr>
      <vt:lpstr>Wingdings 3</vt:lpstr>
      <vt:lpstr>Work Sans</vt:lpstr>
      <vt:lpstr>Work Sans Light</vt:lpstr>
      <vt:lpstr>Work Sans Medium</vt:lpstr>
      <vt:lpstr>Faceta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Enrique Pedraza Sanchez</dc:creator>
  <cp:lastModifiedBy>Santiago Florez Echavarria</cp:lastModifiedBy>
  <cp:revision>38</cp:revision>
  <dcterms:created xsi:type="dcterms:W3CDTF">2020-10-01T23:51:28Z</dcterms:created>
  <dcterms:modified xsi:type="dcterms:W3CDTF">2023-09-04T10:10:29Z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299739c-ad3d-4908-806e-4d91151a6e13_Enabled">
    <vt:lpwstr>true</vt:lpwstr>
  </property>
  <property fmtid="{D5CDD505-2E9C-101B-9397-08002B2CF9AE}" pid="3" name="MSIP_Label_1299739c-ad3d-4908-806e-4d91151a6e13_Method">
    <vt:lpwstr>Standard</vt:lpwstr>
  </property>
  <property fmtid="{D5CDD505-2E9C-101B-9397-08002B2CF9AE}" pid="4" name="MSIP_Label_1299739c-ad3d-4908-806e-4d91151a6e13_Name">
    <vt:lpwstr>All Employees (Unrestricted)</vt:lpwstr>
  </property>
  <property fmtid="{D5CDD505-2E9C-101B-9397-08002B2CF9AE}" pid="5" name="MSIP_Label_1299739c-ad3d-4908-806e-4d91151a6e13_SiteId">
    <vt:lpwstr>cbc2c381-2f2e-4d93-91d1-506c9316ace7</vt:lpwstr>
  </property>
  <property fmtid="{D5CDD505-2E9C-101B-9397-08002B2CF9AE}" pid="6" name="MSIP_Label_1299739c-ad3d-4908-806e-4d91151a6e13_ContentBits">
    <vt:lpwstr>0</vt:lpwstr>
  </property>
  <property fmtid="{D5CDD505-2E9C-101B-9397-08002B2CF9AE}" pid="7" name="MSIP_Label_1299739c-ad3d-4908-806e-4d91151a6e13_SetDate">
    <vt:lpwstr>2022-08-12T19:17:55Z</vt:lpwstr>
  </property>
  <property fmtid="{D5CDD505-2E9C-101B-9397-08002B2CF9AE}" pid="8" name="MSIP_Label_1299739c-ad3d-4908-806e-4d91151a6e13_ActionId">
    <vt:lpwstr>8c6bc714-34a9-4b82-914e-50b1377a2da4</vt:lpwstr>
  </property>
</Properties>
</file>