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4"/>
  </p:notesMasterIdLst>
  <p:handoutMasterIdLst>
    <p:handoutMasterId r:id="rId65"/>
  </p:handoutMasterIdLst>
  <p:sldIdLst>
    <p:sldId id="468" r:id="rId2"/>
    <p:sldId id="498" r:id="rId3"/>
    <p:sldId id="529" r:id="rId4"/>
    <p:sldId id="284" r:id="rId5"/>
    <p:sldId id="532" r:id="rId6"/>
    <p:sldId id="531" r:id="rId7"/>
    <p:sldId id="530" r:id="rId8"/>
    <p:sldId id="533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0" r:id="rId55"/>
    <p:sldId id="581" r:id="rId56"/>
    <p:sldId id="582" r:id="rId57"/>
    <p:sldId id="583" r:id="rId58"/>
    <p:sldId id="584" r:id="rId59"/>
    <p:sldId id="585" r:id="rId60"/>
    <p:sldId id="586" r:id="rId61"/>
    <p:sldId id="587" r:id="rId62"/>
    <p:sldId id="264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109" d="100"/>
          <a:sy n="109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0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09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3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43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1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3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4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7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86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276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25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4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6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10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7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1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42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19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23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0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9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33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03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73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02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14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5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53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91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442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84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5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16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6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327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79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71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9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17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1157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25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5938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4473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115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61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14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3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72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10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6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6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85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4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87D83F-23BF-6E1C-F821-A9C5E95EB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4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8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3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2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2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1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3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02" r:id="rId19"/>
    <p:sldLayoutId id="2147483689" r:id="rId20"/>
    <p:sldLayoutId id="2147483690" r:id="rId21"/>
    <p:sldLayoutId id="2147483707" r:id="rId22"/>
    <p:sldLayoutId id="2147483662" r:id="rId23"/>
    <p:sldLayoutId id="2147483663" r:id="rId24"/>
    <p:sldLayoutId id="2147483675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Tarjeta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2048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DC6259-1A06-D896-3F02-35FFDECC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2393159"/>
            <a:ext cx="5399314" cy="41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2F39F5-594B-F743-4F82-3F0BE482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03" y="2029628"/>
            <a:ext cx="5068912" cy="3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</a:t>
            </a:r>
            <a:r>
              <a:rPr lang="es-CO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iniciar la instalación.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CA367-1B1F-285D-7849-0C1256627AF7}"/>
              </a:ext>
            </a:extLst>
          </p:cNvPr>
          <p:cNvSpPr txBox="1"/>
          <p:nvPr/>
        </p:nvSpPr>
        <p:spPr>
          <a:xfrm>
            <a:off x="391885" y="4104083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9CDF02-F597-8668-BB19-83954390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98" y="3686064"/>
            <a:ext cx="3847434" cy="2990284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FC7393-300C-F1BC-9B07-101F0B0D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25" y="263464"/>
            <a:ext cx="3879550" cy="29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Creación de carpetas.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una carpeta raíz. En nuestro caso la llamaremos “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arjeta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B5725866-3E05-204A-5B4C-139EE8BD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79" y="3295926"/>
            <a:ext cx="6412329" cy="32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2148125"/>
            <a:ext cx="4947557" cy="283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esta, crearemos otras dos carpetas llamadas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la cual contendrá todo lo estético de nuestra página y otra llamada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contendrá la lógica de nuestra página.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0C86709-F55A-2B84-94DE-C1524754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226" y="2173400"/>
            <a:ext cx="5578774" cy="25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Tarjeta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9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abrir el Visual Studio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haremos lo siguiente: Dentro de la carpeta raíz, en la barra superior, escribiremos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FCBEFB3F-CD0A-D4D0-0A58-70E743BA2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924468"/>
            <a:ext cx="7245335" cy="26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Eso nos abrirá una terminal, solo tendremos que escribir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.”.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649E8C9-13D0-456A-7166-A16408DA8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93" b="13726"/>
          <a:stretch/>
        </p:blipFill>
        <p:spPr>
          <a:xfrm>
            <a:off x="4575190" y="2458651"/>
            <a:ext cx="6368143" cy="40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nos abrirá 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Ahora, ya que estamos dentro, crearemos un archivo llamado “index.html” dándole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la barra de la izquierda y luego dale “new file” o “nuevo archivo”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F69A48-D1CF-BD0D-473A-5B23CA56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48" y="1553934"/>
            <a:ext cx="5339450" cy="45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Contenido de la presentación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0383"/>
              </p:ext>
            </p:extLst>
          </p:nvPr>
        </p:nvGraphicFramePr>
        <p:xfrm>
          <a:off x="1885042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Tecnologías requeridas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Instalación Visual Studio </a:t>
                      </a:r>
                      <a:r>
                        <a:rPr lang="es-ES" b="1" dirty="0" err="1"/>
                        <a:t>Code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Creación de Carpetas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Codificación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Llamaremos el archivo “index.html”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F1B95F4-3D80-B2B2-A15A-670BA0308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500" b="66632"/>
          <a:stretch/>
        </p:blipFill>
        <p:spPr bwMode="auto">
          <a:xfrm>
            <a:off x="5014232" y="1482498"/>
            <a:ext cx="4815568" cy="4726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484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en el archivo recién creado, colocamos el código “!” y escogemos la primera opción.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2F7727-0A09-95D8-35A6-EC004A83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03"/>
          <a:stretch/>
        </p:blipFill>
        <p:spPr>
          <a:xfrm>
            <a:off x="4575190" y="1447697"/>
            <a:ext cx="7225836" cy="30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colocada la estructura, cambiaremos el titulo (línea 6) por “Tarjeta”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239647E-DD3E-A8FB-78D0-0447A20E2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17" y="3380014"/>
            <a:ext cx="9634329" cy="30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74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crearemos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para nuestra página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10) le pondremos una clase llamada “app”, y además crearemos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ese mismo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12) y le pondremos la clase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ya que será el que tendrá el diseño de nuestra tarjeta.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46AACD01-7648-58D6-1671-3D926D87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903" y="1790700"/>
            <a:ext cx="7925892" cy="24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63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tarjeta (línea 12) pondremos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14) el cual contendrá el nombre del dueño de la tarjeta y le pondremos como clase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también crearemos 3 inputs, los cuales contendrán los números de la tarjeta, la fecha de la tarjeta, y su CVV, respectivamente, también les pondremos sus id como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inputCard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inputDate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inputCVV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respectivamente.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7DFBE7A-F1EC-95C2-1B9E-E82B9781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8" y="1693422"/>
            <a:ext cx="7874171" cy="26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para poder visualizar como se está viendo nuestro proyecto le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icono de abajo a la izquierda.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08A913-C763-5CB8-CA7D-4DEB0B28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696" y="1674231"/>
            <a:ext cx="5816374" cy="4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saldrá esta pestaña y buscaremos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en la barra de búsqueda.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A16D6EC7-28A2-9C78-B719-37B2AAF7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1086"/>
            <a:ext cx="4354286" cy="49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encontramos lo que necesitamos,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17AB888-DA97-CF48-0283-E970CC09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002" y="1788531"/>
            <a:ext cx="5510213" cy="434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tenemos instalado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nos debería de aparecer algo así donde podremos volver a nuestro proyecto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explorador.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6B035CC-E0AA-652B-2675-FB5B60315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20" y="1788531"/>
            <a:ext cx="6970502" cy="3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te sale el explorador volvemos al Index.html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768D5FD-0D81-1CC2-27A4-9CF55DCA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46" y="1788530"/>
            <a:ext cx="7710134" cy="29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3282571" y="2228671"/>
            <a:ext cx="562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Introducción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102429" y="3463724"/>
            <a:ext cx="6008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 esta presentación se desarrolla un pequeño proyecto para mejorar la lógica de programación en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usando una máscara.</a:t>
            </a:r>
          </a:p>
        </p:txBody>
      </p:sp>
    </p:spTree>
    <p:extLst>
      <p:ext uri="{BB962C8B-B14F-4D97-AF65-F5344CB8AC3E}">
        <p14:creationId xmlns:p14="http://schemas.microsoft.com/office/powerpoint/2010/main" val="405844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volvemos al index.html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cualquier parte del código y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a “open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server”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8B5B85B-05E4-AC27-52F0-7A35FD7D0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12" y="1788531"/>
            <a:ext cx="561086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 nos abrirá una pestaña donde se verá cómo va actualmente nuestro proyecto.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F1F5443B-1B83-79F8-6DA1-F27644418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15" y="1788531"/>
            <a:ext cx="7127192" cy="37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que vimos que nuestro proyecto va bien,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a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a “new file”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4B4E9637-7754-9AAC-5969-0CA4EB949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14" b="15077"/>
          <a:stretch/>
        </p:blipFill>
        <p:spPr>
          <a:xfrm>
            <a:off x="6408690" y="285571"/>
            <a:ext cx="4041595" cy="33311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CD3573-29DC-5E3A-8033-24AF76DFAF86}"/>
              </a:ext>
            </a:extLst>
          </p:cNvPr>
          <p:cNvSpPr txBox="1"/>
          <p:nvPr/>
        </p:nvSpPr>
        <p:spPr>
          <a:xfrm>
            <a:off x="391886" y="3993236"/>
            <a:ext cx="61722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 archivo llamado “app.js”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39D6033-DFB2-5D4F-3531-16B901F95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627"/>
          <a:stretch/>
        </p:blipFill>
        <p:spPr>
          <a:xfrm>
            <a:off x="6096000" y="4195722"/>
            <a:ext cx="3095900" cy="23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creado el archivo lo vinculamos en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25) justo antes de terminar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2A0448D-FF98-8108-B0C0-883984B1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75" y="3051377"/>
            <a:ext cx="7035443" cy="21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referenciar los id de nuestro archivo “index.html” y lo almacenaremos en una constante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Usamos el código :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(“#id”)” ya que son id.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7FE8CD1-6915-1C0F-8924-CEF7181E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03" y="4043059"/>
            <a:ext cx="9280633" cy="22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74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una estructura que debe de seguir la tarjeta, guardando esa estructura en constantes, por ejemplo, la tarjeta de creamos tendrá 16 numero y cada 4 los separa 1 guion, la fecha tendrá el mes y el día XX/XX, y el CVV tendrá solo 3 números.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E6B376-A842-D875-7494-8A83A7840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07" y="2180417"/>
            <a:ext cx="7774265" cy="199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otras 4 constantes, las cuales 3 serán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15,16,17) y estás se encargarán de que se cumpla el formato de la tarjeta.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7C261CBF-B0F5-3BA9-82EF-0F481E26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09" y="1919350"/>
            <a:ext cx="7122928" cy="12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462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handleInput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el cual tendrá 3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parametros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los cuales permiten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handleInput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recibir y procesar información para aplicar la mascara de formato a la entrada de datos, asegurándose de que solo se permitan caracteres válidos y que se respete la longitud de la máscara.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esta función vamos a declarar una variable con todos los numero válidos para la tarjeta (línea 22).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AB6BD92-B522-D097-4AC3-6B5653B5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08" y="1810385"/>
            <a:ext cx="7730235" cy="1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creamos dentro de la función una condicional que hará que en caso de que haya algo escrito, y se aprete el suprimir, eliminará el último elemento.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(Línea 25-28)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2EB6010C-82B4-2DC5-856F-5836F21FA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763" y="3660865"/>
            <a:ext cx="8648229" cy="22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2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63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Debajo de esa condición crearemos una nueva, que lo que hará es que la tecla que se incluya si sea válida, y que no se exceda del array (línea 31), además dentro de esa condición crearemos una nueva que reconocerá si lo que sigue en el arreglo es un “-“ o “/”  y lo añadirá antes del número(línea 33 - 34) de lo contrario solo añadirá el número (línea 37)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22A3B7E-E5FA-5FCE-3161-DD740B6A0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8" y="1770892"/>
            <a:ext cx="7570079" cy="34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ación de Visual Studio Code en Ubuntu 20.04">
            <a:extLst>
              <a:ext uri="{FF2B5EF4-FFF2-40B4-BE49-F238E27FC236}">
                <a16:creationId xmlns:a16="http://schemas.microsoft.com/office/drawing/2014/main" id="{52F29162-7184-C948-6A95-0078FB208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r="15652"/>
          <a:stretch/>
        </p:blipFill>
        <p:spPr bwMode="auto">
          <a:xfrm>
            <a:off x="6907346" y="0"/>
            <a:ext cx="52846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5" y="1948542"/>
            <a:ext cx="5579763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8026" y="3300455"/>
            <a:ext cx="4991752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BFA4AB3-C295-5F1A-95EE-1B1B1E6D9A0F}"/>
              </a:ext>
            </a:extLst>
          </p:cNvPr>
          <p:cNvCxnSpPr>
            <a:cxnSpLocks/>
          </p:cNvCxnSpPr>
          <p:nvPr/>
        </p:nvCxnSpPr>
        <p:spPr>
          <a:xfrm>
            <a:off x="1028655" y="3142320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455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25: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creamos un evento que escuchará la techa en el campo de la tarjeta (línea 42), crearemos una condición de que en caso se aprete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no se realice ninguna acción (línea 44-46), Ahora vamos a quitar el quitar el comportamiento predeterminado de la tecla que se aprete (línea 48), además de vamos a llamar a la función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handleInput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que maneje la entrara del campo de la tarjeta, ósea  las teclas que son válidas, y lo demás que pusimos allí (línea 50) y por último vamos a colocar para que se actualice el valor del campo de entrada con los números ingresados siguiendo la máscara.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9E28FD-E123-A466-B53D-6A6DA3DB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88531"/>
            <a:ext cx="7498584" cy="28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mirar en nuestra página como hicimos antes (Paso 14) y veremos como el primer campo ya sigue el formato mientras que los demás no.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CE3E1B0-5346-9BC8-5640-9EE485556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262" b="76103"/>
          <a:stretch/>
        </p:blipFill>
        <p:spPr bwMode="auto">
          <a:xfrm>
            <a:off x="4575190" y="1788531"/>
            <a:ext cx="7283128" cy="2881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158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870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27: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volvemos al código para terminar los otros 2 campos.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 nuevo evento para la fecha y ponemos de nuevo la condición del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57), volvemos a quitar la función predeterminada (línea 60), y volvemos a llamar la función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handleInput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esta vez colocamos la información de la fecha como parámetros, (línea 61) y por último vamos a colocar para que se actualice el valor del campo de entrada con los números ingresados siguiendo la máscara. (línea 63)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CBC9673-EA09-75E7-063A-A16FE599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8" y="1788531"/>
            <a:ext cx="7560106" cy="25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mirar en nuestra página como hicimos antes (Paso 14) y veremos cómo los 2 primeros campos ya siguen el formato y el último no.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Forma&#10;&#10;Descripción generada automáticamente">
            <a:extLst>
              <a:ext uri="{FF2B5EF4-FFF2-40B4-BE49-F238E27FC236}">
                <a16:creationId xmlns:a16="http://schemas.microsoft.com/office/drawing/2014/main" id="{56330D49-B846-D201-33FD-AD24B5295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437" b="77047"/>
          <a:stretch/>
        </p:blipFill>
        <p:spPr bwMode="auto">
          <a:xfrm>
            <a:off x="4335008" y="1781175"/>
            <a:ext cx="7470445" cy="2839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9040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870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29: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volvemos al código para terminar los otros 2 campos.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 nuevo evento para la fecha y ponemos de nuevo la condición del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68), volvemos a quitar la función predeterminada (línea 71), y volvemos a llamar la función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handleInput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esta vez colocamos la información de la fecha como parámetros, (línea 72) y por último vamos a colocar para que se actualice el valor del campo de entrada con los números ingresados siguiendo la máscara. (línea 74)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E4CF09C-E333-CA87-55CC-22EBDB87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89" y="1788531"/>
            <a:ext cx="7499251" cy="25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podremos apreciar como ha quedado todo perfectamente funcionando en nuestra página (Paso 14). Ahora podemos apreciar que los 3 campos están funcionando perfectamente.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EEA3B13F-EEB7-7EC9-EC3D-3B5A60260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50" b="83756"/>
          <a:stretch/>
        </p:blipFill>
        <p:spPr bwMode="auto">
          <a:xfrm>
            <a:off x="4540438" y="2131431"/>
            <a:ext cx="7259676" cy="2016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426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la función de nuestra página va bien, vamos a añadirle el estilo, lo primero que haremos será crear un archivo en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seleccionándolo desde el explorador.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2C7F8BCE-BF34-4CEC-AF17-8D61724C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1542594"/>
            <a:ext cx="4419600" cy="50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2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pondremos al archivo “style.css”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Pantalla de computadora con letras&#10;&#10;Descripción generada automáticamente">
            <a:extLst>
              <a:ext uri="{FF2B5EF4-FFF2-40B4-BE49-F238E27FC236}">
                <a16:creationId xmlns:a16="http://schemas.microsoft.com/office/drawing/2014/main" id="{FAE89CF9-259B-535F-FEED-8295CD2DD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22" b="7295"/>
          <a:stretch/>
        </p:blipFill>
        <p:spPr bwMode="auto">
          <a:xfrm>
            <a:off x="5067300" y="1672998"/>
            <a:ext cx="3657600" cy="2009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2276E49-53C0-EEA8-3917-EBEA520565C7}"/>
              </a:ext>
            </a:extLst>
          </p:cNvPr>
          <p:cNvSpPr txBox="1"/>
          <p:nvPr/>
        </p:nvSpPr>
        <p:spPr>
          <a:xfrm>
            <a:off x="202324" y="3811810"/>
            <a:ext cx="617220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en el archivo index.html vamos a vincular el dentro del head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que acabamos de crear (Línea 8)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46D2F7A9-E8C0-A4C8-1994-A6F5DE09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13" y="4538955"/>
            <a:ext cx="11087644" cy="20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entraremos en el archivo “style.css” y vamos a crear un diseño para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poniéndole una fuente (línea 3) y un color 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C8F155-A500-9A3E-F0FC-B275277B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" y="4065815"/>
            <a:ext cx="11571821" cy="1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4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vemos cómo va quedando.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Forma&#10;&#10;Descripción generada automáticamente">
            <a:extLst>
              <a:ext uri="{FF2B5EF4-FFF2-40B4-BE49-F238E27FC236}">
                <a16:creationId xmlns:a16="http://schemas.microsoft.com/office/drawing/2014/main" id="{C6FA0172-AB4B-5260-DC44-C4A6D1E66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812" b="65237"/>
          <a:stretch/>
        </p:blipFill>
        <p:spPr bwMode="auto">
          <a:xfrm>
            <a:off x="391886" y="2458651"/>
            <a:ext cx="8441871" cy="40150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31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instalación del editor de texto.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94288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36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el estilo de la tarjeta.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cosas como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border-radius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demás.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67D31A1B-F613-1A73-DD4C-0F21CDB0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976" y="1788531"/>
            <a:ext cx="7538647" cy="3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4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nos debería de ir quedando, recuerda que tú puedes modificar el diseño como desees.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, Rectángulo&#10;&#10;Descripción generada automáticamente">
            <a:extLst>
              <a:ext uri="{FF2B5EF4-FFF2-40B4-BE49-F238E27FC236}">
                <a16:creationId xmlns:a16="http://schemas.microsoft.com/office/drawing/2014/main" id="{53C85EDE-EC74-1E88-6969-3C06B4AC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23" b="49569"/>
          <a:stretch/>
        </p:blipFill>
        <p:spPr bwMode="auto">
          <a:xfrm>
            <a:off x="4369934" y="1788531"/>
            <a:ext cx="7241895" cy="4204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614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ese mismo diseño vamos a cambiarle el margen para centrar la imagen y le ponemos una sombra. (línea 20, línea 21)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2D8B70C-F757-F376-CE30-5D0DAC573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92" y="1788531"/>
            <a:ext cx="7535186" cy="30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3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nos queda luego de centrar y ponerle sombra.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59D19BF5-33AA-D0E1-5946-35F8C2471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3" r="27985" b="38349"/>
          <a:stretch/>
        </p:blipFill>
        <p:spPr>
          <a:xfrm>
            <a:off x="5323114" y="1788531"/>
            <a:ext cx="6057900" cy="45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6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cambiar el diseño de los inputs dentro de la tarjeta.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Poniendo algunos colores, bordes y demás.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F20F41BD-AA25-4BD2-A0CA-4572AB2D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30" y="3584674"/>
            <a:ext cx="7123739" cy="219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56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se nos verá algo así.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09977560-8148-A3F3-CCAF-0A93880F8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97" r="20570" b="39637"/>
          <a:stretch/>
        </p:blipFill>
        <p:spPr bwMode="auto">
          <a:xfrm>
            <a:off x="2756126" y="2188090"/>
            <a:ext cx="7514546" cy="44225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4737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620985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procederemos a cambiar el diseño del nombre del portador de la tarjeta.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4DC419-817F-EB47-0FEF-A0B04086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00" y="2675302"/>
            <a:ext cx="9065113" cy="325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15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620985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podemos ver cómo nos queda el nombre.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1685968-FBD0-3BE8-E020-C3AC83CD4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0" t="10067" r="15308" b="31479"/>
          <a:stretch/>
        </p:blipFill>
        <p:spPr bwMode="auto">
          <a:xfrm>
            <a:off x="2038754" y="2941213"/>
            <a:ext cx="8114492" cy="34366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0360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620985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procedemos a cambiar el tamaño de los inputs donde va la fecha y la CVV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426DB51-8B5C-4E50-5433-A4996115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89" y="2932338"/>
            <a:ext cx="8901067" cy="32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465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172200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Apreciamos el final de nuestro proyecto.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7B91640-CE4D-66E4-486F-4005C12E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0" y="2369729"/>
            <a:ext cx="8276137" cy="41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9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9D7A1C-280B-BAD5-6B6A-D456AD5C7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8" r="35871"/>
          <a:stretch/>
        </p:blipFill>
        <p:spPr bwMode="auto">
          <a:xfrm>
            <a:off x="6536872" y="1177061"/>
            <a:ext cx="4743293" cy="5241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642601" y="2322943"/>
            <a:ext cx="2939970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642601" y="552429"/>
            <a:ext cx="3969703" cy="151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Proceso instalación VS </a:t>
            </a:r>
            <a:r>
              <a:rPr lang="es-CO" dirty="0" err="1">
                <a:solidFill>
                  <a:srgbClr val="38AA00"/>
                </a:solidFill>
                <a:latin typeface="Work Sans Light" pitchFamily="2" charset="77"/>
              </a:rPr>
              <a:t>Code</a:t>
            </a:r>
            <a:endParaRPr lang="es-CO" dirty="0">
              <a:solidFill>
                <a:srgbClr val="38AA00"/>
              </a:solidFill>
              <a:latin typeface="Work Sans Ligh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5516" y="2928392"/>
            <a:ext cx="4223871" cy="86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seleccionamos donde dice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3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Referencias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3A3C247-9188-45F4-96FC-5D5EAF14C80E}"/>
              </a:ext>
            </a:extLst>
          </p:cNvPr>
          <p:cNvCxnSpPr>
            <a:cxnSpLocks/>
          </p:cNvCxnSpPr>
          <p:nvPr/>
        </p:nvCxnSpPr>
        <p:spPr>
          <a:xfrm>
            <a:off x="456236" y="1157296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EEF928E-F956-7C4C-11C0-C05AA6EBCC7F}"/>
              </a:ext>
            </a:extLst>
          </p:cNvPr>
          <p:cNvSpPr txBox="1"/>
          <p:nvPr/>
        </p:nvSpPr>
        <p:spPr>
          <a:xfrm>
            <a:off x="698602" y="1466703"/>
            <a:ext cx="9702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Vida MRR - </a:t>
            </a:r>
            <a:r>
              <a:rPr kumimoji="0" lang="es-CO" sz="2000" i="1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Programacion</a:t>
            </a:r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web / 10 PROYECTOS COMPLETOS DE JAVASCRIPT</a:t>
            </a:r>
          </a:p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https://www.youtube.com/watch?v=YfaiDc585Eo&amp;ab_channel=VidaMRR-Programacionweb</a:t>
            </a:r>
          </a:p>
          <a:p>
            <a:pPr algn="just" defTabSz="943239" hangingPunct="0"/>
            <a:endParaRPr kumimoji="0" lang="es-ES" sz="16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528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Equipo </a:t>
            </a:r>
          </a:p>
          <a:p>
            <a:pPr algn="ctr"/>
            <a:r>
              <a:rPr lang="es-CO" sz="4800" dirty="0">
                <a:latin typeface="Work Sans Light" pitchFamily="2" charset="77"/>
              </a:rPr>
              <a:t>CDMC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FABC993-F37C-71AC-5ED5-F813079E8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54321"/>
              </p:ext>
            </p:extLst>
          </p:nvPr>
        </p:nvGraphicFramePr>
        <p:xfrm>
          <a:off x="1472328" y="2151796"/>
          <a:ext cx="8682788" cy="334563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21176"/>
                  </a:srgbClr>
                </a:solidFill>
                <a:tableStyleId>{16D9F66E-5EB9-4882-86FB-DCBF35E3C3E4}</a:tableStyleId>
              </a:tblPr>
              <a:tblGrid>
                <a:gridCol w="4341394">
                  <a:extLst>
                    <a:ext uri="{9D8B030D-6E8A-4147-A177-3AD203B41FA5}">
                      <a16:colId xmlns:a16="http://schemas.microsoft.com/office/drawing/2014/main" val="3771880823"/>
                    </a:ext>
                  </a:extLst>
                </a:gridCol>
                <a:gridCol w="4341394">
                  <a:extLst>
                    <a:ext uri="{9D8B030D-6E8A-4147-A177-3AD203B41FA5}">
                      <a16:colId xmlns:a16="http://schemas.microsoft.com/office/drawing/2014/main" val="2105889104"/>
                    </a:ext>
                  </a:extLst>
                </a:gridCol>
              </a:tblGrid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Equipo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14181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Coordinación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Paula Milena Isaza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41631"/>
                  </a:ext>
                </a:extLst>
              </a:tr>
              <a:tr h="747429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Asesores Temáticos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Gloria Jaramillo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7329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Scrum Master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9630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Desarrollador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Santiago Flórez Echavarría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0227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Visualizador</a:t>
                      </a:r>
                      <a:endParaRPr lang="es-CO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Andrés Felipe Godoy</a:t>
                      </a:r>
                      <a:endParaRPr lang="es-CO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46666"/>
                  </a:ext>
                </a:extLst>
              </a:tr>
              <a:tr h="433034">
                <a:tc gridSpan="2"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Este material puede ser distribuido, copiado y exhibido por terceros si se muestran los créditos.  No se puede obtener ningún beneficio comercial y las obras derivadas tienen que estar bajo los mismos términos de licencia que el trabajo original.</a:t>
                      </a:r>
                      <a:endParaRPr lang="es-CO" sz="8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57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0F7D07-5C0F-FD64-92D9-56897B741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2" r="2648"/>
          <a:stretch/>
        </p:blipFill>
        <p:spPr>
          <a:xfrm>
            <a:off x="6903285" y="3217956"/>
            <a:ext cx="5288715" cy="288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2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400800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</a:t>
            </a: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F5A3F9-49B1-B02F-3A4F-73469B97B422}"/>
              </a:ext>
            </a:extLst>
          </p:cNvPr>
          <p:cNvSpPr txBox="1"/>
          <p:nvPr/>
        </p:nvSpPr>
        <p:spPr>
          <a:xfrm>
            <a:off x="391886" y="4189292"/>
            <a:ext cx="6008914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F2AD8-B434-95AE-804E-603B1CC0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53" y="3429000"/>
            <a:ext cx="4348133" cy="33321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A5A5B3-2712-A7F4-6018-09798089C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87"/>
          <a:stretch/>
        </p:blipFill>
        <p:spPr bwMode="auto">
          <a:xfrm>
            <a:off x="7327338" y="2433126"/>
            <a:ext cx="2424306" cy="57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2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2BD7A-7792-B2B4-3CE7-1B46FB48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3" y="2112446"/>
            <a:ext cx="5390145" cy="41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3444</TotalTime>
  <Words>2187</Words>
  <Application>Microsoft Office PowerPoint</Application>
  <PresentationFormat>Panorámica</PresentationFormat>
  <Paragraphs>217</Paragraphs>
  <Slides>62</Slides>
  <Notes>55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71" baseType="lpstr">
      <vt:lpstr>Arial</vt:lpstr>
      <vt:lpstr>Calibir</vt:lpstr>
      <vt:lpstr>Calibri</vt:lpstr>
      <vt:lpstr>Trebuchet MS</vt:lpstr>
      <vt:lpstr>Wingdings 3</vt:lpstr>
      <vt:lpstr>Work Sans</vt:lpstr>
      <vt:lpstr>Work Sans Light</vt:lpstr>
      <vt:lpstr>Work Sans Medium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Santiago Florez Echavarria</cp:lastModifiedBy>
  <cp:revision>39</cp:revision>
  <dcterms:created xsi:type="dcterms:W3CDTF">2020-10-01T23:51:28Z</dcterms:created>
  <dcterms:modified xsi:type="dcterms:W3CDTF">2023-09-11T07:22:48Z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