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aleway"/>
      <p:regular r:id="rId47"/>
      <p:bold r:id="rId48"/>
      <p:italic r:id="rId49"/>
      <p:boldItalic r:id="rId50"/>
    </p:embeddedFont>
    <p:embeddedFont>
      <p:font typeface="Roboto"/>
      <p:regular r:id="rId51"/>
      <p:bold r:id="rId52"/>
      <p:italic r:id="rId53"/>
      <p:boldItalic r:id="rId54"/>
    </p:embeddedFont>
    <p:embeddedFont>
      <p:font typeface="Lato"/>
      <p:regular r:id="rId55"/>
      <p:bold r:id="rId56"/>
      <p:italic r:id="rId57"/>
      <p:boldItalic r:id="rId58"/>
    </p:embeddedFont>
    <p:embeddedFont>
      <p:font typeface="Century Gothic"/>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hmisFxI0kLRj/L9UhUZDb0B3ta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enturyGothic-boldItalic.fntdata"/><Relationship Id="rId61" Type="http://schemas.openxmlformats.org/officeDocument/2006/relationships/font" Target="fonts/CenturyGothic-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Raleway-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CenturyGothic-regular.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12ceed6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f12ceed68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12ceed6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f12ceed68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12ceed6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f12ceed68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12ceed68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f12ceed68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12ceed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12ceed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12ceed68f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1f12ceed68f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97cb6b8e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897cb6b8e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97cb6bb18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897cb6bb18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97cb6bb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1897cb6bb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97cb6bb18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897cb6bb18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97cb6bb18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897cb6bb1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97cb6bb18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1897cb6bb1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97cb6bb18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1897cb6bb18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897cb6bb18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897cb6bb18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897cb6bb18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897cb6bb18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12ceed68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12ceed68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97cb6bb18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897cb6bb18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97cb6bb18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897cb6bb18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97cb6bb18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1897cb6bb18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12ceed68f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1f12ceed68f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f12ceed68f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1f12ceed68f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f12ceed68f_0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1f12ceed68f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12ceed68f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1f12ceed68f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f12ceed68f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1f12ceed68f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12ceed68f_0_3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1f12ceed68f_0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f12ceed68f_0_3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f12ceed68f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f12ceed68f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1f12ceed68f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97cb6bb18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1897cb6bb1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12ceed6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f12ceed68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5"/>
          <p:cNvGrpSpPr/>
          <p:nvPr/>
        </p:nvGrpSpPr>
        <p:grpSpPr>
          <a:xfrm>
            <a:off x="830392" y="1191256"/>
            <a:ext cx="745763" cy="45826"/>
            <a:chOff x="4580561" y="2589004"/>
            <a:chExt cx="1064464" cy="25200"/>
          </a:xfrm>
        </p:grpSpPr>
        <p:sp>
          <p:nvSpPr>
            <p:cNvPr id="12" name="Google Shape;12;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54"/>
          <p:cNvGrpSpPr/>
          <p:nvPr/>
        </p:nvGrpSpPr>
        <p:grpSpPr>
          <a:xfrm>
            <a:off x="830392" y="4169130"/>
            <a:ext cx="745763" cy="45826"/>
            <a:chOff x="4580561" y="2589004"/>
            <a:chExt cx="1064464" cy="25200"/>
          </a:xfrm>
        </p:grpSpPr>
        <p:sp>
          <p:nvSpPr>
            <p:cNvPr id="75" name="Google Shape;75;p5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5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5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5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5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olo el título">
  <p:cSld name="3_Solo el título">
    <p:spTree>
      <p:nvGrpSpPr>
        <p:cNvPr id="82" name="Shape 82"/>
        <p:cNvGrpSpPr/>
        <p:nvPr/>
      </p:nvGrpSpPr>
      <p:grpSpPr>
        <a:xfrm>
          <a:off x="0" y="0"/>
          <a:ext cx="0" cy="0"/>
          <a:chOff x="0" y="0"/>
          <a:chExt cx="0" cy="0"/>
        </a:xfrm>
      </p:grpSpPr>
      <p:pic>
        <p:nvPicPr>
          <p:cNvPr id="83" name="Google Shape;83;g1f12ceed68f_0_169"/>
          <p:cNvPicPr preferRelativeResize="0"/>
          <p:nvPr/>
        </p:nvPicPr>
        <p:blipFill rotWithShape="1">
          <a:blip r:embed="rId2">
            <a:alphaModFix/>
          </a:blip>
          <a:srcRect b="0" l="0" r="0" t="0"/>
          <a:stretch/>
        </p:blipFill>
        <p:spPr>
          <a:xfrm>
            <a:off x="0" y="-9785"/>
            <a:ext cx="9144001" cy="855038"/>
          </a:xfrm>
          <a:prstGeom prst="rect">
            <a:avLst/>
          </a:prstGeom>
          <a:noFill/>
          <a:ln>
            <a:noFill/>
          </a:ln>
        </p:spPr>
      </p:pic>
      <p:sp>
        <p:nvSpPr>
          <p:cNvPr id="84" name="Google Shape;84;g1f12ceed68f_0_169"/>
          <p:cNvSpPr txBox="1"/>
          <p:nvPr>
            <p:ph idx="1" type="body"/>
          </p:nvPr>
        </p:nvSpPr>
        <p:spPr>
          <a:xfrm>
            <a:off x="4535424" y="1026551"/>
            <a:ext cx="4167900" cy="3948900"/>
          </a:xfrm>
          <a:prstGeom prst="rect">
            <a:avLst/>
          </a:prstGeom>
          <a:noFill/>
          <a:ln>
            <a:noFill/>
          </a:ln>
        </p:spPr>
        <p:txBody>
          <a:bodyPr anchorCtr="0" anchor="ctr" bIns="34275" lIns="68575" spcFirstLastPara="1" rIns="68575" wrap="square" tIns="34275">
            <a:normAutofit/>
          </a:bodyPr>
          <a:lstStyle>
            <a:lvl1pPr indent="-323850" lvl="0" marL="457200" rtl="0" algn="l">
              <a:lnSpc>
                <a:spcPct val="109090"/>
              </a:lnSpc>
              <a:spcBef>
                <a:spcPts val="1100"/>
              </a:spcBef>
              <a:spcAft>
                <a:spcPts val="0"/>
              </a:spcAft>
              <a:buSzPts val="1500"/>
              <a:buChar char="•"/>
              <a:defRPr sz="1700"/>
            </a:lvl1pPr>
            <a:lvl2pPr indent="-323850" lvl="1" marL="914400" rtl="0" algn="l">
              <a:lnSpc>
                <a:spcPct val="109090"/>
              </a:lnSpc>
              <a:spcBef>
                <a:spcPts val="1100"/>
              </a:spcBef>
              <a:spcAft>
                <a:spcPts val="0"/>
              </a:spcAft>
              <a:buSzPts val="1500"/>
              <a:buChar char="•"/>
              <a:defRPr sz="1700"/>
            </a:lvl2pPr>
            <a:lvl3pPr indent="-323850" lvl="2" marL="1371600" rtl="0" algn="l">
              <a:lnSpc>
                <a:spcPct val="109090"/>
              </a:lnSpc>
              <a:spcBef>
                <a:spcPts val="1100"/>
              </a:spcBef>
              <a:spcAft>
                <a:spcPts val="0"/>
              </a:spcAft>
              <a:buSzPts val="1500"/>
              <a:buChar char="•"/>
              <a:defRPr sz="1700"/>
            </a:lvl3pPr>
            <a:lvl4pPr indent="-323850" lvl="3" marL="1828800" rtl="0" algn="l">
              <a:lnSpc>
                <a:spcPct val="109090"/>
              </a:lnSpc>
              <a:spcBef>
                <a:spcPts val="1100"/>
              </a:spcBef>
              <a:spcAft>
                <a:spcPts val="0"/>
              </a:spcAft>
              <a:buSzPts val="1500"/>
              <a:buChar char="•"/>
              <a:defRPr sz="1700"/>
            </a:lvl4pPr>
            <a:lvl5pPr indent="-323850" lvl="4" marL="2286000" rtl="0" algn="l">
              <a:lnSpc>
                <a:spcPct val="109090"/>
              </a:lnSpc>
              <a:spcBef>
                <a:spcPts val="1100"/>
              </a:spcBef>
              <a:spcAft>
                <a:spcPts val="0"/>
              </a:spcAft>
              <a:buSzPts val="1500"/>
              <a:buChar char="•"/>
              <a:defRPr sz="1700"/>
            </a:lvl5pPr>
            <a:lvl6pPr indent="-317500" lvl="5" marL="2743200" rtl="0" algn="l">
              <a:lnSpc>
                <a:spcPct val="90000"/>
              </a:lnSpc>
              <a:spcBef>
                <a:spcPts val="11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g1f12ceed68f_0_169"/>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2400"/>
              <a:buFont typeface="Century Gothic"/>
              <a:buNone/>
              <a:defRPr b="1" sz="2400">
                <a:solidFill>
                  <a:schemeClr val="lt1"/>
                </a:solidFill>
                <a:latin typeface="Century Gothic"/>
                <a:ea typeface="Century Gothic"/>
                <a:cs typeface="Century Gothic"/>
                <a:sym typeface="Century Gothic"/>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6"/>
          <p:cNvGrpSpPr/>
          <p:nvPr/>
        </p:nvGrpSpPr>
        <p:grpSpPr>
          <a:xfrm>
            <a:off x="830392" y="1191256"/>
            <a:ext cx="745763" cy="45826"/>
            <a:chOff x="4580561" y="2589004"/>
            <a:chExt cx="1064464" cy="25200"/>
          </a:xfrm>
        </p:grpSpPr>
        <p:sp>
          <p:nvSpPr>
            <p:cNvPr id="20" name="Google Shape;20;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4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4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47"/>
          <p:cNvGrpSpPr/>
          <p:nvPr/>
        </p:nvGrpSpPr>
        <p:grpSpPr>
          <a:xfrm>
            <a:off x="830392" y="1191256"/>
            <a:ext cx="745763" cy="45826"/>
            <a:chOff x="4580561" y="2589004"/>
            <a:chExt cx="1064464" cy="25200"/>
          </a:xfrm>
        </p:grpSpPr>
        <p:sp>
          <p:nvSpPr>
            <p:cNvPr id="28" name="Google Shape;28;p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48"/>
          <p:cNvGrpSpPr/>
          <p:nvPr/>
        </p:nvGrpSpPr>
        <p:grpSpPr>
          <a:xfrm>
            <a:off x="830392" y="1191256"/>
            <a:ext cx="745763" cy="45826"/>
            <a:chOff x="4580561" y="2589004"/>
            <a:chExt cx="1064464" cy="25200"/>
          </a:xfrm>
        </p:grpSpPr>
        <p:sp>
          <p:nvSpPr>
            <p:cNvPr id="35" name="Google Shape;35;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8" name="Google Shape;38;p4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4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49"/>
          <p:cNvGrpSpPr/>
          <p:nvPr/>
        </p:nvGrpSpPr>
        <p:grpSpPr>
          <a:xfrm>
            <a:off x="830392" y="1191256"/>
            <a:ext cx="745763" cy="45826"/>
            <a:chOff x="4580561" y="2589004"/>
            <a:chExt cx="1064464" cy="25200"/>
          </a:xfrm>
        </p:grpSpPr>
        <p:sp>
          <p:nvSpPr>
            <p:cNvPr id="43" name="Google Shape;43;p4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5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50"/>
          <p:cNvGrpSpPr/>
          <p:nvPr/>
        </p:nvGrpSpPr>
        <p:grpSpPr>
          <a:xfrm>
            <a:off x="830392" y="1191256"/>
            <a:ext cx="745763" cy="45826"/>
            <a:chOff x="4580561" y="2589004"/>
            <a:chExt cx="1064464" cy="25200"/>
          </a:xfrm>
        </p:grpSpPr>
        <p:sp>
          <p:nvSpPr>
            <p:cNvPr id="50" name="Google Shape;50;p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5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51"/>
          <p:cNvGrpSpPr/>
          <p:nvPr/>
        </p:nvGrpSpPr>
        <p:grpSpPr>
          <a:xfrm>
            <a:off x="830392" y="4169130"/>
            <a:ext cx="745763" cy="45826"/>
            <a:chOff x="4580561" y="2589004"/>
            <a:chExt cx="1064464" cy="25200"/>
          </a:xfrm>
        </p:grpSpPr>
        <p:sp>
          <p:nvSpPr>
            <p:cNvPr id="57" name="Google Shape;57;p5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5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5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52"/>
          <p:cNvGrpSpPr/>
          <p:nvPr/>
        </p:nvGrpSpPr>
        <p:grpSpPr>
          <a:xfrm>
            <a:off x="830392" y="1191256"/>
            <a:ext cx="745763" cy="45826"/>
            <a:chOff x="4580561" y="2589004"/>
            <a:chExt cx="1064464" cy="25200"/>
          </a:xfrm>
        </p:grpSpPr>
        <p:sp>
          <p:nvSpPr>
            <p:cNvPr id="64" name="Google Shape;64;p5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5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5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5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5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centeno@tec.m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v8.dev/" TargetMode="External"/><Relationship Id="rId4" Type="http://schemas.openxmlformats.org/officeDocument/2006/relationships/hyperlink" Target="https://tc39.es/ecma262/" TargetMode="External"/><Relationship Id="rId5" Type="http://schemas.openxmlformats.org/officeDocument/2006/relationships/hyperlink" Target="https://webassembly.github.io/spec/co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tc39.es/ecma26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ebassembly.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ithub.com/coreybutler/nvm-windows" TargetMode="External"/><Relationship Id="rId4" Type="http://schemas.openxmlformats.org/officeDocument/2006/relationships/hyperlink" Target="https://github.com/nvm-sh/nvm" TargetMode="External"/><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typescriptlang.org/" TargetMode="External"/><Relationship Id="rId4" Type="http://schemas.openxmlformats.org/officeDocument/2006/relationships/hyperlink" Target="https://angular.io/guide/what-is-angula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angular.io/guide/setup-local" TargetMode="External"/><Relationship Id="rId4" Type="http://schemas.openxmlformats.org/officeDocument/2006/relationships/image" Target="../media/image6.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openai.com/api/" TargetMode="External"/><Relationship Id="rId4" Type="http://schemas.openxmlformats.org/officeDocument/2006/relationships/hyperlink" Target="https://openai.com/api/" TargetMode="External"/><Relationship Id="rId5" Type="http://schemas.openxmlformats.org/officeDocument/2006/relationships/hyperlink" Target="https://openai.com/ap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localhost:4200" TargetMode="External"/><Relationship Id="rId4" Type="http://schemas.openxmlformats.org/officeDocument/2006/relationships/image" Target="../media/image10.png"/><Relationship Id="rId5" Type="http://schemas.openxmlformats.org/officeDocument/2006/relationships/image" Target="../media/image29.png"/><Relationship Id="rId6"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4.jp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git-scm.com/downloads" TargetMode="External"/><Relationship Id="rId4" Type="http://schemas.openxmlformats.org/officeDocument/2006/relationships/image" Target="../media/image10.png"/><Relationship Id="rId5"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s://adsoftsito.github.io/" TargetMode="External"/><Relationship Id="rId4" Type="http://schemas.openxmlformats.org/officeDocument/2006/relationships/image" Target="../media/image10.png"/><Relationship Id="rId5"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laravel.com/"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tnet.microsoft.com/learn/aspnet/what-is-aspnet-core"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hyperlink" Target="https://keepcoding.io/blog/lenguaje-de-programacion-go-caracteristic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53825" y="3183175"/>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Adolfo Centeno</a:t>
            </a:r>
            <a:endParaRPr/>
          </a:p>
          <a:p>
            <a:pPr indent="0" lvl="0" marL="0" rtl="0" algn="l">
              <a:lnSpc>
                <a:spcPct val="100000"/>
              </a:lnSpc>
              <a:spcBef>
                <a:spcPts val="0"/>
              </a:spcBef>
              <a:spcAft>
                <a:spcPts val="0"/>
              </a:spcAft>
              <a:buSzPct val="111111"/>
              <a:buNone/>
            </a:pPr>
            <a:r>
              <a:rPr lang="en" u="sng">
                <a:solidFill>
                  <a:schemeClr val="hlink"/>
                </a:solidFill>
                <a:hlinkClick r:id="rId3"/>
              </a:rPr>
              <a:t>a.centeno@tec.mx</a:t>
            </a:r>
            <a:endParaRPr/>
          </a:p>
          <a:p>
            <a:pPr indent="0" lvl="0" marL="0" rtl="0" algn="l">
              <a:lnSpc>
                <a:spcPct val="100000"/>
              </a:lnSpc>
              <a:spcBef>
                <a:spcPts val="0"/>
              </a:spcBef>
              <a:spcAft>
                <a:spcPts val="0"/>
              </a:spcAft>
              <a:buSzPct val="111111"/>
              <a:buNone/>
            </a:pPr>
            <a:r>
              <a:rPr lang="en"/>
              <a:t>Cel. 272-190-8413</a:t>
            </a:r>
            <a:endParaRPr/>
          </a:p>
          <a:p>
            <a:pPr indent="0" lvl="0" marL="0" rtl="0" algn="l">
              <a:lnSpc>
                <a:spcPct val="100000"/>
              </a:lnSpc>
              <a:spcBef>
                <a:spcPts val="0"/>
              </a:spcBef>
              <a:spcAft>
                <a:spcPts val="0"/>
              </a:spcAft>
              <a:buSzPct val="111111"/>
              <a:buNone/>
            </a:pPr>
            <a:r>
              <a:t/>
            </a:r>
            <a:endParaRPr/>
          </a:p>
        </p:txBody>
      </p:sp>
      <p:sp>
        <p:nvSpPr>
          <p:cNvPr id="91" name="Google Shape;91;p1"/>
          <p:cNvSpPr txBox="1"/>
          <p:nvPr/>
        </p:nvSpPr>
        <p:spPr>
          <a:xfrm>
            <a:off x="302550" y="1028700"/>
            <a:ext cx="8350800" cy="7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3650">
                <a:solidFill>
                  <a:srgbClr val="0000FF"/>
                </a:solidFill>
                <a:highlight>
                  <a:srgbClr val="D9D9D9"/>
                </a:highlight>
                <a:latin typeface="Lato"/>
                <a:ea typeface="Lato"/>
                <a:cs typeface="Lato"/>
                <a:sym typeface="Lato"/>
              </a:rPr>
              <a:t>Planeación de sistemas de software</a:t>
            </a:r>
            <a:endParaRPr b="1" sz="3650">
              <a:solidFill>
                <a:srgbClr val="0000FF"/>
              </a:solidFill>
              <a:highlight>
                <a:srgbClr val="D9D9D9"/>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NodeJS</a:t>
            </a:r>
            <a:endParaRPr/>
          </a:p>
          <a:p>
            <a:pPr indent="0" lvl="0" marL="0" rtl="0" algn="l">
              <a:lnSpc>
                <a:spcPct val="100000"/>
              </a:lnSpc>
              <a:spcBef>
                <a:spcPts val="0"/>
              </a:spcBef>
              <a:spcAft>
                <a:spcPts val="0"/>
              </a:spcAft>
              <a:buSzPts val="4200"/>
              <a:buNone/>
            </a:pPr>
            <a:r>
              <a:t/>
            </a:r>
            <a:endParaRPr/>
          </a:p>
        </p:txBody>
      </p:sp>
      <p:sp>
        <p:nvSpPr>
          <p:cNvPr id="161" name="Google Shape;161;p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2012">
                <a:solidFill>
                  <a:srgbClr val="4D5156"/>
                </a:solidFill>
                <a:highlight>
                  <a:srgbClr val="FFFFFF"/>
                </a:highlight>
                <a:latin typeface="Arial"/>
                <a:ea typeface="Arial"/>
                <a:cs typeface="Arial"/>
                <a:sym typeface="Arial"/>
              </a:rPr>
              <a:t>Node.js es un entorno en tiempo de ejecución multiplataforma, de código abierto, para la capa del servidor basado en el lenguaje de programación JavaScript, asíncrono, con E/S de datos en una arquitectura orientada a eventos y basado en el </a:t>
            </a:r>
            <a:r>
              <a:rPr b="1" lang="en" sz="2012">
                <a:solidFill>
                  <a:srgbClr val="4D5156"/>
                </a:solidFill>
                <a:highlight>
                  <a:srgbClr val="FFFFFF"/>
                </a:highlight>
                <a:latin typeface="Arial"/>
                <a:ea typeface="Arial"/>
                <a:cs typeface="Arial"/>
                <a:sym typeface="Arial"/>
              </a:rPr>
              <a:t>motor V8 de Google (Chrome)</a:t>
            </a:r>
            <a:endParaRPr b="1" sz="4145"/>
          </a:p>
          <a:p>
            <a:pPr indent="0" lvl="0" marL="0" rtl="0" algn="l">
              <a:lnSpc>
                <a:spcPct val="80000"/>
              </a:lnSpc>
              <a:spcBef>
                <a:spcPts val="0"/>
              </a:spcBef>
              <a:spcAft>
                <a:spcPts val="0"/>
              </a:spcAft>
              <a:buSzPts val="852"/>
              <a:buNone/>
            </a:pPr>
            <a:r>
              <a:t/>
            </a:r>
            <a:endParaRPr sz="1240"/>
          </a:p>
        </p:txBody>
      </p:sp>
      <p:pic>
        <p:nvPicPr>
          <p:cNvPr id="162" name="Google Shape;162;p7"/>
          <p:cNvPicPr preferRelativeResize="0"/>
          <p:nvPr/>
        </p:nvPicPr>
        <p:blipFill rotWithShape="1">
          <a:blip r:embed="rId3">
            <a:alphaModFix/>
          </a:blip>
          <a:srcRect b="0" l="0" r="0" t="0"/>
          <a:stretch/>
        </p:blipFill>
        <p:spPr>
          <a:xfrm>
            <a:off x="4827684" y="531897"/>
            <a:ext cx="4316316" cy="264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NodeJs</a:t>
            </a:r>
            <a:endParaRPr/>
          </a:p>
        </p:txBody>
      </p:sp>
      <p:sp>
        <p:nvSpPr>
          <p:cNvPr id="168" name="Google Shape;168;p8"/>
          <p:cNvSpPr txBox="1"/>
          <p:nvPr>
            <p:ph idx="1" type="subTitle"/>
          </p:nvPr>
        </p:nvSpPr>
        <p:spPr>
          <a:xfrm>
            <a:off x="729449" y="2571750"/>
            <a:ext cx="8149800" cy="222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4200"/>
              <a:t>Node.js. </a:t>
            </a:r>
            <a:r>
              <a:rPr b="1" lang="en" sz="4200"/>
              <a:t>JavaScript</a:t>
            </a:r>
            <a:r>
              <a:rPr lang="en" sz="4200"/>
              <a:t> en el servidor</a:t>
            </a:r>
            <a:endParaRPr sz="4200"/>
          </a:p>
          <a:p>
            <a:pPr indent="0" lvl="0" marL="0" rtl="0" algn="l">
              <a:lnSpc>
                <a:spcPct val="100000"/>
              </a:lnSpc>
              <a:spcBef>
                <a:spcPts val="0"/>
              </a:spcBef>
              <a:spcAft>
                <a:spcPts val="0"/>
              </a:spcAft>
              <a:buSzPts val="1600"/>
              <a:buNone/>
            </a:pPr>
            <a:r>
              <a:t/>
            </a:r>
            <a:endParaRPr sz="3800"/>
          </a:p>
        </p:txBody>
      </p:sp>
      <p:sp>
        <p:nvSpPr>
          <p:cNvPr id="169" name="Google Shape;169;p8"/>
          <p:cNvSpPr txBox="1"/>
          <p:nvPr/>
        </p:nvSpPr>
        <p:spPr>
          <a:xfrm>
            <a:off x="557575" y="2571750"/>
            <a:ext cx="3000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800"/>
              <a:buFont typeface="Arial"/>
              <a:buNone/>
            </a:pPr>
            <a:r>
              <a:t/>
            </a:r>
            <a:endParaRPr b="0" i="0" sz="3800" u="none" cap="none" strike="noStrike">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JavaScript</a:t>
            </a:r>
            <a:endParaRPr/>
          </a:p>
        </p:txBody>
      </p:sp>
      <p:sp>
        <p:nvSpPr>
          <p:cNvPr id="175" name="Google Shape;175;p9"/>
          <p:cNvSpPr txBox="1"/>
          <p:nvPr>
            <p:ph idx="1" type="subTitle"/>
          </p:nvPr>
        </p:nvSpPr>
        <p:spPr>
          <a:xfrm>
            <a:off x="604177" y="3828025"/>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35"/>
              <a:buNone/>
            </a:pPr>
            <a:r>
              <a:rPr b="1" lang="en" sz="1920">
                <a:solidFill>
                  <a:srgbClr val="202124"/>
                </a:solidFill>
                <a:highlight>
                  <a:srgbClr val="FFFFFF"/>
                </a:highlight>
                <a:latin typeface="Arial"/>
                <a:ea typeface="Arial"/>
                <a:cs typeface="Arial"/>
                <a:sym typeface="Arial"/>
              </a:rPr>
              <a:t>JavaScript</a:t>
            </a:r>
            <a:r>
              <a:rPr lang="en" sz="1920">
                <a:solidFill>
                  <a:srgbClr val="202124"/>
                </a:solidFill>
                <a:highlight>
                  <a:srgbClr val="FFFFFF"/>
                </a:highlight>
                <a:latin typeface="Arial"/>
                <a:ea typeface="Arial"/>
                <a:cs typeface="Arial"/>
                <a:sym typeface="Arial"/>
              </a:rPr>
              <a:t> es el único lenguaje de programación que funciona en los navegadores de forma nativa (lenguaje interpretado sin necesidad de compilación). Por tanto se utiliza como complemento de HTML y CSS </a:t>
            </a:r>
            <a:r>
              <a:rPr b="1" lang="en" sz="1920">
                <a:solidFill>
                  <a:srgbClr val="202124"/>
                </a:solidFill>
                <a:highlight>
                  <a:srgbClr val="FFFFFF"/>
                </a:highlight>
                <a:latin typeface="Arial"/>
                <a:ea typeface="Arial"/>
                <a:cs typeface="Arial"/>
                <a:sym typeface="Arial"/>
              </a:rPr>
              <a:t>para</a:t>
            </a:r>
            <a:r>
              <a:rPr lang="en" sz="1920">
                <a:solidFill>
                  <a:srgbClr val="202124"/>
                </a:solidFill>
                <a:highlight>
                  <a:srgbClr val="FFFFFF"/>
                </a:highlight>
                <a:latin typeface="Arial"/>
                <a:ea typeface="Arial"/>
                <a:cs typeface="Arial"/>
                <a:sym typeface="Arial"/>
              </a:rPr>
              <a:t> crear páginas webs.</a:t>
            </a:r>
            <a:endParaRPr sz="2260"/>
          </a:p>
        </p:txBody>
      </p:sp>
      <p:pic>
        <p:nvPicPr>
          <p:cNvPr id="176" name="Google Shape;176;p9"/>
          <p:cNvPicPr preferRelativeResize="0"/>
          <p:nvPr/>
        </p:nvPicPr>
        <p:blipFill rotWithShape="1">
          <a:blip r:embed="rId3">
            <a:alphaModFix/>
          </a:blip>
          <a:srcRect b="0" l="0" r="0" t="0"/>
          <a:stretch/>
        </p:blipFill>
        <p:spPr>
          <a:xfrm>
            <a:off x="4456975" y="894556"/>
            <a:ext cx="4556700" cy="227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Motor V8 de Google</a:t>
            </a:r>
            <a:endParaRPr/>
          </a:p>
          <a:p>
            <a:pPr indent="0" lvl="0" marL="0" rtl="0" algn="l">
              <a:lnSpc>
                <a:spcPct val="100000"/>
              </a:lnSpc>
              <a:spcBef>
                <a:spcPts val="0"/>
              </a:spcBef>
              <a:spcAft>
                <a:spcPts val="0"/>
              </a:spcAft>
              <a:buSzPct val="111111"/>
              <a:buNone/>
            </a:pPr>
            <a:r>
              <a:rPr lang="en" u="sng">
                <a:solidFill>
                  <a:schemeClr val="hlink"/>
                </a:solidFill>
                <a:hlinkClick r:id="rId3"/>
              </a:rPr>
              <a:t>https://v8.dev/</a:t>
            </a:r>
            <a:endParaRPr/>
          </a:p>
          <a:p>
            <a:pPr indent="0" lvl="0" marL="0" rtl="0" algn="l">
              <a:lnSpc>
                <a:spcPct val="100000"/>
              </a:lnSpc>
              <a:spcBef>
                <a:spcPts val="0"/>
              </a:spcBef>
              <a:spcAft>
                <a:spcPts val="0"/>
              </a:spcAft>
              <a:buSzPct val="111111"/>
              <a:buNone/>
            </a:pPr>
            <a:r>
              <a:t/>
            </a:r>
            <a:endParaRPr/>
          </a:p>
        </p:txBody>
      </p:sp>
      <p:sp>
        <p:nvSpPr>
          <p:cNvPr id="182" name="Google Shape;182;p10"/>
          <p:cNvSpPr txBox="1"/>
          <p:nvPr>
            <p:ph idx="1" type="subTitle"/>
          </p:nvPr>
        </p:nvSpPr>
        <p:spPr>
          <a:xfrm>
            <a:off x="395077" y="2780850"/>
            <a:ext cx="7688100" cy="541200"/>
          </a:xfrm>
          <a:prstGeom prst="rect">
            <a:avLst/>
          </a:prstGeom>
          <a:noFill/>
          <a:ln>
            <a:noFill/>
          </a:ln>
        </p:spPr>
        <p:txBody>
          <a:bodyPr anchorCtr="0" anchor="t" bIns="91425" lIns="91425" spcFirstLastPara="1" rIns="91425" wrap="square" tIns="91425">
            <a:normAutofit fontScale="25000" lnSpcReduction="20000"/>
          </a:bodyPr>
          <a:lstStyle/>
          <a:p>
            <a:pPr indent="0" lvl="0" marL="25400" marR="25400" rtl="0" algn="l">
              <a:lnSpc>
                <a:spcPct val="115000"/>
              </a:lnSpc>
              <a:spcBef>
                <a:spcPts val="1200"/>
              </a:spcBef>
              <a:spcAft>
                <a:spcPts val="0"/>
              </a:spcAft>
              <a:buSzPct val="84210"/>
              <a:buNone/>
            </a:pPr>
            <a:r>
              <a:rPr lang="en" sz="7600">
                <a:solidFill>
                  <a:srgbClr val="000000"/>
                </a:solidFill>
                <a:latin typeface="Arial"/>
                <a:ea typeface="Arial"/>
                <a:cs typeface="Arial"/>
                <a:sym typeface="Arial"/>
              </a:rPr>
              <a:t>V8 is Google’s open source high-performance JavaScript and WebAssembly engine, written in </a:t>
            </a:r>
            <a:r>
              <a:rPr b="1" lang="en" sz="11200">
                <a:solidFill>
                  <a:srgbClr val="000000"/>
                </a:solidFill>
                <a:latin typeface="Arial"/>
                <a:ea typeface="Arial"/>
                <a:cs typeface="Arial"/>
                <a:sym typeface="Arial"/>
              </a:rPr>
              <a:t>C++</a:t>
            </a:r>
            <a:r>
              <a:rPr lang="en" sz="7600">
                <a:solidFill>
                  <a:srgbClr val="000000"/>
                </a:solidFill>
                <a:latin typeface="Arial"/>
                <a:ea typeface="Arial"/>
                <a:cs typeface="Arial"/>
                <a:sym typeface="Arial"/>
              </a:rPr>
              <a:t>. It is used in Chrome and in Node.js, among others. It implements </a:t>
            </a:r>
            <a:r>
              <a:rPr lang="en" sz="7600">
                <a:solidFill>
                  <a:schemeClr val="hlink"/>
                </a:solidFill>
                <a:uFill>
                  <a:noFill/>
                </a:uFill>
                <a:latin typeface="Arial"/>
                <a:ea typeface="Arial"/>
                <a:cs typeface="Arial"/>
                <a:sym typeface="Arial"/>
                <a:hlinkClick r:id="rId4"/>
              </a:rPr>
              <a:t>ECMAScript</a:t>
            </a:r>
            <a:r>
              <a:rPr lang="en" sz="7600">
                <a:solidFill>
                  <a:srgbClr val="000000"/>
                </a:solidFill>
                <a:latin typeface="Arial"/>
                <a:ea typeface="Arial"/>
                <a:cs typeface="Arial"/>
                <a:sym typeface="Arial"/>
              </a:rPr>
              <a:t> and </a:t>
            </a:r>
            <a:r>
              <a:rPr lang="en" sz="7600">
                <a:solidFill>
                  <a:schemeClr val="hlink"/>
                </a:solidFill>
                <a:uFill>
                  <a:noFill/>
                </a:uFill>
                <a:latin typeface="Arial"/>
                <a:ea typeface="Arial"/>
                <a:cs typeface="Arial"/>
                <a:sym typeface="Arial"/>
                <a:hlinkClick r:id="rId5"/>
              </a:rPr>
              <a:t>WebAssembly</a:t>
            </a:r>
            <a:r>
              <a:rPr lang="en" sz="7600">
                <a:solidFill>
                  <a:srgbClr val="000000"/>
                </a:solidFill>
                <a:latin typeface="Arial"/>
                <a:ea typeface="Arial"/>
                <a:cs typeface="Arial"/>
                <a:sym typeface="Arial"/>
              </a:rPr>
              <a:t>, and runs on Windows 7 or later, macOS 10.12+, and Linux systems that use x64, IA-32, ARM, or MIPS processors. V8 can run standalone, or can be embedded into any C++ application.</a:t>
            </a:r>
            <a:endParaRPr sz="7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6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ECMAScript</a:t>
            </a:r>
            <a:endParaRPr/>
          </a:p>
          <a:p>
            <a:pPr indent="0" lvl="0" marL="0" rtl="0" algn="l">
              <a:lnSpc>
                <a:spcPct val="100000"/>
              </a:lnSpc>
              <a:spcBef>
                <a:spcPts val="0"/>
              </a:spcBef>
              <a:spcAft>
                <a:spcPts val="0"/>
              </a:spcAft>
              <a:buSzPct val="111111"/>
              <a:buNone/>
            </a:pPr>
            <a:r>
              <a:rPr lang="en" u="sng">
                <a:solidFill>
                  <a:schemeClr val="hlink"/>
                </a:solidFill>
                <a:hlinkClick r:id="rId3"/>
              </a:rPr>
              <a:t>https://tc39.es/ecma262/</a:t>
            </a:r>
            <a:endParaRPr/>
          </a:p>
          <a:p>
            <a:pPr indent="0" lvl="0" marL="0" rtl="0" algn="l">
              <a:lnSpc>
                <a:spcPct val="100000"/>
              </a:lnSpc>
              <a:spcBef>
                <a:spcPts val="0"/>
              </a:spcBef>
              <a:spcAft>
                <a:spcPts val="0"/>
              </a:spcAft>
              <a:buSzPct val="111111"/>
              <a:buNone/>
            </a:pPr>
            <a:r>
              <a:t/>
            </a:r>
            <a:endParaRPr/>
          </a:p>
        </p:txBody>
      </p:sp>
      <p:sp>
        <p:nvSpPr>
          <p:cNvPr id="188" name="Google Shape;188;p1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829">
                <a:solidFill>
                  <a:srgbClr val="202124"/>
                </a:solidFill>
                <a:highlight>
                  <a:srgbClr val="FFFFFF"/>
                </a:highlight>
                <a:latin typeface="Arial"/>
                <a:ea typeface="Arial"/>
                <a:cs typeface="Arial"/>
                <a:sym typeface="Arial"/>
              </a:rPr>
              <a:t>ECMAScript</a:t>
            </a:r>
            <a:r>
              <a:rPr lang="en" sz="1829">
                <a:solidFill>
                  <a:srgbClr val="202124"/>
                </a:solidFill>
                <a:highlight>
                  <a:srgbClr val="FFFFFF"/>
                </a:highlight>
                <a:latin typeface="Arial"/>
                <a:ea typeface="Arial"/>
                <a:cs typeface="Arial"/>
                <a:sym typeface="Arial"/>
              </a:rPr>
              <a:t> es una especificación de lenguaje de programación publicada por ECMA International. El desarrollo empezó en 1996 y estuvo basado en el popular lenguaje JavaScript propuesto como estándar por Netscape Communications Corporation. Actualmente está aceptado como el estándar ISO/IEC 22275:2018</a:t>
            </a:r>
            <a:endParaRPr sz="21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WebAssembly</a:t>
            </a:r>
            <a:endParaRPr/>
          </a:p>
          <a:p>
            <a:pPr indent="0" lvl="0" marL="0" rtl="0" algn="l">
              <a:lnSpc>
                <a:spcPct val="100000"/>
              </a:lnSpc>
              <a:spcBef>
                <a:spcPts val="0"/>
              </a:spcBef>
              <a:spcAft>
                <a:spcPts val="0"/>
              </a:spcAft>
              <a:buSzPct val="111111"/>
              <a:buNone/>
            </a:pPr>
            <a:r>
              <a:rPr lang="en" u="sng">
                <a:solidFill>
                  <a:schemeClr val="hlink"/>
                </a:solidFill>
                <a:hlinkClick r:id="rId3"/>
              </a:rPr>
              <a:t>https://webassembly.org/</a:t>
            </a:r>
            <a:endParaRPr/>
          </a:p>
          <a:p>
            <a:pPr indent="0" lvl="0" marL="0" rtl="0" algn="l">
              <a:lnSpc>
                <a:spcPct val="100000"/>
              </a:lnSpc>
              <a:spcBef>
                <a:spcPts val="0"/>
              </a:spcBef>
              <a:spcAft>
                <a:spcPts val="0"/>
              </a:spcAft>
              <a:buSzPct val="111111"/>
              <a:buNone/>
            </a:pPr>
            <a:r>
              <a:t/>
            </a:r>
            <a:endParaRPr/>
          </a:p>
        </p:txBody>
      </p:sp>
      <p:sp>
        <p:nvSpPr>
          <p:cNvPr id="194" name="Google Shape;194;p1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970">
                <a:solidFill>
                  <a:srgbClr val="4D5156"/>
                </a:solidFill>
                <a:highlight>
                  <a:srgbClr val="FFFFFF"/>
                </a:highlight>
                <a:latin typeface="Arial"/>
                <a:ea typeface="Arial"/>
                <a:cs typeface="Arial"/>
                <a:sym typeface="Arial"/>
              </a:rPr>
              <a:t>WebAssembly, abreviado wasm, es un formato de código binario portable, para la ejecución íntegra en navegador de scripts de lado del cliente. Se trata de un lenguaje de bajo nivel, diseñado inicialmente como formato destino en la compilación desde C y </a:t>
            </a:r>
            <a:r>
              <a:rPr b="1" lang="en" sz="2371">
                <a:solidFill>
                  <a:srgbClr val="4D5156"/>
                </a:solidFill>
                <a:highlight>
                  <a:srgbClr val="FFFFFF"/>
                </a:highlight>
                <a:latin typeface="Arial"/>
                <a:ea typeface="Arial"/>
                <a:cs typeface="Arial"/>
                <a:sym typeface="Arial"/>
              </a:rPr>
              <a:t>C++</a:t>
            </a:r>
            <a:endParaRPr b="1" sz="288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f12ceed68f_0_2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Instalacion de nvm</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00" name="Google Shape;200;g1f12ceed68f_0_25"/>
          <p:cNvSpPr txBox="1"/>
          <p:nvPr>
            <p:ph idx="1" type="subTitle"/>
          </p:nvPr>
        </p:nvSpPr>
        <p:spPr>
          <a:xfrm>
            <a:off x="502702" y="2204725"/>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850">
                <a:solidFill>
                  <a:srgbClr val="5F6368"/>
                </a:solidFill>
                <a:highlight>
                  <a:srgbClr val="FFFFFF"/>
                </a:highlight>
                <a:latin typeface="Arial"/>
                <a:ea typeface="Arial"/>
                <a:cs typeface="Arial"/>
                <a:sym typeface="Arial"/>
              </a:rPr>
              <a:t>nvm</a:t>
            </a:r>
            <a:r>
              <a:rPr lang="en" sz="1850">
                <a:solidFill>
                  <a:srgbClr val="4D5156"/>
                </a:solidFill>
                <a:highlight>
                  <a:srgbClr val="FFFFFF"/>
                </a:highlight>
                <a:latin typeface="Arial"/>
                <a:ea typeface="Arial"/>
                <a:cs typeface="Arial"/>
                <a:sym typeface="Arial"/>
              </a:rPr>
              <a:t> es un software que podemos instalar para contar con varias versiones distintas de NodeJS en un mismo equipo</a:t>
            </a:r>
            <a:endParaRPr b="1" sz="3680"/>
          </a:p>
        </p:txBody>
      </p:sp>
      <p:sp>
        <p:nvSpPr>
          <p:cNvPr id="201" name="Google Shape;201;g1f12ceed68f_0_25"/>
          <p:cNvSpPr txBox="1"/>
          <p:nvPr/>
        </p:nvSpPr>
        <p:spPr>
          <a:xfrm>
            <a:off x="1951500" y="3131475"/>
            <a:ext cx="676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Windows:  </a:t>
            </a:r>
            <a:r>
              <a:rPr lang="en" u="sng">
                <a:solidFill>
                  <a:schemeClr val="hlink"/>
                </a:solidFill>
                <a:hlinkClick r:id="rId3"/>
              </a:rPr>
              <a:t>https://github.com/coreybutler/nvm-windows</a:t>
            </a:r>
            <a:endParaRPr/>
          </a:p>
          <a:p>
            <a:pPr indent="0" lvl="0" marL="0" rtl="0" algn="l">
              <a:spcBef>
                <a:spcPts val="0"/>
              </a:spcBef>
              <a:spcAft>
                <a:spcPts val="0"/>
              </a:spcAft>
              <a:buNone/>
            </a:pPr>
            <a:r>
              <a:rPr lang="en"/>
              <a:t>Lnux/Mac: </a:t>
            </a:r>
            <a:r>
              <a:rPr lang="en" u="sng">
                <a:solidFill>
                  <a:schemeClr val="hlink"/>
                </a:solidFill>
                <a:hlinkClick r:id="rId4"/>
              </a:rPr>
              <a:t>https://github.com/nvm-sh/nvm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g1f12ceed68f_0_25"/>
          <p:cNvPicPr preferRelativeResize="0"/>
          <p:nvPr/>
        </p:nvPicPr>
        <p:blipFill>
          <a:blip r:embed="rId5">
            <a:alphaModFix/>
          </a:blip>
          <a:stretch>
            <a:fillRect/>
          </a:stretch>
        </p:blipFill>
        <p:spPr>
          <a:xfrm>
            <a:off x="2043375" y="3873875"/>
            <a:ext cx="2624023" cy="101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f12ceed68f_0_31"/>
          <p:cNvSpPr txBox="1"/>
          <p:nvPr>
            <p:ph type="ctrTitle"/>
          </p:nvPr>
        </p:nvSpPr>
        <p:spPr>
          <a:xfrm>
            <a:off x="729450" y="1170050"/>
            <a:ext cx="7688100" cy="561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6100"/>
              <a:buNone/>
            </a:pPr>
            <a:r>
              <a:rPr lang="en" sz="2650"/>
              <a:t>Instalacion de nodejs - Para instalar version 16.x</a:t>
            </a:r>
            <a:endParaRPr sz="2650"/>
          </a:p>
          <a:p>
            <a:pPr indent="0" lvl="0" marL="0" rtl="0" algn="l">
              <a:lnSpc>
                <a:spcPct val="100000"/>
              </a:lnSpc>
              <a:spcBef>
                <a:spcPts val="0"/>
              </a:spcBef>
              <a:spcAft>
                <a:spcPts val="0"/>
              </a:spcAft>
              <a:buSzPct val="111111"/>
              <a:buNone/>
            </a:pPr>
            <a:r>
              <a:rPr lang="en"/>
              <a:t> -</a:t>
            </a:r>
            <a:endParaRPr/>
          </a:p>
          <a:p>
            <a:pPr indent="0" lvl="0" marL="0" rtl="0" algn="l">
              <a:lnSpc>
                <a:spcPct val="100000"/>
              </a:lnSpc>
              <a:spcBef>
                <a:spcPts val="0"/>
              </a:spcBef>
              <a:spcAft>
                <a:spcPts val="0"/>
              </a:spcAft>
              <a:buSzPct val="111111"/>
              <a:buNone/>
            </a:pPr>
            <a:r>
              <a:t/>
            </a:r>
            <a:endParaRPr/>
          </a:p>
        </p:txBody>
      </p:sp>
      <p:pic>
        <p:nvPicPr>
          <p:cNvPr id="208" name="Google Shape;208;g1f12ceed68f_0_31"/>
          <p:cNvPicPr preferRelativeResize="0"/>
          <p:nvPr/>
        </p:nvPicPr>
        <p:blipFill>
          <a:blip r:embed="rId3">
            <a:alphaModFix/>
          </a:blip>
          <a:stretch>
            <a:fillRect/>
          </a:stretch>
        </p:blipFill>
        <p:spPr>
          <a:xfrm>
            <a:off x="152400" y="1776025"/>
            <a:ext cx="4794600" cy="3367476"/>
          </a:xfrm>
          <a:prstGeom prst="rect">
            <a:avLst/>
          </a:prstGeom>
          <a:noFill/>
          <a:ln>
            <a:noFill/>
          </a:ln>
        </p:spPr>
      </p:pic>
      <p:sp>
        <p:nvSpPr>
          <p:cNvPr id="209" name="Google Shape;209;g1f12ceed68f_0_31"/>
          <p:cNvSpPr txBox="1"/>
          <p:nvPr/>
        </p:nvSpPr>
        <p:spPr>
          <a:xfrm>
            <a:off x="5142925" y="2456150"/>
            <a:ext cx="3000000" cy="5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50">
                <a:highlight>
                  <a:srgbClr val="FFFFFF"/>
                </a:highlight>
              </a:rPr>
              <a:t>nvm install v16.14.0</a:t>
            </a:r>
            <a:endParaRPr b="1" sz="2250">
              <a:highlight>
                <a:srgbClr val="FFFFFF"/>
              </a:highlight>
            </a:endParaRPr>
          </a:p>
        </p:txBody>
      </p:sp>
      <p:sp>
        <p:nvSpPr>
          <p:cNvPr id="210" name="Google Shape;210;g1f12ceed68f_0_31"/>
          <p:cNvSpPr txBox="1"/>
          <p:nvPr/>
        </p:nvSpPr>
        <p:spPr>
          <a:xfrm>
            <a:off x="5136263" y="3351388"/>
            <a:ext cx="3000000" cy="56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50">
                <a:highlight>
                  <a:srgbClr val="FFFFFF"/>
                </a:highlight>
              </a:rPr>
              <a:t>nvm use v16.14.0</a:t>
            </a:r>
            <a:endParaRPr b="1" sz="2450">
              <a:highlight>
                <a:srgbClr val="FFFFFF"/>
              </a:highlight>
            </a:endParaRPr>
          </a:p>
        </p:txBody>
      </p:sp>
      <p:pic>
        <p:nvPicPr>
          <p:cNvPr id="211" name="Google Shape;211;g1f12ceed68f_0_31"/>
          <p:cNvPicPr preferRelativeResize="0"/>
          <p:nvPr/>
        </p:nvPicPr>
        <p:blipFill>
          <a:blip r:embed="rId4">
            <a:alphaModFix/>
          </a:blip>
          <a:stretch>
            <a:fillRect/>
          </a:stretch>
        </p:blipFill>
        <p:spPr>
          <a:xfrm>
            <a:off x="5279650" y="4040950"/>
            <a:ext cx="2713228" cy="110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f12ceed68f_0_3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Instalacion de angular</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17" name="Google Shape;217;g1f12ceed68f_0_36"/>
          <p:cNvSpPr txBox="1"/>
          <p:nvPr>
            <p:ph idx="1" type="subTitle"/>
          </p:nvPr>
        </p:nvSpPr>
        <p:spPr>
          <a:xfrm>
            <a:off x="502702" y="2204725"/>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444444"/>
                </a:solidFill>
                <a:latin typeface="Roboto"/>
                <a:ea typeface="Roboto"/>
                <a:cs typeface="Roboto"/>
                <a:sym typeface="Roboto"/>
              </a:rPr>
              <a:t>Angular is a development platform, built on </a:t>
            </a:r>
            <a:r>
              <a:rPr lang="en">
                <a:solidFill>
                  <a:srgbClr val="1976D2"/>
                </a:solidFill>
                <a:uFill>
                  <a:noFill/>
                </a:uFill>
                <a:latin typeface="Roboto"/>
                <a:ea typeface="Roboto"/>
                <a:cs typeface="Roboto"/>
                <a:sym typeface="Roboto"/>
                <a:hlinkClick r:id="rId3">
                  <a:extLst>
                    <a:ext uri="{A12FA001-AC4F-418D-AE19-62706E023703}">
                      <ahyp:hlinkClr val="tx"/>
                    </a:ext>
                  </a:extLst>
                </a:hlinkClick>
              </a:rPr>
              <a:t>TypeScript</a:t>
            </a:r>
            <a:r>
              <a:rPr lang="en">
                <a:solidFill>
                  <a:srgbClr val="444444"/>
                </a:solidFill>
                <a:latin typeface="Roboto"/>
                <a:ea typeface="Roboto"/>
                <a:cs typeface="Roboto"/>
                <a:sym typeface="Roboto"/>
              </a:rPr>
              <a:t>. As a platform, Angular includes:</a:t>
            </a:r>
            <a:endParaRPr>
              <a:solidFill>
                <a:srgbClr val="444444"/>
              </a:solidFill>
              <a:latin typeface="Roboto"/>
              <a:ea typeface="Roboto"/>
              <a:cs typeface="Roboto"/>
              <a:sym typeface="Roboto"/>
            </a:endParaRPr>
          </a:p>
          <a:p>
            <a:pPr indent="-330200" lvl="0" marL="457200" rtl="0" algn="l">
              <a:lnSpc>
                <a:spcPct val="115000"/>
              </a:lnSpc>
              <a:spcBef>
                <a:spcPts val="1200"/>
              </a:spcBef>
              <a:spcAft>
                <a:spcPts val="0"/>
              </a:spcAft>
              <a:buClr>
                <a:srgbClr val="444444"/>
              </a:buClr>
              <a:buSzPts val="1600"/>
              <a:buFont typeface="Roboto"/>
              <a:buChar char="●"/>
            </a:pPr>
            <a:r>
              <a:rPr lang="en">
                <a:solidFill>
                  <a:srgbClr val="444444"/>
                </a:solidFill>
                <a:latin typeface="Roboto"/>
                <a:ea typeface="Roboto"/>
                <a:cs typeface="Roboto"/>
                <a:sym typeface="Roboto"/>
              </a:rPr>
              <a:t>A component-based framework for building scalable web applications</a:t>
            </a:r>
            <a:endParaRPr>
              <a:solidFill>
                <a:srgbClr val="444444"/>
              </a:solidFill>
              <a:latin typeface="Roboto"/>
              <a:ea typeface="Roboto"/>
              <a:cs typeface="Roboto"/>
              <a:sym typeface="Roboto"/>
            </a:endParaRPr>
          </a:p>
          <a:p>
            <a:pPr indent="-330200" lvl="0" marL="457200" rtl="0" algn="l">
              <a:lnSpc>
                <a:spcPct val="115000"/>
              </a:lnSpc>
              <a:spcBef>
                <a:spcPts val="0"/>
              </a:spcBef>
              <a:spcAft>
                <a:spcPts val="0"/>
              </a:spcAft>
              <a:buClr>
                <a:srgbClr val="444444"/>
              </a:buClr>
              <a:buSzPts val="1600"/>
              <a:buFont typeface="Roboto"/>
              <a:buChar char="●"/>
            </a:pPr>
            <a:r>
              <a:rPr lang="en">
                <a:solidFill>
                  <a:srgbClr val="444444"/>
                </a:solidFill>
                <a:latin typeface="Roboto"/>
                <a:ea typeface="Roboto"/>
                <a:cs typeface="Roboto"/>
                <a:sym typeface="Roboto"/>
              </a:rPr>
              <a:t>A collection of well-integrated libraries that cover a wide variety of features, including routing, forms management, client-server communication, and more</a:t>
            </a:r>
            <a:endParaRPr>
              <a:solidFill>
                <a:srgbClr val="444444"/>
              </a:solidFill>
              <a:latin typeface="Roboto"/>
              <a:ea typeface="Roboto"/>
              <a:cs typeface="Roboto"/>
              <a:sym typeface="Roboto"/>
            </a:endParaRPr>
          </a:p>
          <a:p>
            <a:pPr indent="-330200" lvl="0" marL="457200" rtl="0" algn="l">
              <a:lnSpc>
                <a:spcPct val="115000"/>
              </a:lnSpc>
              <a:spcBef>
                <a:spcPts val="0"/>
              </a:spcBef>
              <a:spcAft>
                <a:spcPts val="0"/>
              </a:spcAft>
              <a:buClr>
                <a:srgbClr val="444444"/>
              </a:buClr>
              <a:buSzPts val="1600"/>
              <a:buFont typeface="Roboto"/>
              <a:buChar char="●"/>
            </a:pPr>
            <a:r>
              <a:rPr lang="en">
                <a:solidFill>
                  <a:srgbClr val="444444"/>
                </a:solidFill>
                <a:latin typeface="Roboto"/>
                <a:ea typeface="Roboto"/>
                <a:cs typeface="Roboto"/>
                <a:sym typeface="Roboto"/>
              </a:rPr>
              <a:t>A suite of developer tools to help you develop, build, test, and update your code</a:t>
            </a:r>
            <a:endParaRPr>
              <a:solidFill>
                <a:srgbClr val="444444"/>
              </a:solidFill>
              <a:latin typeface="Roboto"/>
              <a:ea typeface="Roboto"/>
              <a:cs typeface="Roboto"/>
              <a:sym typeface="Roboto"/>
            </a:endParaRPr>
          </a:p>
          <a:p>
            <a:pPr indent="0" lvl="0" marL="0" rtl="0" algn="l">
              <a:lnSpc>
                <a:spcPct val="90000"/>
              </a:lnSpc>
              <a:spcBef>
                <a:spcPts val="1200"/>
              </a:spcBef>
              <a:spcAft>
                <a:spcPts val="0"/>
              </a:spcAft>
              <a:buSzPts val="1018"/>
              <a:buNone/>
            </a:pPr>
            <a:r>
              <a:t/>
            </a:r>
            <a:endParaRPr b="1" sz="3680"/>
          </a:p>
        </p:txBody>
      </p:sp>
      <p:sp>
        <p:nvSpPr>
          <p:cNvPr id="218" name="Google Shape;218;g1f12ceed68f_0_36"/>
          <p:cNvSpPr txBox="1"/>
          <p:nvPr/>
        </p:nvSpPr>
        <p:spPr>
          <a:xfrm>
            <a:off x="502700" y="4462725"/>
            <a:ext cx="529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https://angular.io/guide/what-is-angular</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f12ceed68f_0_58"/>
          <p:cNvSpPr txBox="1"/>
          <p:nvPr>
            <p:ph type="ctrTitle"/>
          </p:nvPr>
        </p:nvSpPr>
        <p:spPr>
          <a:xfrm>
            <a:off x="43650" y="1421925"/>
            <a:ext cx="4026000" cy="50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6100"/>
              <a:buNone/>
            </a:pPr>
            <a:r>
              <a:rPr lang="en" sz="2650"/>
              <a:t>Instalacion de angular</a:t>
            </a:r>
            <a:endParaRPr sz="2650"/>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24" name="Google Shape;224;g1f12ceed68f_0_58"/>
          <p:cNvSpPr txBox="1"/>
          <p:nvPr/>
        </p:nvSpPr>
        <p:spPr>
          <a:xfrm>
            <a:off x="574875" y="4281225"/>
            <a:ext cx="423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hlinkClick r:id="rId3"/>
              </a:rPr>
              <a:t>https://angular.io/guide/setup-local</a:t>
            </a:r>
            <a:endParaRPr sz="1600"/>
          </a:p>
          <a:p>
            <a:pPr indent="0" lvl="0" marL="0" rtl="0" algn="l">
              <a:spcBef>
                <a:spcPts val="0"/>
              </a:spcBef>
              <a:spcAft>
                <a:spcPts val="0"/>
              </a:spcAft>
              <a:buNone/>
            </a:pPr>
            <a:r>
              <a:t/>
            </a:r>
            <a:endParaRPr sz="1600"/>
          </a:p>
        </p:txBody>
      </p:sp>
      <p:pic>
        <p:nvPicPr>
          <p:cNvPr id="225" name="Google Shape;225;g1f12ceed68f_0_58"/>
          <p:cNvPicPr preferRelativeResize="0"/>
          <p:nvPr/>
        </p:nvPicPr>
        <p:blipFill>
          <a:blip r:embed="rId4">
            <a:alphaModFix/>
          </a:blip>
          <a:stretch>
            <a:fillRect/>
          </a:stretch>
        </p:blipFill>
        <p:spPr>
          <a:xfrm>
            <a:off x="43650" y="2284300"/>
            <a:ext cx="4236000" cy="711042"/>
          </a:xfrm>
          <a:prstGeom prst="rect">
            <a:avLst/>
          </a:prstGeom>
          <a:noFill/>
          <a:ln>
            <a:noFill/>
          </a:ln>
        </p:spPr>
      </p:pic>
      <p:pic>
        <p:nvPicPr>
          <p:cNvPr id="226" name="Google Shape;226;g1f12ceed68f_0_58"/>
          <p:cNvPicPr preferRelativeResize="0"/>
          <p:nvPr/>
        </p:nvPicPr>
        <p:blipFill>
          <a:blip r:embed="rId5">
            <a:alphaModFix/>
          </a:blip>
          <a:stretch>
            <a:fillRect/>
          </a:stretch>
        </p:blipFill>
        <p:spPr>
          <a:xfrm>
            <a:off x="4279650" y="1931025"/>
            <a:ext cx="4864350" cy="3212475"/>
          </a:xfrm>
          <a:prstGeom prst="rect">
            <a:avLst/>
          </a:prstGeom>
          <a:noFill/>
          <a:ln>
            <a:noFill/>
          </a:ln>
        </p:spPr>
      </p:pic>
      <p:sp>
        <p:nvSpPr>
          <p:cNvPr id="227" name="Google Shape;227;g1f12ceed68f_0_58"/>
          <p:cNvSpPr txBox="1"/>
          <p:nvPr/>
        </p:nvSpPr>
        <p:spPr>
          <a:xfrm>
            <a:off x="4279650" y="1421925"/>
            <a:ext cx="449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Probar instalacion con:  </a:t>
            </a:r>
            <a:r>
              <a:rPr b="1" i="1" lang="en" sz="2000">
                <a:solidFill>
                  <a:srgbClr val="0000FF"/>
                </a:solidFill>
                <a:latin typeface="Raleway"/>
                <a:ea typeface="Raleway"/>
                <a:cs typeface="Raleway"/>
                <a:sym typeface="Raleway"/>
              </a:rPr>
              <a:t>ng version</a:t>
            </a:r>
            <a:endParaRPr i="1" sz="20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f12ceed68f_0_0"/>
          <p:cNvSpPr txBox="1"/>
          <p:nvPr>
            <p:ph type="ctrTitle"/>
          </p:nvPr>
        </p:nvSpPr>
        <p:spPr>
          <a:xfrm>
            <a:off x="577050" y="1170050"/>
            <a:ext cx="7688100" cy="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Agenda</a:t>
            </a:r>
            <a:endParaRPr sz="2000"/>
          </a:p>
        </p:txBody>
      </p:sp>
      <p:sp>
        <p:nvSpPr>
          <p:cNvPr id="97" name="Google Shape;97;g1f12ceed68f_0_0"/>
          <p:cNvSpPr txBox="1"/>
          <p:nvPr>
            <p:ph idx="1" type="subTitle"/>
          </p:nvPr>
        </p:nvSpPr>
        <p:spPr>
          <a:xfrm>
            <a:off x="578350" y="1658425"/>
            <a:ext cx="7688100" cy="77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915"/>
              <a:t>Sesion 1.-  Introduction al Desarrollo Web</a:t>
            </a:r>
            <a:endParaRPr b="1" sz="5915"/>
          </a:p>
          <a:p>
            <a:pPr indent="-316156" lvl="0" marL="457200" rtl="0" algn="l">
              <a:spcBef>
                <a:spcPts val="0"/>
              </a:spcBef>
              <a:spcAft>
                <a:spcPts val="0"/>
              </a:spcAft>
              <a:buSzPct val="100000"/>
              <a:buChar char="-"/>
            </a:pPr>
            <a:r>
              <a:rPr lang="en" sz="5515"/>
              <a:t>Instalacion de nvm, node, angular, git</a:t>
            </a:r>
            <a:endParaRPr sz="5515"/>
          </a:p>
          <a:p>
            <a:pPr indent="-316156" lvl="0" marL="457200" rtl="0" algn="l">
              <a:spcBef>
                <a:spcPts val="0"/>
              </a:spcBef>
              <a:spcAft>
                <a:spcPts val="0"/>
              </a:spcAft>
              <a:buSzPct val="100000"/>
              <a:buChar char="-"/>
            </a:pPr>
            <a:r>
              <a:rPr lang="en" sz="5515"/>
              <a:t>Componentes en angular</a:t>
            </a:r>
            <a:endParaRPr sz="5515"/>
          </a:p>
          <a:p>
            <a:pPr indent="-316156" lvl="0" marL="457200" rtl="0" algn="l">
              <a:spcBef>
                <a:spcPts val="0"/>
              </a:spcBef>
              <a:spcAft>
                <a:spcPts val="0"/>
              </a:spcAft>
              <a:buSzPct val="100000"/>
              <a:buChar char="-"/>
            </a:pPr>
            <a:r>
              <a:rPr lang="en" sz="5515"/>
              <a:t>Laboratorio:  Crea tu CV estilo Ellon Musk</a:t>
            </a:r>
            <a:endParaRPr sz="5515"/>
          </a:p>
          <a:p>
            <a:pPr indent="0" lvl="0" marL="0" rtl="0" algn="l">
              <a:spcBef>
                <a:spcPts val="0"/>
              </a:spcBef>
              <a:spcAft>
                <a:spcPts val="0"/>
              </a:spcAft>
              <a:buNone/>
            </a:pPr>
            <a:r>
              <a:t/>
            </a:r>
            <a:endParaRPr sz="5115"/>
          </a:p>
          <a:p>
            <a:pPr indent="0" lvl="0" marL="0" rtl="0" algn="l">
              <a:spcBef>
                <a:spcPts val="0"/>
              </a:spcBef>
              <a:spcAft>
                <a:spcPts val="0"/>
              </a:spcAft>
              <a:buNone/>
            </a:pPr>
            <a:r>
              <a:t/>
            </a:r>
            <a:endParaRPr/>
          </a:p>
        </p:txBody>
      </p:sp>
      <p:sp>
        <p:nvSpPr>
          <p:cNvPr id="98" name="Google Shape;98;g1f12ceed68f_0_0"/>
          <p:cNvSpPr txBox="1"/>
          <p:nvPr/>
        </p:nvSpPr>
        <p:spPr>
          <a:xfrm>
            <a:off x="578350" y="2419350"/>
            <a:ext cx="827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Sesion 2.-  Routing </a:t>
            </a:r>
            <a:endParaRPr b="1">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Routing  en Angular</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Introduccion a </a:t>
            </a:r>
            <a:r>
              <a:rPr lang="en" sz="1300" u="sng">
                <a:solidFill>
                  <a:schemeClr val="hlink"/>
                </a:solidFill>
                <a:latin typeface="Lato"/>
                <a:ea typeface="Lato"/>
                <a:cs typeface="Lato"/>
                <a:sym typeface="Lato"/>
                <a:hlinkClick r:id="rId3"/>
              </a:rPr>
              <a:t>https://openai.com/api/</a:t>
            </a:r>
            <a:r>
              <a:rPr lang="en" sz="1300">
                <a:solidFill>
                  <a:schemeClr val="accent1"/>
                </a:solidFill>
                <a:latin typeface="Lato"/>
                <a:ea typeface="Lato"/>
                <a:cs typeface="Lato"/>
                <a:sym typeface="Lato"/>
              </a:rPr>
              <a:t> (consumo con Postman)</a:t>
            </a:r>
            <a:endParaRPr sz="1300">
              <a:solidFill>
                <a:schemeClr val="accent1"/>
              </a:solidFill>
              <a:latin typeface="Lato"/>
              <a:ea typeface="Lato"/>
              <a:cs typeface="Lato"/>
              <a:sym typeface="Lato"/>
            </a:endParaRPr>
          </a:p>
        </p:txBody>
      </p:sp>
      <p:sp>
        <p:nvSpPr>
          <p:cNvPr id="99" name="Google Shape;99;g1f12ceed68f_0_0"/>
          <p:cNvSpPr txBox="1"/>
          <p:nvPr/>
        </p:nvSpPr>
        <p:spPr>
          <a:xfrm>
            <a:off x="578350" y="3121538"/>
            <a:ext cx="827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Sesion 3.-  Services</a:t>
            </a:r>
            <a:endParaRPr b="1">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        Creacion de Services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Consumo de APIs con angular  - Laboratorio  </a:t>
            </a:r>
            <a:r>
              <a:rPr lang="en" sz="1300" u="sng">
                <a:solidFill>
                  <a:schemeClr val="hlink"/>
                </a:solidFill>
                <a:latin typeface="Lato"/>
                <a:ea typeface="Lato"/>
                <a:cs typeface="Lato"/>
                <a:sym typeface="Lato"/>
                <a:hlinkClick r:id="rId4"/>
              </a:rPr>
              <a:t>https://openai.com/api/</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100" name="Google Shape;100;g1f12ceed68f_0_0"/>
          <p:cNvSpPr txBox="1"/>
          <p:nvPr/>
        </p:nvSpPr>
        <p:spPr>
          <a:xfrm>
            <a:off x="653800" y="3784250"/>
            <a:ext cx="827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Sesion 4.-  APIs avanzado / Despliegue </a:t>
            </a:r>
            <a:endParaRPr b="1">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Consumo en Angular de principales servicios de  </a:t>
            </a:r>
            <a:r>
              <a:rPr lang="en" sz="1300" u="sng">
                <a:solidFill>
                  <a:schemeClr val="hlink"/>
                </a:solidFill>
                <a:latin typeface="Lato"/>
                <a:ea typeface="Lato"/>
                <a:cs typeface="Lato"/>
                <a:sym typeface="Lato"/>
                <a:hlinkClick r:id="rId5"/>
              </a:rPr>
              <a:t>https://openai.com/api/</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        Despliegue en firebase</a:t>
            </a:r>
            <a:endParaRPr sz="1300">
              <a:solidFill>
                <a:schemeClr val="accent1"/>
              </a:solidFill>
              <a:latin typeface="Lato"/>
              <a:ea typeface="Lato"/>
              <a:cs typeface="Lato"/>
              <a:sym typeface="Lato"/>
            </a:endParaRPr>
          </a:p>
        </p:txBody>
      </p:sp>
      <p:sp>
        <p:nvSpPr>
          <p:cNvPr id="101" name="Google Shape;101;g1f12ceed68f_0_0"/>
          <p:cNvSpPr txBox="1"/>
          <p:nvPr/>
        </p:nvSpPr>
        <p:spPr>
          <a:xfrm>
            <a:off x="653800" y="4446950"/>
            <a:ext cx="8271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Sesion 5.-  Prototipo  del Reto</a:t>
            </a:r>
            <a:endParaRPr b="1">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          Retroalimentacion a equipos en prototipo del Reto</a:t>
            </a:r>
            <a:endParaRPr sz="13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f12ceed68f_0_88"/>
          <p:cNvSpPr txBox="1"/>
          <p:nvPr>
            <p:ph idx="1" type="body"/>
          </p:nvPr>
        </p:nvSpPr>
        <p:spPr>
          <a:xfrm>
            <a:off x="5219299" y="854600"/>
            <a:ext cx="3924600" cy="4283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400"/>
              <a:buNone/>
            </a:pPr>
            <a:r>
              <a:t/>
            </a:r>
            <a:endParaRPr sz="1300"/>
          </a:p>
          <a:p>
            <a:pPr indent="0" lvl="0" marL="0" rtl="0" algn="just">
              <a:lnSpc>
                <a:spcPct val="100000"/>
              </a:lnSpc>
              <a:spcBef>
                <a:spcPts val="0"/>
              </a:spcBef>
              <a:spcAft>
                <a:spcPts val="0"/>
              </a:spcAft>
              <a:buSzPts val="800"/>
              <a:buNone/>
            </a:pPr>
            <a:r>
              <a:rPr b="1" lang="en" sz="1600"/>
              <a:t>Crea un proyecto en Angular con tu CV al estilo Ellon Musk.</a:t>
            </a:r>
            <a:endParaRPr b="1" sz="1600"/>
          </a:p>
          <a:p>
            <a:pPr indent="0" lvl="0" marL="0" rtl="0" algn="just">
              <a:lnSpc>
                <a:spcPct val="100000"/>
              </a:lnSpc>
              <a:spcBef>
                <a:spcPts val="0"/>
              </a:spcBef>
              <a:spcAft>
                <a:spcPts val="0"/>
              </a:spcAft>
              <a:buSzPts val="800"/>
              <a:buNone/>
            </a:pPr>
            <a:r>
              <a:t/>
            </a:r>
            <a:endParaRPr b="1" sz="1600"/>
          </a:p>
          <a:p>
            <a:pPr indent="-330200" lvl="0" marL="457200" rtl="0" algn="just">
              <a:lnSpc>
                <a:spcPct val="100000"/>
              </a:lnSpc>
              <a:spcBef>
                <a:spcPts val="0"/>
              </a:spcBef>
              <a:spcAft>
                <a:spcPts val="0"/>
              </a:spcAft>
              <a:buSzPts val="1600"/>
              <a:buChar char="-"/>
            </a:pPr>
            <a:r>
              <a:rPr b="1" lang="en" sz="1600"/>
              <a:t>Pensar en el proyecto en terminos de componentes</a:t>
            </a:r>
            <a:endParaRPr b="1" sz="1600"/>
          </a:p>
          <a:p>
            <a:pPr indent="-330200" lvl="0" marL="457200" rtl="0" algn="just">
              <a:lnSpc>
                <a:spcPct val="100000"/>
              </a:lnSpc>
              <a:spcBef>
                <a:spcPts val="0"/>
              </a:spcBef>
              <a:spcAft>
                <a:spcPts val="0"/>
              </a:spcAft>
              <a:buSzPts val="1600"/>
              <a:buChar char="-"/>
            </a:pPr>
            <a:r>
              <a:rPr b="1" lang="en" sz="1600"/>
              <a:t>Crear proyecto en angular</a:t>
            </a:r>
            <a:endParaRPr b="1" sz="1600"/>
          </a:p>
          <a:p>
            <a:pPr indent="-330200" lvl="0" marL="457200" rtl="0" algn="just">
              <a:lnSpc>
                <a:spcPct val="100000"/>
              </a:lnSpc>
              <a:spcBef>
                <a:spcPts val="0"/>
              </a:spcBef>
              <a:spcAft>
                <a:spcPts val="0"/>
              </a:spcAft>
              <a:buSzPts val="1600"/>
              <a:buChar char="-"/>
            </a:pPr>
            <a:r>
              <a:rPr b="1" lang="en" sz="1600"/>
              <a:t>Analizar la estructura de un proyecto en angular</a:t>
            </a:r>
            <a:endParaRPr b="1" sz="1600"/>
          </a:p>
          <a:p>
            <a:pPr indent="-330200" lvl="0" marL="457200" rtl="0" algn="just">
              <a:lnSpc>
                <a:spcPct val="100000"/>
              </a:lnSpc>
              <a:spcBef>
                <a:spcPts val="0"/>
              </a:spcBef>
              <a:spcAft>
                <a:spcPts val="0"/>
              </a:spcAft>
              <a:buSzPts val="1600"/>
              <a:buChar char="-"/>
            </a:pPr>
            <a:r>
              <a:rPr b="1" lang="en" sz="1600"/>
              <a:t>Construir prototipo de aplicacion</a:t>
            </a:r>
            <a:endParaRPr b="1" sz="1600"/>
          </a:p>
          <a:p>
            <a:pPr indent="-330200" lvl="0" marL="457200" rtl="0" algn="just">
              <a:lnSpc>
                <a:spcPct val="100000"/>
              </a:lnSpc>
              <a:spcBef>
                <a:spcPts val="0"/>
              </a:spcBef>
              <a:spcAft>
                <a:spcPts val="0"/>
              </a:spcAft>
              <a:buSzPts val="1600"/>
              <a:buChar char="-"/>
            </a:pPr>
            <a:r>
              <a:rPr b="1" lang="en" sz="1600"/>
              <a:t>Publicar en Github Pages</a:t>
            </a:r>
            <a:endParaRPr b="1" sz="1600"/>
          </a:p>
          <a:p>
            <a:pPr indent="0" lvl="0" marL="0" rtl="0" algn="just">
              <a:lnSpc>
                <a:spcPct val="100000"/>
              </a:lnSpc>
              <a:spcBef>
                <a:spcPts val="0"/>
              </a:spcBef>
              <a:spcAft>
                <a:spcPts val="0"/>
              </a:spcAft>
              <a:buSzPts val="800"/>
              <a:buNone/>
            </a:pPr>
            <a:r>
              <a:t/>
            </a:r>
            <a:endParaRPr sz="13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33" name="Google Shape;233;g1f12ceed68f_0_88"/>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Laboratorio</a:t>
            </a:r>
            <a:r>
              <a:rPr lang="en"/>
              <a:t> </a:t>
            </a:r>
            <a:endParaRPr/>
          </a:p>
        </p:txBody>
      </p:sp>
      <p:pic>
        <p:nvPicPr>
          <p:cNvPr descr="Picture 3" id="234" name="Google Shape;234;g1f12ceed68f_0_88"/>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35" name="Google Shape;235;g1f12ceed68f_0_88"/>
          <p:cNvPicPr preferRelativeResize="0"/>
          <p:nvPr/>
        </p:nvPicPr>
        <p:blipFill>
          <a:blip r:embed="rId4">
            <a:alphaModFix/>
          </a:blip>
          <a:stretch>
            <a:fillRect/>
          </a:stretch>
        </p:blipFill>
        <p:spPr>
          <a:xfrm>
            <a:off x="152400" y="854600"/>
            <a:ext cx="4572000" cy="428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897cb6b8e1_0_0"/>
          <p:cNvSpPr txBox="1"/>
          <p:nvPr>
            <p:ph idx="1" type="body"/>
          </p:nvPr>
        </p:nvSpPr>
        <p:spPr>
          <a:xfrm>
            <a:off x="5219299" y="854600"/>
            <a:ext cx="3924600" cy="4283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400"/>
              <a:buNone/>
            </a:pPr>
            <a:r>
              <a:t/>
            </a:r>
            <a:endParaRPr sz="1300"/>
          </a:p>
          <a:p>
            <a:pPr indent="0" lvl="0" marL="0" rtl="0" algn="just">
              <a:lnSpc>
                <a:spcPct val="100000"/>
              </a:lnSpc>
              <a:spcBef>
                <a:spcPts val="0"/>
              </a:spcBef>
              <a:spcAft>
                <a:spcPts val="0"/>
              </a:spcAft>
              <a:buSzPts val="800"/>
              <a:buNone/>
            </a:pPr>
            <a:r>
              <a:rPr b="1" lang="en" sz="2600">
                <a:solidFill>
                  <a:srgbClr val="0000FF"/>
                </a:solidFill>
              </a:rPr>
              <a:t>$ ng new mycv</a:t>
            </a:r>
            <a:endParaRPr b="1" sz="26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41" name="Google Shape;241;g1897cb6b8e1_0_0"/>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Crear proyecto en angular</a:t>
            </a:r>
            <a:endParaRPr/>
          </a:p>
        </p:txBody>
      </p:sp>
      <p:pic>
        <p:nvPicPr>
          <p:cNvPr descr="Picture 3" id="242" name="Google Shape;242;g1897cb6b8e1_0_0"/>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43" name="Google Shape;243;g1897cb6b8e1_0_0"/>
          <p:cNvPicPr preferRelativeResize="0"/>
          <p:nvPr/>
        </p:nvPicPr>
        <p:blipFill>
          <a:blip r:embed="rId4">
            <a:alphaModFix/>
          </a:blip>
          <a:stretch>
            <a:fillRect/>
          </a:stretch>
        </p:blipFill>
        <p:spPr>
          <a:xfrm>
            <a:off x="0" y="854600"/>
            <a:ext cx="4743050" cy="4283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897cb6bb18_0_25"/>
          <p:cNvSpPr txBox="1"/>
          <p:nvPr>
            <p:ph idx="1" type="body"/>
          </p:nvPr>
        </p:nvSpPr>
        <p:spPr>
          <a:xfrm>
            <a:off x="6061250" y="854600"/>
            <a:ext cx="30825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rPr b="1" lang="en" sz="2000">
                <a:solidFill>
                  <a:srgbClr val="0000FF"/>
                </a:solidFill>
              </a:rPr>
              <a:t>$ cd mycv</a:t>
            </a:r>
            <a:endParaRPr b="1" sz="20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000">
                <a:solidFill>
                  <a:srgbClr val="0000FF"/>
                </a:solidFill>
              </a:rPr>
              <a:t>$ng serve</a:t>
            </a:r>
            <a:endParaRPr b="1" sz="20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1600"/>
              <a:t>Probar con:  Chrome, Brave, Firefox…</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1600" u="sng">
                <a:solidFill>
                  <a:schemeClr val="hlink"/>
                </a:solidFill>
                <a:hlinkClick r:id="rId3"/>
              </a:rPr>
              <a:t>http://localhost:4200</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49" name="Google Shape;249;g1897cb6bb18_0_25"/>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Probar app con : ng serve</a:t>
            </a:r>
            <a:endParaRPr/>
          </a:p>
        </p:txBody>
      </p:sp>
      <p:pic>
        <p:nvPicPr>
          <p:cNvPr descr="Picture 3" id="250" name="Google Shape;250;g1897cb6bb18_0_25"/>
          <p:cNvPicPr preferRelativeResize="0"/>
          <p:nvPr/>
        </p:nvPicPr>
        <p:blipFill rotWithShape="1">
          <a:blip r:embed="rId4">
            <a:alphaModFix/>
          </a:blip>
          <a:srcRect b="0" l="0" r="83207" t="62295"/>
          <a:stretch/>
        </p:blipFill>
        <p:spPr>
          <a:xfrm>
            <a:off x="0" y="3201691"/>
            <a:ext cx="1535477" cy="1932545"/>
          </a:xfrm>
          <a:prstGeom prst="rect">
            <a:avLst/>
          </a:prstGeom>
          <a:noFill/>
          <a:ln>
            <a:noFill/>
          </a:ln>
        </p:spPr>
      </p:pic>
      <p:pic>
        <p:nvPicPr>
          <p:cNvPr id="251" name="Google Shape;251;g1897cb6bb18_0_25"/>
          <p:cNvPicPr preferRelativeResize="0"/>
          <p:nvPr/>
        </p:nvPicPr>
        <p:blipFill>
          <a:blip r:embed="rId5">
            <a:alphaModFix/>
          </a:blip>
          <a:stretch>
            <a:fillRect/>
          </a:stretch>
        </p:blipFill>
        <p:spPr>
          <a:xfrm>
            <a:off x="0" y="833875"/>
            <a:ext cx="5854113" cy="1932525"/>
          </a:xfrm>
          <a:prstGeom prst="rect">
            <a:avLst/>
          </a:prstGeom>
          <a:noFill/>
          <a:ln>
            <a:noFill/>
          </a:ln>
        </p:spPr>
      </p:pic>
      <p:pic>
        <p:nvPicPr>
          <p:cNvPr id="252" name="Google Shape;252;g1897cb6bb18_0_25"/>
          <p:cNvPicPr preferRelativeResize="0"/>
          <p:nvPr/>
        </p:nvPicPr>
        <p:blipFill>
          <a:blip r:embed="rId6">
            <a:alphaModFix/>
          </a:blip>
          <a:stretch>
            <a:fillRect/>
          </a:stretch>
        </p:blipFill>
        <p:spPr>
          <a:xfrm>
            <a:off x="0" y="2854175"/>
            <a:ext cx="5880325" cy="2280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897cb6bb18_0_0"/>
          <p:cNvSpPr txBox="1"/>
          <p:nvPr>
            <p:ph idx="1" type="body"/>
          </p:nvPr>
        </p:nvSpPr>
        <p:spPr>
          <a:xfrm>
            <a:off x="1072825" y="3761550"/>
            <a:ext cx="8071200" cy="12666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t/>
            </a:r>
            <a:endParaRPr b="1" sz="1600"/>
          </a:p>
          <a:p>
            <a:pPr indent="0" lvl="0" marL="0" rtl="0" algn="l">
              <a:lnSpc>
                <a:spcPct val="100000"/>
              </a:lnSpc>
              <a:spcBef>
                <a:spcPts val="0"/>
              </a:spcBef>
              <a:spcAft>
                <a:spcPts val="0"/>
              </a:spcAft>
              <a:buSzPts val="1400"/>
              <a:buNone/>
            </a:pPr>
            <a:r>
              <a:rPr b="1" lang="en" sz="1600"/>
              <a:t>Test con karma y </a:t>
            </a:r>
            <a:r>
              <a:rPr b="1" lang="en" sz="2300"/>
              <a:t>Chrome</a:t>
            </a:r>
            <a:endParaRPr b="1" sz="2300"/>
          </a:p>
          <a:p>
            <a:pPr indent="0" lvl="0" marL="0" rtl="0" algn="l">
              <a:lnSpc>
                <a:spcPct val="100000"/>
              </a:lnSpc>
              <a:spcBef>
                <a:spcPts val="0"/>
              </a:spcBef>
              <a:spcAft>
                <a:spcPts val="0"/>
              </a:spcAft>
              <a:buSzPts val="1400"/>
              <a:buNone/>
            </a:pPr>
            <a:r>
              <a:t/>
            </a:r>
            <a:endParaRPr sz="1300"/>
          </a:p>
          <a:p>
            <a:pPr indent="0" lvl="0" marL="0" rtl="0" algn="just">
              <a:lnSpc>
                <a:spcPct val="100000"/>
              </a:lnSpc>
              <a:spcBef>
                <a:spcPts val="0"/>
              </a:spcBef>
              <a:spcAft>
                <a:spcPts val="0"/>
              </a:spcAft>
              <a:buSzPts val="800"/>
              <a:buNone/>
            </a:pPr>
            <a:r>
              <a:rPr b="1" lang="en" sz="2500">
                <a:solidFill>
                  <a:srgbClr val="0000FF"/>
                </a:solidFill>
                <a:highlight>
                  <a:schemeClr val="lt1"/>
                </a:highlight>
              </a:rPr>
              <a:t>$ ng test</a:t>
            </a:r>
            <a:endParaRPr b="1" sz="2500">
              <a:solidFill>
                <a:srgbClr val="0000FF"/>
              </a:solidFill>
              <a:highlight>
                <a:schemeClr val="lt1"/>
              </a:highlight>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solidFill>
                <a:srgbClr val="0000FF"/>
              </a:solidFill>
            </a:endParaRPr>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58" name="Google Shape;258;g1897cb6bb18_0_0"/>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Century Gothic"/>
              <a:buNone/>
            </a:pPr>
            <a:r>
              <a:rPr lang="en"/>
              <a:t>Testing - https://angular.io/guide/testing</a:t>
            </a:r>
            <a:endParaRPr/>
          </a:p>
        </p:txBody>
      </p:sp>
      <p:pic>
        <p:nvPicPr>
          <p:cNvPr descr="Picture 3" id="259" name="Google Shape;259;g1897cb6bb18_0_0"/>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60" name="Google Shape;260;g1897cb6bb18_0_0"/>
          <p:cNvPicPr preferRelativeResize="0"/>
          <p:nvPr/>
        </p:nvPicPr>
        <p:blipFill>
          <a:blip r:embed="rId4">
            <a:alphaModFix/>
          </a:blip>
          <a:stretch>
            <a:fillRect/>
          </a:stretch>
        </p:blipFill>
        <p:spPr>
          <a:xfrm>
            <a:off x="21825" y="893425"/>
            <a:ext cx="7258001" cy="2868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897cb6bb18_0_55"/>
          <p:cNvSpPr txBox="1"/>
          <p:nvPr>
            <p:ph idx="1" type="body"/>
          </p:nvPr>
        </p:nvSpPr>
        <p:spPr>
          <a:xfrm>
            <a:off x="77725" y="854600"/>
            <a:ext cx="9066300" cy="4941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500">
              <a:solidFill>
                <a:srgbClr val="0000FF"/>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800"/>
              <a:buNone/>
            </a:pPr>
            <a:r>
              <a:t/>
            </a:r>
            <a:endParaRPr b="1" sz="1500">
              <a:solidFill>
                <a:srgbClr val="0000FF"/>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800"/>
              <a:buNone/>
            </a:pPr>
            <a:r>
              <a:t/>
            </a:r>
            <a:endParaRPr b="1" sz="16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Clr>
                <a:srgbClr val="000000"/>
              </a:buClr>
              <a:buSzPts val="800"/>
              <a:buFont typeface="Arial"/>
              <a:buNone/>
            </a:pPr>
            <a:r>
              <a:rPr b="1" lang="en" sz="1600"/>
              <a:t>Actualizar </a:t>
            </a:r>
            <a:r>
              <a:rPr b="1" lang="en" sz="1600">
                <a:solidFill>
                  <a:srgbClr val="0000FF"/>
                </a:solidFill>
              </a:rPr>
              <a:t>karma.conf.js</a:t>
            </a:r>
            <a:r>
              <a:rPr b="1" lang="en" sz="1600"/>
              <a:t>.</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66" name="Google Shape;266;g1897cb6bb18_0_55"/>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Testing para CI</a:t>
            </a:r>
            <a:endParaRPr/>
          </a:p>
        </p:txBody>
      </p:sp>
      <p:pic>
        <p:nvPicPr>
          <p:cNvPr descr="Picture 3" id="267" name="Google Shape;267;g1897cb6bb18_0_55"/>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68" name="Google Shape;268;g1897cb6bb18_0_55"/>
          <p:cNvPicPr preferRelativeResize="0"/>
          <p:nvPr/>
        </p:nvPicPr>
        <p:blipFill>
          <a:blip r:embed="rId4">
            <a:alphaModFix/>
          </a:blip>
          <a:stretch>
            <a:fillRect/>
          </a:stretch>
        </p:blipFill>
        <p:spPr>
          <a:xfrm>
            <a:off x="0" y="1889425"/>
            <a:ext cx="6856725" cy="2325375"/>
          </a:xfrm>
          <a:prstGeom prst="rect">
            <a:avLst/>
          </a:prstGeom>
          <a:noFill/>
          <a:ln>
            <a:noFill/>
          </a:ln>
        </p:spPr>
      </p:pic>
      <p:sp>
        <p:nvSpPr>
          <p:cNvPr id="269" name="Google Shape;269;g1897cb6bb18_0_55"/>
          <p:cNvSpPr txBox="1"/>
          <p:nvPr/>
        </p:nvSpPr>
        <p:spPr>
          <a:xfrm>
            <a:off x="76200" y="4546350"/>
            <a:ext cx="90663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solidFill>
                  <a:srgbClr val="0000FF"/>
                </a:solidFill>
                <a:highlight>
                  <a:srgbClr val="FFFFFF"/>
                </a:highlight>
              </a:rPr>
              <a:t>$ ng test --no-watch --no-progress --browsers=ChromeHeadlessCI</a:t>
            </a:r>
            <a:endParaRPr b="1" sz="2000">
              <a:solidFill>
                <a:srgbClr val="0000FF"/>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897cb6bb18_0_62"/>
          <p:cNvSpPr txBox="1"/>
          <p:nvPr>
            <p:ph idx="1" type="body"/>
          </p:nvPr>
        </p:nvSpPr>
        <p:spPr>
          <a:xfrm>
            <a:off x="90900" y="2417500"/>
            <a:ext cx="9053100" cy="13635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1800"/>
              <a:t>Test con code-coverage</a:t>
            </a:r>
            <a:endParaRPr b="1" sz="1800"/>
          </a:p>
          <a:p>
            <a:pPr indent="0" lvl="0" marL="0" rtl="0" algn="just">
              <a:lnSpc>
                <a:spcPct val="100000"/>
              </a:lnSpc>
              <a:spcBef>
                <a:spcPts val="0"/>
              </a:spcBef>
              <a:spcAft>
                <a:spcPts val="0"/>
              </a:spcAft>
              <a:buSzPts val="800"/>
              <a:buNone/>
            </a:pPr>
            <a:r>
              <a:t/>
            </a:r>
            <a:endParaRPr b="1" sz="1800"/>
          </a:p>
          <a:p>
            <a:pPr indent="0" lvl="0" marL="0" rtl="0" algn="just">
              <a:lnSpc>
                <a:spcPct val="100000"/>
              </a:lnSpc>
              <a:spcBef>
                <a:spcPts val="0"/>
              </a:spcBef>
              <a:spcAft>
                <a:spcPts val="0"/>
              </a:spcAft>
              <a:buSzPts val="800"/>
              <a:buNone/>
            </a:pPr>
            <a:r>
              <a:rPr b="1" lang="en" sz="1800">
                <a:solidFill>
                  <a:srgbClr val="0000FF"/>
                </a:solidFill>
              </a:rPr>
              <a:t>$ </a:t>
            </a:r>
            <a:r>
              <a:rPr b="1" lang="en" sz="1800">
                <a:solidFill>
                  <a:srgbClr val="0000FF"/>
                </a:solidFill>
                <a:highlight>
                  <a:srgbClr val="FFFFFF"/>
                </a:highlight>
                <a:latin typeface="Arial"/>
                <a:ea typeface="Arial"/>
                <a:cs typeface="Arial"/>
                <a:sym typeface="Arial"/>
              </a:rPr>
              <a:t>ng test --no-watch --no-progress --browsers=ChromeHeadlessCI </a:t>
            </a:r>
            <a:r>
              <a:rPr b="1" lang="en" sz="1800">
                <a:solidFill>
                  <a:srgbClr val="0000FF"/>
                </a:solidFill>
              </a:rPr>
              <a:t>--code-coverage</a:t>
            </a:r>
            <a:endParaRPr b="1" sz="1800">
              <a:solidFill>
                <a:srgbClr val="0000FF"/>
              </a:solidFill>
            </a:endParaRPr>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75" name="Google Shape;275;g1897cb6bb18_0_62"/>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Testing - code-coverage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897cb6bb18_0_18"/>
          <p:cNvSpPr txBox="1"/>
          <p:nvPr>
            <p:ph idx="1" type="body"/>
          </p:nvPr>
        </p:nvSpPr>
        <p:spPr>
          <a:xfrm>
            <a:off x="1589750" y="854600"/>
            <a:ext cx="7554300" cy="13692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100">
                <a:solidFill>
                  <a:srgbClr val="0000FF"/>
                </a:solidFill>
              </a:rPr>
              <a:t>$ng generate component header</a:t>
            </a:r>
            <a:endParaRPr b="1" sz="21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81" name="Google Shape;281;g1897cb6bb18_0_18"/>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Crear component header </a:t>
            </a:r>
            <a:endParaRPr/>
          </a:p>
        </p:txBody>
      </p:sp>
      <p:pic>
        <p:nvPicPr>
          <p:cNvPr descr="Picture 3" id="282" name="Google Shape;282;g1897cb6bb18_0_18"/>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83" name="Google Shape;283;g1897cb6bb18_0_18"/>
          <p:cNvPicPr preferRelativeResize="0"/>
          <p:nvPr/>
        </p:nvPicPr>
        <p:blipFill>
          <a:blip r:embed="rId4">
            <a:alphaModFix/>
          </a:blip>
          <a:stretch>
            <a:fillRect/>
          </a:stretch>
        </p:blipFill>
        <p:spPr>
          <a:xfrm>
            <a:off x="452438" y="2395538"/>
            <a:ext cx="5648325" cy="1571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897cb6bb18_0_32"/>
          <p:cNvSpPr txBox="1"/>
          <p:nvPr>
            <p:ph idx="1" type="body"/>
          </p:nvPr>
        </p:nvSpPr>
        <p:spPr>
          <a:xfrm>
            <a:off x="295500" y="1177675"/>
            <a:ext cx="3924600" cy="9039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000">
                <a:solidFill>
                  <a:srgbClr val="0000FF"/>
                </a:solidFill>
              </a:rPr>
              <a:t>$ng g c work-experience</a:t>
            </a:r>
            <a:endParaRPr b="1" sz="2000">
              <a:solidFill>
                <a:srgbClr val="0000FF"/>
              </a:solidFill>
            </a:endParaRPr>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289" name="Google Shape;289;g1897cb6bb18_0_32"/>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Crear component work-experience </a:t>
            </a:r>
            <a:endParaRPr/>
          </a:p>
        </p:txBody>
      </p:sp>
      <p:pic>
        <p:nvPicPr>
          <p:cNvPr descr="Picture 3" id="290" name="Google Shape;290;g1897cb6bb18_0_32"/>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91" name="Google Shape;291;g1897cb6bb18_0_32"/>
          <p:cNvPicPr preferRelativeResize="0"/>
          <p:nvPr/>
        </p:nvPicPr>
        <p:blipFill>
          <a:blip r:embed="rId4">
            <a:alphaModFix/>
          </a:blip>
          <a:stretch>
            <a:fillRect/>
          </a:stretch>
        </p:blipFill>
        <p:spPr>
          <a:xfrm>
            <a:off x="104775" y="3028950"/>
            <a:ext cx="7410450" cy="152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897cb6bb18_0_38"/>
          <p:cNvSpPr txBox="1"/>
          <p:nvPr>
            <p:ph idx="1" type="body"/>
          </p:nvPr>
        </p:nvSpPr>
        <p:spPr>
          <a:xfrm>
            <a:off x="5453850" y="854600"/>
            <a:ext cx="36900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000">
                <a:solidFill>
                  <a:srgbClr val="0000FF"/>
                </a:solidFill>
              </a:rPr>
              <a:t>Editar:  src/app/app.component.html</a:t>
            </a:r>
            <a:endParaRPr b="1" sz="2000">
              <a:solidFill>
                <a:srgbClr val="0000FF"/>
              </a:solidFill>
            </a:endParaRPr>
          </a:p>
          <a:p>
            <a:pPr indent="0" lvl="0" marL="0" rtl="0" algn="just">
              <a:lnSpc>
                <a:spcPct val="100000"/>
              </a:lnSpc>
              <a:spcBef>
                <a:spcPts val="0"/>
              </a:spcBef>
              <a:spcAft>
                <a:spcPts val="0"/>
              </a:spcAft>
              <a:buSzPts val="800"/>
              <a:buNone/>
            </a:pPr>
            <a:r>
              <a:t/>
            </a:r>
            <a:endParaRPr b="1" sz="1600"/>
          </a:p>
          <a:p>
            <a:pPr indent="-330200" lvl="0" marL="457200" rtl="0" algn="just">
              <a:lnSpc>
                <a:spcPct val="100000"/>
              </a:lnSpc>
              <a:spcBef>
                <a:spcPts val="0"/>
              </a:spcBef>
              <a:spcAft>
                <a:spcPts val="0"/>
              </a:spcAft>
              <a:buSzPts val="1600"/>
              <a:buChar char="-"/>
            </a:pPr>
            <a:r>
              <a:rPr b="1" lang="en" sz="1600"/>
              <a:t>Incluir el componente header</a:t>
            </a:r>
            <a:endParaRPr b="1" sz="1600"/>
          </a:p>
          <a:p>
            <a:pPr indent="-330200" lvl="0" marL="457200" rtl="0" algn="just">
              <a:lnSpc>
                <a:spcPct val="100000"/>
              </a:lnSpc>
              <a:spcBef>
                <a:spcPts val="0"/>
              </a:spcBef>
              <a:spcAft>
                <a:spcPts val="0"/>
              </a:spcAft>
              <a:buSzPts val="1600"/>
              <a:buChar char="-"/>
            </a:pPr>
            <a:r>
              <a:rPr b="1" lang="en" sz="1600"/>
              <a:t>Incluir el componente work-experience</a:t>
            </a:r>
            <a:endParaRPr b="1" sz="1600"/>
          </a:p>
          <a:p>
            <a:pPr indent="0" lvl="0" marL="457200" rtl="0" algn="just">
              <a:lnSpc>
                <a:spcPct val="100000"/>
              </a:lnSpc>
              <a:spcBef>
                <a:spcPts val="0"/>
              </a:spcBef>
              <a:spcAft>
                <a:spcPts val="0"/>
              </a:spcAft>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l">
              <a:lnSpc>
                <a:spcPct val="100000"/>
              </a:lnSpc>
              <a:spcBef>
                <a:spcPts val="1500"/>
              </a:spcBef>
              <a:spcAft>
                <a:spcPts val="0"/>
              </a:spcAft>
              <a:buSzPts val="1500"/>
              <a:buNone/>
            </a:pPr>
            <a:r>
              <a:t/>
            </a:r>
            <a:endParaRPr sz="1200"/>
          </a:p>
        </p:txBody>
      </p:sp>
      <p:sp>
        <p:nvSpPr>
          <p:cNvPr id="297" name="Google Shape;297;g1897cb6bb18_0_38"/>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Actualizar componente principal</a:t>
            </a:r>
            <a:endParaRPr/>
          </a:p>
        </p:txBody>
      </p:sp>
      <p:pic>
        <p:nvPicPr>
          <p:cNvPr descr="Picture 3" id="298" name="Google Shape;298;g1897cb6bb18_0_38"/>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299" name="Google Shape;299;g1897cb6bb18_0_38"/>
          <p:cNvPicPr preferRelativeResize="0"/>
          <p:nvPr/>
        </p:nvPicPr>
        <p:blipFill>
          <a:blip r:embed="rId4">
            <a:alphaModFix/>
          </a:blip>
          <a:stretch>
            <a:fillRect/>
          </a:stretch>
        </p:blipFill>
        <p:spPr>
          <a:xfrm>
            <a:off x="-1" y="854600"/>
            <a:ext cx="5398000" cy="4225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897cb6bb18_0_45"/>
          <p:cNvSpPr txBox="1"/>
          <p:nvPr>
            <p:ph idx="1" type="body"/>
          </p:nvPr>
        </p:nvSpPr>
        <p:spPr>
          <a:xfrm>
            <a:off x="4820600" y="854600"/>
            <a:ext cx="43233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1800">
                <a:solidFill>
                  <a:srgbClr val="0000FF"/>
                </a:solidFill>
              </a:rPr>
              <a:t>Editar:  </a:t>
            </a:r>
            <a:endParaRPr b="1" sz="1800">
              <a:solidFill>
                <a:srgbClr val="0000FF"/>
              </a:solidFill>
            </a:endParaRPr>
          </a:p>
          <a:p>
            <a:pPr indent="0" lvl="0" marL="0" rtl="0" algn="just">
              <a:lnSpc>
                <a:spcPct val="100000"/>
              </a:lnSpc>
              <a:spcBef>
                <a:spcPts val="0"/>
              </a:spcBef>
              <a:spcAft>
                <a:spcPts val="0"/>
              </a:spcAft>
              <a:buSzPts val="800"/>
              <a:buNone/>
            </a:pPr>
            <a:r>
              <a:rPr b="1" lang="en" sz="1800">
                <a:solidFill>
                  <a:srgbClr val="0000FF"/>
                </a:solidFill>
              </a:rPr>
              <a:t>src/app/header/header.component.html</a:t>
            </a:r>
            <a:endParaRPr b="1" sz="1800">
              <a:solidFill>
                <a:srgbClr val="0000FF"/>
              </a:solidFill>
            </a:endParaRPr>
          </a:p>
          <a:p>
            <a:pPr indent="0" lvl="0" marL="0" rtl="0" algn="just">
              <a:lnSpc>
                <a:spcPct val="100000"/>
              </a:lnSpc>
              <a:spcBef>
                <a:spcPts val="0"/>
              </a:spcBef>
              <a:spcAft>
                <a:spcPts val="0"/>
              </a:spcAft>
              <a:buSzPts val="800"/>
              <a:buNone/>
            </a:pPr>
            <a:r>
              <a:t/>
            </a:r>
            <a:endParaRPr b="1" sz="1600"/>
          </a:p>
          <a:p>
            <a:pPr indent="-330200" lvl="0" marL="457200" rtl="0" algn="just">
              <a:lnSpc>
                <a:spcPct val="100000"/>
              </a:lnSpc>
              <a:spcBef>
                <a:spcPts val="0"/>
              </a:spcBef>
              <a:spcAft>
                <a:spcPts val="0"/>
              </a:spcAft>
              <a:buSzPts val="1600"/>
              <a:buChar char="-"/>
            </a:pPr>
            <a:r>
              <a:rPr b="1" lang="en" sz="1600"/>
              <a:t>Incluir </a:t>
            </a:r>
            <a:r>
              <a:rPr b="1" lang="en" sz="1600"/>
              <a:t>información</a:t>
            </a:r>
            <a:r>
              <a:rPr b="1" lang="en" sz="1600"/>
              <a:t> basica de acuerdo al template.</a:t>
            </a:r>
            <a:endParaRPr b="1" sz="1600"/>
          </a:p>
          <a:p>
            <a:pPr indent="0" lvl="0" marL="457200" rtl="0" algn="just">
              <a:lnSpc>
                <a:spcPct val="100000"/>
              </a:lnSpc>
              <a:spcBef>
                <a:spcPts val="0"/>
              </a:spcBef>
              <a:spcAft>
                <a:spcPts val="0"/>
              </a:spcAft>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l">
              <a:lnSpc>
                <a:spcPct val="100000"/>
              </a:lnSpc>
              <a:spcBef>
                <a:spcPts val="1500"/>
              </a:spcBef>
              <a:spcAft>
                <a:spcPts val="0"/>
              </a:spcAft>
              <a:buSzPts val="1500"/>
              <a:buNone/>
            </a:pPr>
            <a:r>
              <a:t/>
            </a:r>
            <a:endParaRPr sz="1200"/>
          </a:p>
        </p:txBody>
      </p:sp>
      <p:sp>
        <p:nvSpPr>
          <p:cNvPr id="305" name="Google Shape;305;g1897cb6bb18_0_45"/>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Actualizar componente header</a:t>
            </a:r>
            <a:endParaRPr/>
          </a:p>
        </p:txBody>
      </p:sp>
      <p:pic>
        <p:nvPicPr>
          <p:cNvPr descr="Picture 3" id="306" name="Google Shape;306;g1897cb6bb18_0_45"/>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307" name="Google Shape;307;g1897cb6bb18_0_45"/>
          <p:cNvPicPr preferRelativeResize="0"/>
          <p:nvPr/>
        </p:nvPicPr>
        <p:blipFill>
          <a:blip r:embed="rId4">
            <a:alphaModFix/>
          </a:blip>
          <a:stretch>
            <a:fillRect/>
          </a:stretch>
        </p:blipFill>
        <p:spPr>
          <a:xfrm>
            <a:off x="0" y="854600"/>
            <a:ext cx="4755975" cy="428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f12ceed68f_0_71"/>
          <p:cNvSpPr txBox="1"/>
          <p:nvPr>
            <p:ph type="ctrTitle"/>
          </p:nvPr>
        </p:nvSpPr>
        <p:spPr>
          <a:xfrm>
            <a:off x="729450" y="1322450"/>
            <a:ext cx="76881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Evaluacion del Modulo</a:t>
            </a:r>
            <a:endParaRPr sz="2500"/>
          </a:p>
        </p:txBody>
      </p:sp>
      <p:sp>
        <p:nvSpPr>
          <p:cNvPr id="107" name="Google Shape;107;g1f12ceed68f_0_71"/>
          <p:cNvSpPr txBox="1"/>
          <p:nvPr>
            <p:ph idx="1" type="subTitle"/>
          </p:nvPr>
        </p:nvSpPr>
        <p:spPr>
          <a:xfrm>
            <a:off x="578350" y="2340300"/>
            <a:ext cx="7688100" cy="77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5515"/>
          </a:p>
          <a:p>
            <a:pPr indent="-355600" lvl="0" marL="457200" rtl="0" algn="l">
              <a:spcBef>
                <a:spcPts val="0"/>
              </a:spcBef>
              <a:spcAft>
                <a:spcPts val="0"/>
              </a:spcAft>
              <a:buSzPct val="100000"/>
              <a:buChar char="-"/>
            </a:pPr>
            <a:r>
              <a:rPr lang="en" sz="8000"/>
              <a:t>URL del Laboratorio  CV estilo Ellon Musk, publicado en Github Pages -&gt; </a:t>
            </a:r>
            <a:r>
              <a:rPr b="1" lang="en" sz="8000"/>
              <a:t>50%</a:t>
            </a:r>
            <a:endParaRPr b="1" sz="8000"/>
          </a:p>
          <a:p>
            <a:pPr indent="0" lvl="0" marL="0" rtl="0" algn="l">
              <a:spcBef>
                <a:spcPts val="0"/>
              </a:spcBef>
              <a:spcAft>
                <a:spcPts val="0"/>
              </a:spcAft>
              <a:buNone/>
            </a:pPr>
            <a:r>
              <a:t/>
            </a:r>
            <a:endParaRPr sz="5115"/>
          </a:p>
          <a:p>
            <a:pPr indent="0" lvl="0" marL="0" rtl="0" algn="l">
              <a:spcBef>
                <a:spcPts val="0"/>
              </a:spcBef>
              <a:spcAft>
                <a:spcPts val="0"/>
              </a:spcAft>
              <a:buNone/>
            </a:pPr>
            <a:r>
              <a:t/>
            </a:r>
            <a:endParaRPr/>
          </a:p>
        </p:txBody>
      </p:sp>
      <p:sp>
        <p:nvSpPr>
          <p:cNvPr id="108" name="Google Shape;108;g1f12ceed68f_0_71"/>
          <p:cNvSpPr txBox="1"/>
          <p:nvPr/>
        </p:nvSpPr>
        <p:spPr>
          <a:xfrm>
            <a:off x="578350" y="3273938"/>
            <a:ext cx="82716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55600" lvl="0" marL="457200" rtl="0" algn="l">
              <a:spcBef>
                <a:spcPts val="0"/>
              </a:spcBef>
              <a:spcAft>
                <a:spcPts val="0"/>
              </a:spcAft>
              <a:buSzPts val="2000"/>
              <a:buFont typeface="Lato"/>
              <a:buChar char="-"/>
            </a:pPr>
            <a:r>
              <a:rPr lang="en" sz="2000">
                <a:solidFill>
                  <a:schemeClr val="accent1"/>
                </a:solidFill>
                <a:latin typeface="Lato"/>
                <a:ea typeface="Lato"/>
                <a:cs typeface="Lato"/>
                <a:sym typeface="Lato"/>
              </a:rPr>
              <a:t>URL del  laboratorio  </a:t>
            </a:r>
            <a:r>
              <a:rPr lang="en" sz="2000">
                <a:solidFill>
                  <a:schemeClr val="accent1"/>
                </a:solidFill>
                <a:latin typeface="Lato"/>
                <a:ea typeface="Lato"/>
                <a:cs typeface="Lato"/>
                <a:sym typeface="Lato"/>
              </a:rPr>
              <a:t>Consumo de APIs de openai, publicado en Firebase -&gt; </a:t>
            </a:r>
            <a:r>
              <a:rPr b="1" lang="en" sz="2000">
                <a:solidFill>
                  <a:schemeClr val="accent1"/>
                </a:solidFill>
                <a:latin typeface="Lato"/>
                <a:ea typeface="Lato"/>
                <a:cs typeface="Lato"/>
                <a:sym typeface="Lato"/>
              </a:rPr>
              <a:t>50%</a:t>
            </a:r>
            <a:endParaRPr b="1" sz="2000">
              <a:solidFill>
                <a:schemeClr val="accen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897cb6bb18_0_77"/>
          <p:cNvSpPr txBox="1"/>
          <p:nvPr>
            <p:ph idx="1" type="body"/>
          </p:nvPr>
        </p:nvSpPr>
        <p:spPr>
          <a:xfrm>
            <a:off x="4717225" y="854600"/>
            <a:ext cx="44265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000">
                <a:solidFill>
                  <a:srgbClr val="0000FF"/>
                </a:solidFill>
              </a:rPr>
              <a:t>Editar:  </a:t>
            </a:r>
            <a:endParaRPr b="1" sz="2000">
              <a:solidFill>
                <a:srgbClr val="0000FF"/>
              </a:solidFill>
            </a:endParaRPr>
          </a:p>
          <a:p>
            <a:pPr indent="0" lvl="0" marL="0" rtl="0" algn="just">
              <a:lnSpc>
                <a:spcPct val="100000"/>
              </a:lnSpc>
              <a:spcBef>
                <a:spcPts val="0"/>
              </a:spcBef>
              <a:spcAft>
                <a:spcPts val="0"/>
              </a:spcAft>
              <a:buSzPts val="800"/>
              <a:buNone/>
            </a:pPr>
            <a:r>
              <a:rPr b="1" lang="en" sz="2000">
                <a:solidFill>
                  <a:srgbClr val="0000FF"/>
                </a:solidFill>
              </a:rPr>
              <a:t>src/app/work-experience/work-experience.component.ts</a:t>
            </a:r>
            <a:endParaRPr b="1" sz="2000">
              <a:solidFill>
                <a:srgbClr val="0000FF"/>
              </a:solidFill>
            </a:endParaRPr>
          </a:p>
          <a:p>
            <a:pPr indent="0" lvl="0" marL="457200" rtl="0" algn="just">
              <a:lnSpc>
                <a:spcPct val="100000"/>
              </a:lnSpc>
              <a:spcBef>
                <a:spcPts val="0"/>
              </a:spcBef>
              <a:spcAft>
                <a:spcPts val="0"/>
              </a:spcAft>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l">
              <a:lnSpc>
                <a:spcPct val="100000"/>
              </a:lnSpc>
              <a:spcBef>
                <a:spcPts val="1500"/>
              </a:spcBef>
              <a:spcAft>
                <a:spcPts val="0"/>
              </a:spcAft>
              <a:buSzPts val="1500"/>
              <a:buNone/>
            </a:pPr>
            <a:r>
              <a:t/>
            </a:r>
            <a:endParaRPr sz="1200"/>
          </a:p>
        </p:txBody>
      </p:sp>
      <p:sp>
        <p:nvSpPr>
          <p:cNvPr id="313" name="Google Shape;313;g1897cb6bb18_0_77"/>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Century Gothic"/>
              <a:buNone/>
            </a:pPr>
            <a:r>
              <a:rPr lang="en"/>
              <a:t>Actualizar componente work-experience</a:t>
            </a:r>
            <a:endParaRPr/>
          </a:p>
        </p:txBody>
      </p:sp>
      <p:pic>
        <p:nvPicPr>
          <p:cNvPr descr="Picture 3" id="314" name="Google Shape;314;g1897cb6bb18_0_77"/>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315" name="Google Shape;315;g1897cb6bb18_0_77"/>
          <p:cNvPicPr preferRelativeResize="0"/>
          <p:nvPr/>
        </p:nvPicPr>
        <p:blipFill>
          <a:blip r:embed="rId4">
            <a:alphaModFix/>
          </a:blip>
          <a:stretch>
            <a:fillRect/>
          </a:stretch>
        </p:blipFill>
        <p:spPr>
          <a:xfrm>
            <a:off x="0" y="817225"/>
            <a:ext cx="4572000" cy="428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897cb6bb18_0_84"/>
          <p:cNvSpPr txBox="1"/>
          <p:nvPr>
            <p:ph idx="1" type="body"/>
          </p:nvPr>
        </p:nvSpPr>
        <p:spPr>
          <a:xfrm>
            <a:off x="5219299" y="854600"/>
            <a:ext cx="39246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2000">
                <a:solidFill>
                  <a:srgbClr val="0000FF"/>
                </a:solidFill>
              </a:rPr>
              <a:t>Editar:  </a:t>
            </a:r>
            <a:endParaRPr b="1" sz="2000">
              <a:solidFill>
                <a:srgbClr val="0000FF"/>
              </a:solidFill>
            </a:endParaRPr>
          </a:p>
          <a:p>
            <a:pPr indent="0" lvl="0" marL="0" rtl="0" algn="just">
              <a:lnSpc>
                <a:spcPct val="100000"/>
              </a:lnSpc>
              <a:spcBef>
                <a:spcPts val="0"/>
              </a:spcBef>
              <a:spcAft>
                <a:spcPts val="0"/>
              </a:spcAft>
              <a:buSzPts val="800"/>
              <a:buNone/>
            </a:pPr>
            <a:r>
              <a:rPr b="1" lang="en" sz="2000">
                <a:solidFill>
                  <a:srgbClr val="0000FF"/>
                </a:solidFill>
              </a:rPr>
              <a:t>src/app/work-experience/work-experience.component.html</a:t>
            </a:r>
            <a:endParaRPr b="1" sz="2000">
              <a:solidFill>
                <a:srgbClr val="0000FF"/>
              </a:solidFill>
            </a:endParaRPr>
          </a:p>
          <a:p>
            <a:pPr indent="0" lvl="0" marL="0" rtl="0" algn="just">
              <a:lnSpc>
                <a:spcPct val="100000"/>
              </a:lnSpc>
              <a:spcBef>
                <a:spcPts val="0"/>
              </a:spcBef>
              <a:spcAft>
                <a:spcPts val="0"/>
              </a:spcAft>
              <a:buSzPts val="800"/>
              <a:buNone/>
            </a:pPr>
            <a:r>
              <a:t/>
            </a:r>
            <a:endParaRPr b="1" sz="1600"/>
          </a:p>
          <a:p>
            <a:pPr indent="0" lvl="0" marL="457200" rtl="0" algn="just">
              <a:lnSpc>
                <a:spcPct val="100000"/>
              </a:lnSpc>
              <a:spcBef>
                <a:spcPts val="0"/>
              </a:spcBef>
              <a:spcAft>
                <a:spcPts val="0"/>
              </a:spcAft>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l">
              <a:lnSpc>
                <a:spcPct val="100000"/>
              </a:lnSpc>
              <a:spcBef>
                <a:spcPts val="1500"/>
              </a:spcBef>
              <a:spcAft>
                <a:spcPts val="0"/>
              </a:spcAft>
              <a:buSzPts val="1500"/>
              <a:buNone/>
            </a:pPr>
            <a:r>
              <a:t/>
            </a:r>
            <a:endParaRPr sz="1200"/>
          </a:p>
        </p:txBody>
      </p:sp>
      <p:sp>
        <p:nvSpPr>
          <p:cNvPr id="321" name="Google Shape;321;g1897cb6bb18_0_84"/>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Century Gothic"/>
              <a:buNone/>
            </a:pPr>
            <a:r>
              <a:rPr lang="en"/>
              <a:t>Actualizar componente work-experience</a:t>
            </a:r>
            <a:endParaRPr/>
          </a:p>
        </p:txBody>
      </p:sp>
      <p:pic>
        <p:nvPicPr>
          <p:cNvPr descr="Picture 3" id="322" name="Google Shape;322;g1897cb6bb18_0_84"/>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pic>
        <p:nvPicPr>
          <p:cNvPr id="323" name="Google Shape;323;g1897cb6bb18_0_84"/>
          <p:cNvPicPr preferRelativeResize="0"/>
          <p:nvPr/>
        </p:nvPicPr>
        <p:blipFill>
          <a:blip r:embed="rId4">
            <a:alphaModFix/>
          </a:blip>
          <a:stretch>
            <a:fillRect/>
          </a:stretch>
        </p:blipFill>
        <p:spPr>
          <a:xfrm>
            <a:off x="11474" y="893425"/>
            <a:ext cx="4240500" cy="4173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897cb6bb18_0_93"/>
          <p:cNvSpPr txBox="1"/>
          <p:nvPr>
            <p:ph idx="1" type="body"/>
          </p:nvPr>
        </p:nvSpPr>
        <p:spPr>
          <a:xfrm>
            <a:off x="297426" y="854600"/>
            <a:ext cx="8846400" cy="4283400"/>
          </a:xfrm>
          <a:prstGeom prst="rect">
            <a:avLst/>
          </a:prstGeom>
          <a:noFill/>
          <a:ln>
            <a:noFill/>
          </a:ln>
        </p:spPr>
        <p:txBody>
          <a:bodyPr anchorCtr="0" anchor="ctr" bIns="34275" lIns="68575" spcFirstLastPara="1" rIns="68575" wrap="square" tIns="34275">
            <a:noAutofit/>
          </a:bodyPr>
          <a:lstStyle/>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rPr b="1" lang="en" sz="1600"/>
              <a:t>Construir version build de nuestro proyecto:</a:t>
            </a:r>
            <a:endParaRPr b="1" sz="1600"/>
          </a:p>
          <a:p>
            <a:pPr indent="0" lvl="0" marL="0" rtl="0" algn="just">
              <a:lnSpc>
                <a:spcPct val="100000"/>
              </a:lnSpc>
              <a:spcBef>
                <a:spcPts val="0"/>
              </a:spcBef>
              <a:spcAft>
                <a:spcPts val="0"/>
              </a:spcAft>
              <a:buSzPts val="800"/>
              <a:buNone/>
            </a:pPr>
            <a:r>
              <a:rPr b="1" lang="en" sz="1600"/>
              <a:t>  </a:t>
            </a:r>
            <a:endParaRPr b="1" sz="1600"/>
          </a:p>
          <a:p>
            <a:pPr indent="0" lvl="0" marL="0" rtl="0" algn="just">
              <a:lnSpc>
                <a:spcPct val="100000"/>
              </a:lnSpc>
              <a:spcBef>
                <a:spcPts val="0"/>
              </a:spcBef>
              <a:spcAft>
                <a:spcPts val="0"/>
              </a:spcAft>
              <a:buSzPts val="800"/>
              <a:buNone/>
            </a:pPr>
            <a:r>
              <a:rPr b="1" lang="en" sz="2600">
                <a:solidFill>
                  <a:srgbClr val="0000FF"/>
                </a:solidFill>
              </a:rPr>
              <a:t>$ </a:t>
            </a:r>
            <a:r>
              <a:rPr lang="en" sz="2300">
                <a:solidFill>
                  <a:srgbClr val="0000FF"/>
                </a:solidFill>
                <a:highlight>
                  <a:srgbClr val="FFFFFF"/>
                </a:highlight>
                <a:latin typeface="Arial"/>
                <a:ea typeface="Arial"/>
                <a:cs typeface="Arial"/>
                <a:sym typeface="Arial"/>
              </a:rPr>
              <a:t>ng build --output-path=docs</a:t>
            </a:r>
            <a:endParaRPr sz="2300">
              <a:solidFill>
                <a:srgbClr val="0000FF"/>
              </a:solidFill>
              <a:highlight>
                <a:srgbClr val="FFFFFF"/>
              </a:highlight>
              <a:latin typeface="Arial"/>
              <a:ea typeface="Arial"/>
              <a:cs typeface="Arial"/>
              <a:sym typeface="Arial"/>
            </a:endParaRPr>
          </a:p>
          <a:p>
            <a:pPr indent="0" lvl="0" marL="0" rtl="0" algn="just">
              <a:lnSpc>
                <a:spcPct val="100000"/>
              </a:lnSpc>
              <a:spcBef>
                <a:spcPts val="0"/>
              </a:spcBef>
              <a:spcAft>
                <a:spcPts val="0"/>
              </a:spcAft>
              <a:buSzPts val="800"/>
              <a:buNone/>
            </a:pPr>
            <a:r>
              <a:rPr b="1" lang="en" sz="1600"/>
              <a:t> </a:t>
            </a:r>
            <a:endParaRPr b="1" sz="1600"/>
          </a:p>
          <a:p>
            <a:pPr indent="0" lvl="0" marL="0" rtl="0" algn="just">
              <a:lnSpc>
                <a:spcPct val="100000"/>
              </a:lnSpc>
              <a:spcBef>
                <a:spcPts val="0"/>
              </a:spcBef>
              <a:spcAft>
                <a:spcPts val="0"/>
              </a:spcAft>
              <a:buSzPts val="800"/>
              <a:buNone/>
            </a:pPr>
            <a:r>
              <a:t/>
            </a:r>
            <a:endParaRPr b="1" sz="1600"/>
          </a:p>
          <a:p>
            <a:pPr indent="0" lvl="0" marL="457200" rtl="0" algn="just">
              <a:lnSpc>
                <a:spcPct val="100000"/>
              </a:lnSpc>
              <a:spcBef>
                <a:spcPts val="0"/>
              </a:spcBef>
              <a:spcAft>
                <a:spcPts val="0"/>
              </a:spcAft>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just">
              <a:lnSpc>
                <a:spcPct val="100000"/>
              </a:lnSpc>
              <a:spcBef>
                <a:spcPts val="0"/>
              </a:spcBef>
              <a:spcAft>
                <a:spcPts val="0"/>
              </a:spcAft>
              <a:buSzPts val="800"/>
              <a:buNone/>
            </a:pPr>
            <a:r>
              <a:t/>
            </a:r>
            <a:endParaRPr b="1" sz="1600"/>
          </a:p>
          <a:p>
            <a:pPr indent="0" lvl="0" marL="0" rtl="0" algn="l">
              <a:lnSpc>
                <a:spcPct val="100000"/>
              </a:lnSpc>
              <a:spcBef>
                <a:spcPts val="1500"/>
              </a:spcBef>
              <a:spcAft>
                <a:spcPts val="0"/>
              </a:spcAft>
              <a:buSzPts val="1500"/>
              <a:buNone/>
            </a:pPr>
            <a:r>
              <a:t/>
            </a:r>
            <a:endParaRPr sz="1200"/>
          </a:p>
        </p:txBody>
      </p:sp>
      <p:sp>
        <p:nvSpPr>
          <p:cNvPr id="329" name="Google Shape;329;g1897cb6bb18_0_93"/>
          <p:cNvSpPr txBox="1"/>
          <p:nvPr>
            <p:ph type="title"/>
          </p:nvPr>
        </p:nvSpPr>
        <p:spPr>
          <a:xfrm>
            <a:off x="2130963" y="170725"/>
            <a:ext cx="6053400" cy="4941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2400"/>
              <a:buFont typeface="Century Gothic"/>
              <a:buNone/>
            </a:pPr>
            <a:r>
              <a:rPr lang="en"/>
              <a:t>Publicar sitio con version actual</a:t>
            </a:r>
            <a:endParaRPr/>
          </a:p>
        </p:txBody>
      </p:sp>
      <p:pic>
        <p:nvPicPr>
          <p:cNvPr descr="Picture 3" id="330" name="Google Shape;330;g1897cb6bb18_0_93"/>
          <p:cNvPicPr preferRelativeResize="0"/>
          <p:nvPr/>
        </p:nvPicPr>
        <p:blipFill rotWithShape="1">
          <a:blip r:embed="rId3">
            <a:alphaModFix/>
          </a:blip>
          <a:srcRect b="0" l="0" r="83207" t="62295"/>
          <a:stretch/>
        </p:blipFill>
        <p:spPr>
          <a:xfrm>
            <a:off x="0" y="3201691"/>
            <a:ext cx="1535477" cy="193254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f12ceed68f_0_174"/>
          <p:cNvSpPr txBox="1"/>
          <p:nvPr>
            <p:ph idx="1" type="body"/>
          </p:nvPr>
        </p:nvSpPr>
        <p:spPr>
          <a:xfrm>
            <a:off x="3928706" y="854606"/>
            <a:ext cx="5215200" cy="42834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400"/>
              <a:buNone/>
            </a:pPr>
            <a:r>
              <a:t/>
            </a:r>
            <a:endParaRPr sz="1300"/>
          </a:p>
          <a:p>
            <a:pPr indent="0" lvl="0" marL="0" rtl="0" algn="l">
              <a:lnSpc>
                <a:spcPct val="100000"/>
              </a:lnSpc>
              <a:spcBef>
                <a:spcPts val="0"/>
              </a:spcBef>
              <a:spcAft>
                <a:spcPts val="0"/>
              </a:spcAft>
              <a:buSzPts val="1400"/>
              <a:buNone/>
            </a:pPr>
            <a:r>
              <a:t/>
            </a:r>
            <a:endParaRPr sz="2200"/>
          </a:p>
          <a:p>
            <a:pPr indent="0" lvl="0" marL="0" rtl="0" algn="l">
              <a:lnSpc>
                <a:spcPct val="100000"/>
              </a:lnSpc>
              <a:spcBef>
                <a:spcPts val="0"/>
              </a:spcBef>
              <a:spcAft>
                <a:spcPts val="0"/>
              </a:spcAft>
              <a:buSzPts val="1400"/>
              <a:buNone/>
            </a:pPr>
            <a:r>
              <a:t/>
            </a:r>
            <a:endParaRPr sz="2200"/>
          </a:p>
          <a:p>
            <a:pPr indent="0" lvl="0" marL="0" rtl="0" algn="l">
              <a:lnSpc>
                <a:spcPct val="100000"/>
              </a:lnSpc>
              <a:spcBef>
                <a:spcPts val="0"/>
              </a:spcBef>
              <a:spcAft>
                <a:spcPts val="0"/>
              </a:spcAft>
              <a:buClr>
                <a:srgbClr val="000000"/>
              </a:buClr>
              <a:buSzPts val="1400"/>
              <a:buFont typeface="Arial"/>
              <a:buNone/>
            </a:pPr>
            <a:r>
              <a:t/>
            </a:r>
            <a:endParaRPr sz="2200"/>
          </a:p>
          <a:p>
            <a:pPr indent="0" lvl="0" marL="0" rtl="0" algn="l">
              <a:lnSpc>
                <a:spcPct val="100000"/>
              </a:lnSpc>
              <a:spcBef>
                <a:spcPts val="0"/>
              </a:spcBef>
              <a:spcAft>
                <a:spcPts val="0"/>
              </a:spcAft>
              <a:buSzPts val="1500"/>
              <a:buNone/>
            </a:pPr>
            <a:r>
              <a:rPr lang="en" sz="2200"/>
              <a:t>Ingresa a tu cuenta en https:// github.com</a:t>
            </a:r>
            <a:endParaRPr sz="2200">
              <a:solidFill>
                <a:srgbClr val="002060"/>
              </a:solidFill>
            </a:endParaRPr>
          </a:p>
          <a:p>
            <a:pPr indent="-381000" lvl="1" marL="342900" rtl="0" algn="l">
              <a:lnSpc>
                <a:spcPct val="100000"/>
              </a:lnSpc>
              <a:spcBef>
                <a:spcPts val="1900"/>
              </a:spcBef>
              <a:spcAft>
                <a:spcPts val="0"/>
              </a:spcAft>
              <a:buSzPts val="2000"/>
              <a:buChar char="•"/>
            </a:pPr>
            <a:r>
              <a:rPr lang="en" sz="2200">
                <a:solidFill>
                  <a:srgbClr val="002060"/>
                </a:solidFill>
              </a:rPr>
              <a:t>Crea un repositorio publico con el nombre:  </a:t>
            </a:r>
            <a:r>
              <a:rPr b="1" lang="en" sz="2200">
                <a:solidFill>
                  <a:srgbClr val="002060"/>
                </a:solidFill>
              </a:rPr>
              <a:t>tu-usuario</a:t>
            </a:r>
            <a:r>
              <a:rPr lang="en" sz="2200">
                <a:solidFill>
                  <a:srgbClr val="002060"/>
                </a:solidFill>
              </a:rPr>
              <a:t>.github.io</a:t>
            </a:r>
            <a:endParaRPr sz="2200">
              <a:solidFill>
                <a:srgbClr val="002060"/>
              </a:solidFill>
            </a:endParaRPr>
          </a:p>
          <a:p>
            <a:pPr indent="-393700" lvl="1" marL="342900" rtl="0" algn="l">
              <a:lnSpc>
                <a:spcPct val="100000"/>
              </a:lnSpc>
              <a:spcBef>
                <a:spcPts val="1900"/>
              </a:spcBef>
              <a:spcAft>
                <a:spcPts val="0"/>
              </a:spcAft>
              <a:buClr>
                <a:srgbClr val="002060"/>
              </a:buClr>
              <a:buSzPts val="2200"/>
              <a:buChar char="•"/>
            </a:pPr>
            <a:r>
              <a:rPr lang="en" sz="2200">
                <a:solidFill>
                  <a:srgbClr val="002060"/>
                </a:solidFill>
              </a:rPr>
              <a:t>NO Marcar la opcion: README.md</a:t>
            </a:r>
            <a:endParaRPr sz="2200">
              <a:solidFill>
                <a:srgbClr val="002060"/>
              </a:solidFill>
            </a:endParaRPr>
          </a:p>
          <a:p>
            <a:pPr indent="0" lvl="0" marL="685800" rtl="0" algn="l">
              <a:lnSpc>
                <a:spcPct val="100000"/>
              </a:lnSpc>
              <a:spcBef>
                <a:spcPts val="1500"/>
              </a:spcBef>
              <a:spcAft>
                <a:spcPts val="0"/>
              </a:spcAft>
              <a:buNone/>
            </a:pPr>
            <a:r>
              <a:t/>
            </a:r>
            <a:endParaRPr sz="2200">
              <a:solidFill>
                <a:srgbClr val="002060"/>
              </a:solidFill>
            </a:endParaRPr>
          </a:p>
          <a:p>
            <a:pPr indent="0" lvl="0" marL="1028700" rtl="0" algn="l">
              <a:lnSpc>
                <a:spcPct val="100000"/>
              </a:lnSpc>
              <a:spcBef>
                <a:spcPts val="1500"/>
              </a:spcBef>
              <a:spcAft>
                <a:spcPts val="0"/>
              </a:spcAft>
              <a:buSzPts val="1500"/>
              <a:buNone/>
            </a:pPr>
            <a:r>
              <a:t/>
            </a:r>
            <a:endParaRPr sz="1300">
              <a:solidFill>
                <a:srgbClr val="002060"/>
              </a:solidFill>
            </a:endParaRPr>
          </a:p>
          <a:p>
            <a:pPr indent="0" lvl="0" marL="685800" rtl="0" algn="l">
              <a:lnSpc>
                <a:spcPct val="100000"/>
              </a:lnSpc>
              <a:spcBef>
                <a:spcPts val="1500"/>
              </a:spcBef>
              <a:spcAft>
                <a:spcPts val="0"/>
              </a:spcAft>
              <a:buSzPts val="1500"/>
              <a:buNone/>
            </a:pPr>
            <a:r>
              <a:t/>
            </a:r>
            <a:endParaRPr sz="1200"/>
          </a:p>
        </p:txBody>
      </p:sp>
      <p:sp>
        <p:nvSpPr>
          <p:cNvPr id="336" name="Google Shape;336;g1f12ceed68f_0_174"/>
          <p:cNvSpPr txBox="1"/>
          <p:nvPr>
            <p:ph type="title"/>
          </p:nvPr>
        </p:nvSpPr>
        <p:spPr>
          <a:xfrm>
            <a:off x="1598222" y="128044"/>
            <a:ext cx="4540200" cy="3705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00000"/>
              <a:buFont typeface="Century Gothic"/>
              <a:buNone/>
            </a:pPr>
            <a:r>
              <a:rPr lang="en"/>
              <a:t>Actividad | Aprendizaje activo</a:t>
            </a:r>
            <a:endParaRPr/>
          </a:p>
        </p:txBody>
      </p:sp>
      <p:pic>
        <p:nvPicPr>
          <p:cNvPr id="337" name="Google Shape;337;g1f12ceed68f_0_174"/>
          <p:cNvPicPr preferRelativeResize="0"/>
          <p:nvPr/>
        </p:nvPicPr>
        <p:blipFill rotWithShape="1">
          <a:blip r:embed="rId3">
            <a:alphaModFix/>
          </a:blip>
          <a:srcRect b="0" l="0" r="0" t="0"/>
          <a:stretch/>
        </p:blipFill>
        <p:spPr>
          <a:xfrm>
            <a:off x="539862" y="1427009"/>
            <a:ext cx="3182100" cy="3138900"/>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1570"/>
              </a:srgbClr>
            </a:outerShdw>
          </a:effectLst>
        </p:spPr>
      </p:pic>
      <p:pic>
        <p:nvPicPr>
          <p:cNvPr descr="Picture 3" id="338" name="Google Shape;338;g1f12ceed68f_0_174"/>
          <p:cNvPicPr preferRelativeResize="0"/>
          <p:nvPr/>
        </p:nvPicPr>
        <p:blipFill rotWithShape="1">
          <a:blip r:embed="rId4">
            <a:alphaModFix/>
          </a:blip>
          <a:srcRect b="0" l="0" r="83207" t="62295"/>
          <a:stretch/>
        </p:blipFill>
        <p:spPr>
          <a:xfrm>
            <a:off x="0" y="3201691"/>
            <a:ext cx="1535477" cy="193254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f12ceed68f_0_255"/>
          <p:cNvSpPr txBox="1"/>
          <p:nvPr>
            <p:ph idx="1" type="body"/>
          </p:nvPr>
        </p:nvSpPr>
        <p:spPr>
          <a:xfrm>
            <a:off x="5812238" y="854606"/>
            <a:ext cx="3331800" cy="42888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rPr lang="en" sz="1500"/>
              <a:t>Para desplegar nuestra aplicación es necesario instalar el </a:t>
            </a:r>
            <a:r>
              <a:rPr b="1" lang="en" sz="1500">
                <a:highlight>
                  <a:schemeClr val="accent2"/>
                </a:highlight>
              </a:rPr>
              <a:t>motor de git</a:t>
            </a:r>
            <a:r>
              <a:rPr lang="en" sz="1500"/>
              <a:t>, ya que es requerido por la mayoría de las nubes o hostings.</a:t>
            </a:r>
            <a:endParaRPr sz="1500"/>
          </a:p>
          <a:p>
            <a:pPr indent="0" lvl="3" marL="0" rtl="0" algn="l">
              <a:lnSpc>
                <a:spcPct val="100000"/>
              </a:lnSpc>
              <a:spcBef>
                <a:spcPts val="2300"/>
              </a:spcBef>
              <a:spcAft>
                <a:spcPts val="0"/>
              </a:spcAft>
              <a:buSzPts val="1500"/>
              <a:buNone/>
            </a:pPr>
            <a:r>
              <a:rPr lang="en" sz="1300" u="sng">
                <a:solidFill>
                  <a:schemeClr val="hlink"/>
                </a:solidFill>
                <a:hlinkClick r:id="rId3"/>
              </a:rPr>
              <a:t>https://git-scm.com/downloads</a:t>
            </a:r>
            <a:endParaRPr sz="1300">
              <a:solidFill>
                <a:srgbClr val="002060"/>
              </a:solidFill>
            </a:endParaRPr>
          </a:p>
          <a:p>
            <a:pPr indent="0" lvl="3" marL="0" rtl="0" algn="l">
              <a:lnSpc>
                <a:spcPct val="100000"/>
              </a:lnSpc>
              <a:spcBef>
                <a:spcPts val="2300"/>
              </a:spcBef>
              <a:spcAft>
                <a:spcPts val="0"/>
              </a:spcAft>
              <a:buSzPts val="1500"/>
              <a:buNone/>
            </a:pPr>
            <a:r>
              <a:rPr lang="en" sz="1300">
                <a:solidFill>
                  <a:srgbClr val="002060"/>
                </a:solidFill>
              </a:rPr>
              <a:t>Verificar desde la terminal con el comando:</a:t>
            </a:r>
            <a:endParaRPr sz="1300">
              <a:solidFill>
                <a:srgbClr val="002060"/>
              </a:solidFill>
            </a:endParaRPr>
          </a:p>
          <a:p>
            <a:pPr indent="0" lvl="3" marL="0" rtl="0" algn="l">
              <a:lnSpc>
                <a:spcPct val="100000"/>
              </a:lnSpc>
              <a:spcBef>
                <a:spcPts val="2300"/>
              </a:spcBef>
              <a:spcAft>
                <a:spcPts val="0"/>
              </a:spcAft>
              <a:buSzPts val="1500"/>
              <a:buNone/>
            </a:pPr>
            <a:r>
              <a:rPr b="1" i="1" lang="en" sz="1800">
                <a:solidFill>
                  <a:srgbClr val="002060"/>
                </a:solidFill>
              </a:rPr>
              <a:t>git --version</a:t>
            </a:r>
            <a:endParaRPr b="1" i="1" sz="1800">
              <a:solidFill>
                <a:srgbClr val="002060"/>
              </a:solidFill>
            </a:endParaRPr>
          </a:p>
          <a:p>
            <a:pPr indent="0" lvl="3" marL="647700" rtl="0" algn="l">
              <a:lnSpc>
                <a:spcPct val="100000"/>
              </a:lnSpc>
              <a:spcBef>
                <a:spcPts val="2300"/>
              </a:spcBef>
              <a:spcAft>
                <a:spcPts val="0"/>
              </a:spcAft>
              <a:buSzPts val="1500"/>
              <a:buNone/>
            </a:pPr>
            <a:r>
              <a:t/>
            </a:r>
            <a:endParaRPr sz="1900">
              <a:solidFill>
                <a:srgbClr val="002060"/>
              </a:solidFill>
            </a:endParaRPr>
          </a:p>
          <a:p>
            <a:pPr indent="0" lvl="3" marL="647700" rtl="0" algn="l">
              <a:lnSpc>
                <a:spcPct val="100000"/>
              </a:lnSpc>
              <a:spcBef>
                <a:spcPts val="2300"/>
              </a:spcBef>
              <a:spcAft>
                <a:spcPts val="0"/>
              </a:spcAft>
              <a:buSzPts val="1500"/>
              <a:buNone/>
            </a:pPr>
            <a:r>
              <a:t/>
            </a:r>
            <a:endParaRPr sz="1500">
              <a:solidFill>
                <a:srgbClr val="002060"/>
              </a:solidFill>
            </a:endParaRPr>
          </a:p>
        </p:txBody>
      </p:sp>
      <p:sp>
        <p:nvSpPr>
          <p:cNvPr id="344" name="Google Shape;344;g1f12ceed68f_0_255"/>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100"/>
          </a:p>
        </p:txBody>
      </p:sp>
      <p:pic>
        <p:nvPicPr>
          <p:cNvPr descr="Picture 3" id="345" name="Google Shape;345;g1f12ceed68f_0_255"/>
          <p:cNvPicPr preferRelativeResize="0"/>
          <p:nvPr/>
        </p:nvPicPr>
        <p:blipFill rotWithShape="1">
          <a:blip r:embed="rId4">
            <a:alphaModFix/>
          </a:blip>
          <a:srcRect b="0" l="0" r="0" t="0"/>
          <a:stretch/>
        </p:blipFill>
        <p:spPr>
          <a:xfrm>
            <a:off x="0" y="3335713"/>
            <a:ext cx="3208481" cy="1798522"/>
          </a:xfrm>
          <a:prstGeom prst="rect">
            <a:avLst/>
          </a:prstGeom>
          <a:noFill/>
          <a:ln>
            <a:noFill/>
          </a:ln>
        </p:spPr>
      </p:pic>
      <p:pic>
        <p:nvPicPr>
          <p:cNvPr id="346" name="Google Shape;346;g1f12ceed68f_0_255"/>
          <p:cNvPicPr preferRelativeResize="0"/>
          <p:nvPr/>
        </p:nvPicPr>
        <p:blipFill rotWithShape="1">
          <a:blip r:embed="rId5">
            <a:alphaModFix/>
          </a:blip>
          <a:srcRect b="0" l="0" r="0" t="68829"/>
          <a:stretch/>
        </p:blipFill>
        <p:spPr>
          <a:xfrm>
            <a:off x="0" y="1731731"/>
            <a:ext cx="5812239" cy="20548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f12ceed68f_0_336"/>
          <p:cNvSpPr txBox="1"/>
          <p:nvPr>
            <p:ph idx="1" type="body"/>
          </p:nvPr>
        </p:nvSpPr>
        <p:spPr>
          <a:xfrm>
            <a:off x="6079706" y="1158975"/>
            <a:ext cx="3070800" cy="39438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500"/>
              <a:buNone/>
            </a:pPr>
            <a:r>
              <a:t/>
            </a:r>
            <a:endParaRPr sz="1200"/>
          </a:p>
          <a:p>
            <a:pPr indent="0" lvl="0" marL="0" rtl="0" algn="l">
              <a:lnSpc>
                <a:spcPct val="100000"/>
              </a:lnSpc>
              <a:spcBef>
                <a:spcPts val="0"/>
              </a:spcBef>
              <a:spcAft>
                <a:spcPts val="0"/>
              </a:spcAft>
              <a:buSzPts val="1500"/>
              <a:buNone/>
            </a:pPr>
            <a:r>
              <a:t/>
            </a:r>
            <a:endParaRPr sz="1300"/>
          </a:p>
          <a:p>
            <a:pPr indent="0" lvl="0" marL="0" rtl="0" algn="l">
              <a:lnSpc>
                <a:spcPct val="100000"/>
              </a:lnSpc>
              <a:spcBef>
                <a:spcPts val="0"/>
              </a:spcBef>
              <a:spcAft>
                <a:spcPts val="0"/>
              </a:spcAft>
              <a:buSzPts val="1500"/>
              <a:buNone/>
            </a:pPr>
            <a:r>
              <a:rPr lang="en" sz="1300"/>
              <a:t>Dentro de </a:t>
            </a:r>
            <a:r>
              <a:rPr b="1" lang="en" sz="1300"/>
              <a:t>github.com</a:t>
            </a:r>
            <a:r>
              <a:rPr lang="en" sz="1300"/>
              <a:t> copiar la url de nuestro repositorio y agregarla como </a:t>
            </a:r>
            <a:r>
              <a:rPr b="1" lang="en" sz="1300"/>
              <a:t>origin</a:t>
            </a:r>
            <a:r>
              <a:rPr lang="en" sz="1300"/>
              <a:t> en nuestra terminal de </a:t>
            </a:r>
            <a:r>
              <a:rPr b="1" lang="en" sz="1300"/>
              <a:t>Visual Studio Code.</a:t>
            </a:r>
            <a:endParaRPr b="1" sz="1300"/>
          </a:p>
          <a:p>
            <a:pPr indent="0" lvl="0" marL="0" rtl="0" algn="l">
              <a:lnSpc>
                <a:spcPct val="100000"/>
              </a:lnSpc>
              <a:spcBef>
                <a:spcPts val="0"/>
              </a:spcBef>
              <a:spcAft>
                <a:spcPts val="0"/>
              </a:spcAft>
              <a:buSzPts val="1500"/>
              <a:buNone/>
            </a:pPr>
            <a:r>
              <a:t/>
            </a:r>
            <a:endParaRPr sz="1400"/>
          </a:p>
          <a:p>
            <a:pPr indent="0" lvl="0" marL="0" rtl="0" algn="l">
              <a:lnSpc>
                <a:spcPct val="100000"/>
              </a:lnSpc>
              <a:spcBef>
                <a:spcPts val="0"/>
              </a:spcBef>
              <a:spcAft>
                <a:spcPts val="0"/>
              </a:spcAft>
              <a:buSzPts val="1500"/>
              <a:buNone/>
            </a:pPr>
            <a:r>
              <a:rPr b="1" i="1" lang="en" sz="1400">
                <a:solidFill>
                  <a:srgbClr val="0000FF"/>
                </a:solidFill>
              </a:rPr>
              <a:t>git remote add origin https://github.com/adsoftsito/adsoftsito.github.io.git</a:t>
            </a:r>
            <a:endParaRPr b="1" i="1" sz="1400">
              <a:solidFill>
                <a:srgbClr val="0000FF"/>
              </a:solidFill>
            </a:endParaRPr>
          </a:p>
          <a:p>
            <a:pPr indent="0" lvl="0" marL="0" rtl="0" algn="l">
              <a:lnSpc>
                <a:spcPct val="100000"/>
              </a:lnSpc>
              <a:spcBef>
                <a:spcPts val="0"/>
              </a:spcBef>
              <a:spcAft>
                <a:spcPts val="0"/>
              </a:spcAft>
              <a:buSzPts val="1500"/>
              <a:buNone/>
            </a:pPr>
            <a:r>
              <a:t/>
            </a:r>
            <a:endParaRPr sz="1400"/>
          </a:p>
          <a:p>
            <a:pPr indent="0" lvl="0" marL="0" rtl="0" algn="l">
              <a:lnSpc>
                <a:spcPct val="100000"/>
              </a:lnSpc>
              <a:spcBef>
                <a:spcPts val="0"/>
              </a:spcBef>
              <a:spcAft>
                <a:spcPts val="0"/>
              </a:spcAft>
              <a:buSzPts val="1500"/>
              <a:buNone/>
            </a:pPr>
            <a:r>
              <a:rPr lang="en" sz="1400"/>
              <a:t>Verificar con comando:</a:t>
            </a:r>
            <a:endParaRPr sz="1400"/>
          </a:p>
          <a:p>
            <a:pPr indent="0" lvl="0" marL="0" rtl="0" algn="l">
              <a:lnSpc>
                <a:spcPct val="100000"/>
              </a:lnSpc>
              <a:spcBef>
                <a:spcPts val="0"/>
              </a:spcBef>
              <a:spcAft>
                <a:spcPts val="0"/>
              </a:spcAft>
              <a:buSzPts val="1500"/>
              <a:buNone/>
            </a:pPr>
            <a:r>
              <a:t/>
            </a:r>
            <a:endParaRPr sz="1400"/>
          </a:p>
          <a:p>
            <a:pPr indent="0" lvl="0" marL="0" rtl="0" algn="l">
              <a:lnSpc>
                <a:spcPct val="100000"/>
              </a:lnSpc>
              <a:spcBef>
                <a:spcPts val="0"/>
              </a:spcBef>
              <a:spcAft>
                <a:spcPts val="0"/>
              </a:spcAft>
              <a:buSzPts val="1500"/>
              <a:buNone/>
            </a:pPr>
            <a:r>
              <a:rPr b="1" i="1" lang="en" sz="1400">
                <a:solidFill>
                  <a:srgbClr val="0000FF"/>
                </a:solidFill>
              </a:rPr>
              <a:t>git remote -v</a:t>
            </a:r>
            <a:endParaRPr b="1" i="1" sz="1400">
              <a:solidFill>
                <a:srgbClr val="0000FF"/>
              </a:solidFill>
            </a:endParaRPr>
          </a:p>
          <a:p>
            <a:pPr indent="0" lvl="0" marL="0" rtl="0" algn="l">
              <a:lnSpc>
                <a:spcPct val="100000"/>
              </a:lnSpc>
              <a:spcBef>
                <a:spcPts val="0"/>
              </a:spcBef>
              <a:spcAft>
                <a:spcPts val="0"/>
              </a:spcAft>
              <a:buSzPts val="1500"/>
              <a:buNone/>
            </a:pPr>
            <a:r>
              <a:t/>
            </a:r>
            <a:endParaRPr b="1" i="1" sz="1400"/>
          </a:p>
          <a:p>
            <a:pPr indent="0" lvl="0" marL="0" rtl="0" algn="l">
              <a:lnSpc>
                <a:spcPct val="100000"/>
              </a:lnSpc>
              <a:spcBef>
                <a:spcPts val="0"/>
              </a:spcBef>
              <a:spcAft>
                <a:spcPts val="0"/>
              </a:spcAft>
              <a:buSzPts val="1500"/>
              <a:buNone/>
            </a:pPr>
            <a:r>
              <a:rPr lang="en" sz="1400"/>
              <a:t>Deberá regresar:</a:t>
            </a:r>
            <a:endParaRPr sz="1400"/>
          </a:p>
          <a:p>
            <a:pPr indent="0" lvl="0" marL="0" rtl="0" algn="l">
              <a:lnSpc>
                <a:spcPct val="100000"/>
              </a:lnSpc>
              <a:spcBef>
                <a:spcPts val="0"/>
              </a:spcBef>
              <a:spcAft>
                <a:spcPts val="0"/>
              </a:spcAft>
              <a:buClr>
                <a:schemeClr val="dk1"/>
              </a:buClr>
              <a:buSzPts val="800"/>
              <a:buFont typeface="Arial"/>
              <a:buNone/>
            </a:pPr>
            <a:r>
              <a:rPr b="1" i="1" lang="en" sz="1100"/>
              <a:t>origin  https://github.com/adsoftsito/adsoftsito.github.io.git (fetch)</a:t>
            </a:r>
            <a:endParaRPr b="1" i="1" sz="1100"/>
          </a:p>
          <a:p>
            <a:pPr indent="0" lvl="0" marL="0" rtl="0" algn="l">
              <a:lnSpc>
                <a:spcPct val="100000"/>
              </a:lnSpc>
              <a:spcBef>
                <a:spcPts val="0"/>
              </a:spcBef>
              <a:spcAft>
                <a:spcPts val="0"/>
              </a:spcAft>
              <a:buSzPts val="1500"/>
              <a:buNone/>
            </a:pPr>
            <a:r>
              <a:t/>
            </a:r>
            <a:endParaRPr i="1" sz="1100"/>
          </a:p>
          <a:p>
            <a:pPr indent="0" lvl="0" marL="0" rtl="0" algn="l">
              <a:lnSpc>
                <a:spcPct val="100000"/>
              </a:lnSpc>
              <a:spcBef>
                <a:spcPts val="0"/>
              </a:spcBef>
              <a:spcAft>
                <a:spcPts val="0"/>
              </a:spcAft>
              <a:buSzPts val="1500"/>
              <a:buNone/>
            </a:pPr>
            <a:r>
              <a:rPr b="1" i="1" lang="en" sz="1100"/>
              <a:t>origin  https://github.com/adsoftsito/adsoftsito.github.io.git (push)</a:t>
            </a:r>
            <a:endParaRPr b="1"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52" name="Google Shape;352;g1f12ceed68f_0_336"/>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53" name="Google Shape;353;g1f12ceed68f_0_336"/>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pic>
        <p:nvPicPr>
          <p:cNvPr id="354" name="Google Shape;354;g1f12ceed68f_0_336"/>
          <p:cNvPicPr preferRelativeResize="0"/>
          <p:nvPr/>
        </p:nvPicPr>
        <p:blipFill rotWithShape="1">
          <a:blip r:embed="rId4">
            <a:alphaModFix/>
          </a:blip>
          <a:srcRect b="0" l="0" r="0" t="0"/>
          <a:stretch/>
        </p:blipFill>
        <p:spPr>
          <a:xfrm>
            <a:off x="0" y="893419"/>
            <a:ext cx="6079706" cy="422218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f12ceed68f_0_343"/>
          <p:cNvSpPr txBox="1"/>
          <p:nvPr>
            <p:ph idx="1" type="body"/>
          </p:nvPr>
        </p:nvSpPr>
        <p:spPr>
          <a:xfrm>
            <a:off x="5684925" y="816075"/>
            <a:ext cx="34656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b="1">
              <a:solidFill>
                <a:srgbClr val="0000FF"/>
              </a:solidFill>
            </a:endParaRPr>
          </a:p>
          <a:p>
            <a:pPr indent="0" lvl="0" marL="0" rtl="0" algn="l">
              <a:lnSpc>
                <a:spcPct val="100000"/>
              </a:lnSpc>
              <a:spcBef>
                <a:spcPts val="0"/>
              </a:spcBef>
              <a:spcAft>
                <a:spcPts val="0"/>
              </a:spcAft>
              <a:buSzPts val="1500"/>
              <a:buNone/>
            </a:pPr>
            <a:r>
              <a:t/>
            </a:r>
            <a:endParaRPr b="1" sz="1800">
              <a:solidFill>
                <a:schemeClr val="accent2"/>
              </a:solidFill>
            </a:endParaRPr>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rPr lang="en" sz="1800"/>
              <a:t>Subir a Github nuestro proyecto con la siguiente secuencia de comandos git</a:t>
            </a:r>
            <a:endParaRPr sz="1800"/>
          </a:p>
          <a:p>
            <a:pPr indent="0" lvl="0" marL="0" rtl="0" algn="l">
              <a:lnSpc>
                <a:spcPct val="100000"/>
              </a:lnSpc>
              <a:spcBef>
                <a:spcPts val="0"/>
              </a:spcBef>
              <a:spcAft>
                <a:spcPts val="0"/>
              </a:spcAft>
              <a:buSzPts val="1500"/>
              <a:buNone/>
            </a:pPr>
            <a:r>
              <a:t/>
            </a:r>
            <a:endParaRPr sz="1800"/>
          </a:p>
          <a:p>
            <a:pPr indent="-279400" lvl="0" marL="342900" rtl="0" algn="l">
              <a:lnSpc>
                <a:spcPct val="100000"/>
              </a:lnSpc>
              <a:spcBef>
                <a:spcPts val="0"/>
              </a:spcBef>
              <a:spcAft>
                <a:spcPts val="0"/>
              </a:spcAft>
              <a:buSzPts val="1800"/>
              <a:buChar char="-"/>
            </a:pPr>
            <a:r>
              <a:rPr b="1" i="1" lang="en" sz="1800"/>
              <a:t>git add .</a:t>
            </a:r>
            <a:endParaRPr b="1" i="1" sz="1800"/>
          </a:p>
          <a:p>
            <a:pPr indent="-279400" lvl="0" marL="342900" rtl="0" algn="l">
              <a:lnSpc>
                <a:spcPct val="100000"/>
              </a:lnSpc>
              <a:spcBef>
                <a:spcPts val="0"/>
              </a:spcBef>
              <a:spcAft>
                <a:spcPts val="0"/>
              </a:spcAft>
              <a:buSzPts val="1800"/>
              <a:buChar char="-"/>
            </a:pPr>
            <a:r>
              <a:rPr b="1" i="1" lang="en" sz="1800"/>
              <a:t>git commit -m “init cv”</a:t>
            </a:r>
            <a:endParaRPr b="1" i="1" sz="1800"/>
          </a:p>
          <a:p>
            <a:pPr indent="-279400" lvl="0" marL="342900" rtl="0" algn="l">
              <a:lnSpc>
                <a:spcPct val="100000"/>
              </a:lnSpc>
              <a:spcBef>
                <a:spcPts val="0"/>
              </a:spcBef>
              <a:spcAft>
                <a:spcPts val="0"/>
              </a:spcAft>
              <a:buSzPts val="1800"/>
              <a:buChar char="-"/>
            </a:pPr>
            <a:r>
              <a:rPr b="1" i="1" lang="en" sz="1800"/>
              <a:t>git push origin master</a:t>
            </a:r>
            <a:endParaRPr b="1" i="1" sz="1800"/>
          </a:p>
          <a:p>
            <a:pPr indent="0" lvl="0" marL="0" rtl="0" algn="l">
              <a:lnSpc>
                <a:spcPct val="100000"/>
              </a:lnSpc>
              <a:spcBef>
                <a:spcPts val="0"/>
              </a:spcBef>
              <a:spcAft>
                <a:spcPts val="0"/>
              </a:spcAft>
              <a:buSzPts val="1500"/>
              <a:buNone/>
            </a:pPr>
            <a:r>
              <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60" name="Google Shape;360;g1f12ceed68f_0_343"/>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61" name="Google Shape;361;g1f12ceed68f_0_343"/>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pic>
        <p:nvPicPr>
          <p:cNvPr id="362" name="Google Shape;362;g1f12ceed68f_0_343"/>
          <p:cNvPicPr preferRelativeResize="0"/>
          <p:nvPr/>
        </p:nvPicPr>
        <p:blipFill rotWithShape="1">
          <a:blip r:embed="rId4">
            <a:alphaModFix/>
          </a:blip>
          <a:srcRect b="0" l="0" r="0" t="29298"/>
          <a:stretch/>
        </p:blipFill>
        <p:spPr>
          <a:xfrm>
            <a:off x="0" y="1010119"/>
            <a:ext cx="5684925" cy="38342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f12ceed68f_0_350"/>
          <p:cNvSpPr txBox="1"/>
          <p:nvPr>
            <p:ph idx="1" type="body"/>
          </p:nvPr>
        </p:nvSpPr>
        <p:spPr>
          <a:xfrm>
            <a:off x="6677531" y="816075"/>
            <a:ext cx="24729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rPr lang="en" sz="1800"/>
              <a:t>Verificar nuestro código esté reflejado en Github, asi como la carpeta docs, con la version deploy del proyecto.</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68" name="Google Shape;368;g1f12ceed68f_0_350"/>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69" name="Google Shape;369;g1f12ceed68f_0_350"/>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pic>
        <p:nvPicPr>
          <p:cNvPr id="370" name="Google Shape;370;g1f12ceed68f_0_350"/>
          <p:cNvPicPr preferRelativeResize="0"/>
          <p:nvPr/>
        </p:nvPicPr>
        <p:blipFill rotWithShape="1">
          <a:blip r:embed="rId4">
            <a:alphaModFix/>
          </a:blip>
          <a:srcRect b="0" l="0" r="0" t="0"/>
          <a:stretch/>
        </p:blipFill>
        <p:spPr>
          <a:xfrm>
            <a:off x="0" y="836269"/>
            <a:ext cx="6223002" cy="42995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f12ceed68f_0_357"/>
          <p:cNvSpPr txBox="1"/>
          <p:nvPr>
            <p:ph idx="1" type="body"/>
          </p:nvPr>
        </p:nvSpPr>
        <p:spPr>
          <a:xfrm>
            <a:off x="6646856" y="816075"/>
            <a:ext cx="25038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a:p>
          <a:p>
            <a:pPr indent="-342900" lvl="0" marL="342900" rtl="0" algn="l">
              <a:lnSpc>
                <a:spcPct val="100000"/>
              </a:lnSpc>
              <a:spcBef>
                <a:spcPts val="0"/>
              </a:spcBef>
              <a:spcAft>
                <a:spcPts val="0"/>
              </a:spcAft>
              <a:buSzPts val="1600"/>
              <a:buChar char="•"/>
            </a:pPr>
            <a:r>
              <a:rPr lang="en" sz="1800"/>
              <a:t>Configurar Github Pages en  </a:t>
            </a:r>
            <a:r>
              <a:rPr b="1" lang="en" sz="1800">
                <a:solidFill>
                  <a:schemeClr val="accent2"/>
                </a:solidFill>
              </a:rPr>
              <a:t>Settings -&gt; Pages</a:t>
            </a:r>
            <a:endParaRPr b="1" sz="1800">
              <a:solidFill>
                <a:schemeClr val="accent2"/>
              </a:solidFill>
            </a:endParaRPr>
          </a:p>
          <a:p>
            <a:pPr indent="0" lvl="0" marL="0" rtl="0" algn="l">
              <a:lnSpc>
                <a:spcPct val="100000"/>
              </a:lnSpc>
              <a:spcBef>
                <a:spcPts val="0"/>
              </a:spcBef>
              <a:spcAft>
                <a:spcPts val="0"/>
              </a:spcAft>
              <a:buSzPts val="1500"/>
              <a:buNone/>
            </a:pPr>
            <a:r>
              <a:t/>
            </a:r>
            <a:endParaRPr b="1" sz="1800">
              <a:solidFill>
                <a:schemeClr val="accent2"/>
              </a:solidFill>
            </a:endParaRPr>
          </a:p>
          <a:p>
            <a:pPr indent="0" lvl="0" marL="0" rtl="0" algn="l">
              <a:lnSpc>
                <a:spcPct val="100000"/>
              </a:lnSpc>
              <a:spcBef>
                <a:spcPts val="0"/>
              </a:spcBef>
              <a:spcAft>
                <a:spcPts val="0"/>
              </a:spcAft>
              <a:buSzPts val="1500"/>
              <a:buNone/>
            </a:pPr>
            <a:r>
              <a:rPr lang="en" sz="1800"/>
              <a:t>Seleccionar el </a:t>
            </a:r>
            <a:r>
              <a:rPr b="1" lang="en" sz="1800"/>
              <a:t>branch</a:t>
            </a:r>
            <a:r>
              <a:rPr lang="en" sz="1800"/>
              <a:t> que contiene el código a publicar y la carpeta </a:t>
            </a:r>
            <a:r>
              <a:rPr b="1" lang="en" sz="1800"/>
              <a:t>docs</a:t>
            </a:r>
            <a:endParaRPr sz="1800"/>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76" name="Google Shape;376;g1f12ceed68f_0_357"/>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77" name="Google Shape;377;g1f12ceed68f_0_357"/>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pic>
        <p:nvPicPr>
          <p:cNvPr id="378" name="Google Shape;378;g1f12ceed68f_0_357"/>
          <p:cNvPicPr preferRelativeResize="0"/>
          <p:nvPr/>
        </p:nvPicPr>
        <p:blipFill rotWithShape="1">
          <a:blip r:embed="rId4">
            <a:alphaModFix/>
          </a:blip>
          <a:srcRect b="0" l="0" r="0" t="0"/>
          <a:stretch/>
        </p:blipFill>
        <p:spPr>
          <a:xfrm>
            <a:off x="0" y="893420"/>
            <a:ext cx="6646858" cy="403576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f12ceed68f_0_364"/>
          <p:cNvSpPr txBox="1"/>
          <p:nvPr>
            <p:ph idx="1" type="body"/>
          </p:nvPr>
        </p:nvSpPr>
        <p:spPr>
          <a:xfrm>
            <a:off x="6646856" y="816075"/>
            <a:ext cx="25038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a:p>
          <a:p>
            <a:pPr indent="-342900" lvl="0" marL="342900" rtl="0" algn="l">
              <a:lnSpc>
                <a:spcPct val="100000"/>
              </a:lnSpc>
              <a:spcBef>
                <a:spcPts val="0"/>
              </a:spcBef>
              <a:spcAft>
                <a:spcPts val="0"/>
              </a:spcAft>
              <a:buSzPts val="1600"/>
              <a:buChar char="•"/>
            </a:pPr>
            <a:r>
              <a:rPr lang="en" sz="1800"/>
              <a:t>Verificar el Github </a:t>
            </a:r>
            <a:r>
              <a:rPr b="1" lang="en" sz="1800"/>
              <a:t>Action</a:t>
            </a:r>
            <a:r>
              <a:rPr lang="en" sz="1800"/>
              <a:t> que se dispara al hacer deploy de nuestra aplicación.</a:t>
            </a:r>
            <a:endParaRPr b="1" sz="1800">
              <a:solidFill>
                <a:schemeClr val="accent2"/>
              </a:solidFill>
            </a:endParaRPr>
          </a:p>
          <a:p>
            <a:pPr indent="0" lvl="0" marL="0" rtl="0" algn="l">
              <a:lnSpc>
                <a:spcPct val="100000"/>
              </a:lnSpc>
              <a:spcBef>
                <a:spcPts val="0"/>
              </a:spcBef>
              <a:spcAft>
                <a:spcPts val="0"/>
              </a:spcAft>
              <a:buSzPts val="1500"/>
              <a:buNone/>
            </a:pPr>
            <a:r>
              <a:t/>
            </a:r>
            <a:endParaRPr b="1" sz="1800">
              <a:solidFill>
                <a:schemeClr val="accent2"/>
              </a:solidFill>
            </a:endParaRPr>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84" name="Google Shape;384;g1f12ceed68f_0_364"/>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85" name="Google Shape;385;g1f12ceed68f_0_364"/>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pic>
        <p:nvPicPr>
          <p:cNvPr id="386" name="Google Shape;386;g1f12ceed68f_0_364"/>
          <p:cNvPicPr preferRelativeResize="0"/>
          <p:nvPr/>
        </p:nvPicPr>
        <p:blipFill rotWithShape="1">
          <a:blip r:embed="rId4">
            <a:alphaModFix/>
          </a:blip>
          <a:srcRect b="0" l="0" r="0" t="0"/>
          <a:stretch/>
        </p:blipFill>
        <p:spPr>
          <a:xfrm>
            <a:off x="0" y="893419"/>
            <a:ext cx="6940256" cy="42221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ctrTitle"/>
          </p:nvPr>
        </p:nvSpPr>
        <p:spPr>
          <a:xfrm>
            <a:off x="520375" y="126670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Conceptos de Desarrollo Web</a:t>
            </a:r>
            <a:endParaRPr/>
          </a:p>
        </p:txBody>
      </p:sp>
      <p:sp>
        <p:nvSpPr>
          <p:cNvPr id="114" name="Google Shape;114;p2"/>
          <p:cNvSpPr txBox="1"/>
          <p:nvPr/>
        </p:nvSpPr>
        <p:spPr>
          <a:xfrm>
            <a:off x="574050" y="3489650"/>
            <a:ext cx="7995900" cy="125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1" lang="en" sz="2450">
                <a:solidFill>
                  <a:srgbClr val="5F6368"/>
                </a:solidFill>
                <a:highlight>
                  <a:srgbClr val="FFFFFF"/>
                </a:highlight>
              </a:rPr>
              <a:t>Objetivo</a:t>
            </a:r>
            <a:r>
              <a:rPr b="1" lang="en" sz="2250">
                <a:solidFill>
                  <a:srgbClr val="5F6368"/>
                </a:solidFill>
                <a:highlight>
                  <a:srgbClr val="FFFFFF"/>
                </a:highlight>
              </a:rPr>
              <a:t>:  Repasar algunas de las herramientas tecnologicas usadas para la contruccion de Plataformas Web</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f12ceed68f_0_371"/>
          <p:cNvSpPr txBox="1"/>
          <p:nvPr>
            <p:ph idx="1" type="body"/>
          </p:nvPr>
        </p:nvSpPr>
        <p:spPr>
          <a:xfrm>
            <a:off x="5899238" y="816075"/>
            <a:ext cx="32514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a:p>
          <a:p>
            <a:pPr indent="-342900" lvl="0" marL="342900" rtl="0" algn="l">
              <a:lnSpc>
                <a:spcPct val="100000"/>
              </a:lnSpc>
              <a:spcBef>
                <a:spcPts val="0"/>
              </a:spcBef>
              <a:spcAft>
                <a:spcPts val="0"/>
              </a:spcAft>
              <a:buSzPts val="1600"/>
              <a:buChar char="•"/>
            </a:pPr>
            <a:r>
              <a:rPr lang="en" sz="1800"/>
              <a:t>Finalmente verificar desde el navegador nuestro sitio en producción</a:t>
            </a:r>
            <a:endParaRPr b="1" sz="1800">
              <a:solidFill>
                <a:schemeClr val="accent2"/>
              </a:solidFill>
            </a:endParaRPr>
          </a:p>
          <a:p>
            <a:pPr indent="0" lvl="0" marL="0" rtl="0" algn="l">
              <a:lnSpc>
                <a:spcPct val="100000"/>
              </a:lnSpc>
              <a:spcBef>
                <a:spcPts val="0"/>
              </a:spcBef>
              <a:spcAft>
                <a:spcPts val="0"/>
              </a:spcAft>
              <a:buSzPts val="1500"/>
              <a:buNone/>
            </a:pPr>
            <a:r>
              <a:t/>
            </a:r>
            <a:endParaRPr b="1" sz="1800">
              <a:solidFill>
                <a:schemeClr val="accent2"/>
              </a:solidFill>
            </a:endParaRPr>
          </a:p>
          <a:p>
            <a:pPr indent="0" lvl="0" marL="0" rtl="0" algn="l">
              <a:lnSpc>
                <a:spcPct val="100000"/>
              </a:lnSpc>
              <a:spcBef>
                <a:spcPts val="0"/>
              </a:spcBef>
              <a:spcAft>
                <a:spcPts val="0"/>
              </a:spcAft>
              <a:buSzPts val="1500"/>
              <a:buNone/>
            </a:pPr>
            <a:r>
              <a:t/>
            </a:r>
            <a:endParaRPr b="1" sz="1800">
              <a:solidFill>
                <a:schemeClr val="accent2"/>
              </a:solidFill>
            </a:endParaRPr>
          </a:p>
          <a:p>
            <a:pPr indent="0" lvl="0" marL="0" rtl="0" algn="l">
              <a:lnSpc>
                <a:spcPct val="100000"/>
              </a:lnSpc>
              <a:spcBef>
                <a:spcPts val="0"/>
              </a:spcBef>
              <a:spcAft>
                <a:spcPts val="0"/>
              </a:spcAft>
              <a:buSzPts val="1500"/>
              <a:buNone/>
            </a:pPr>
            <a:r>
              <a:rPr lang="en" sz="1800" u="sng">
                <a:solidFill>
                  <a:schemeClr val="hlink"/>
                </a:solidFill>
                <a:hlinkClick r:id="rId3"/>
              </a:rPr>
              <a:t>https://adsoftsito.github.io/</a:t>
            </a:r>
            <a:endParaRPr sz="1800"/>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392" name="Google Shape;392;g1f12ceed68f_0_371"/>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Tema 2: Creación y despliegue de una App en HTML</a:t>
            </a:r>
            <a:endParaRPr sz="2200"/>
          </a:p>
        </p:txBody>
      </p:sp>
      <p:pic>
        <p:nvPicPr>
          <p:cNvPr descr="Picture 3" id="393" name="Google Shape;393;g1f12ceed68f_0_371"/>
          <p:cNvPicPr preferRelativeResize="0"/>
          <p:nvPr/>
        </p:nvPicPr>
        <p:blipFill rotWithShape="1">
          <a:blip r:embed="rId4">
            <a:alphaModFix/>
          </a:blip>
          <a:srcRect b="0" l="0" r="0" t="0"/>
          <a:stretch/>
        </p:blipFill>
        <p:spPr>
          <a:xfrm>
            <a:off x="0" y="3536865"/>
            <a:ext cx="2849627" cy="1597369"/>
          </a:xfrm>
          <a:prstGeom prst="rect">
            <a:avLst/>
          </a:prstGeom>
          <a:noFill/>
          <a:ln>
            <a:noFill/>
          </a:ln>
        </p:spPr>
      </p:pic>
      <p:pic>
        <p:nvPicPr>
          <p:cNvPr id="394" name="Google Shape;394;g1f12ceed68f_0_371"/>
          <p:cNvPicPr preferRelativeResize="0"/>
          <p:nvPr/>
        </p:nvPicPr>
        <p:blipFill rotWithShape="1">
          <a:blip r:embed="rId5">
            <a:alphaModFix/>
          </a:blip>
          <a:srcRect b="0" l="0" r="0" t="0"/>
          <a:stretch/>
        </p:blipFill>
        <p:spPr>
          <a:xfrm>
            <a:off x="14288" y="1730475"/>
            <a:ext cx="5805994" cy="207219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897cb6bb18_0_101"/>
          <p:cNvSpPr txBox="1"/>
          <p:nvPr>
            <p:ph idx="1" type="body"/>
          </p:nvPr>
        </p:nvSpPr>
        <p:spPr>
          <a:xfrm>
            <a:off x="232800" y="816075"/>
            <a:ext cx="8917800" cy="4299600"/>
          </a:xfrm>
          <a:prstGeom prst="rect">
            <a:avLst/>
          </a:prstGeom>
          <a:noFill/>
          <a:ln>
            <a:noFill/>
          </a:ln>
        </p:spPr>
        <p:txBody>
          <a:bodyPr anchorCtr="0" anchor="ctr" bIns="34275" lIns="68575" spcFirstLastPara="1" rIns="68575" wrap="square" tIns="34275">
            <a:noAutofit/>
          </a:bodyPr>
          <a:lstStyle/>
          <a:p>
            <a:pPr indent="0" lvl="0" marL="342900" rtl="0" algn="l">
              <a:lnSpc>
                <a:spcPct val="100000"/>
              </a:lnSpc>
              <a:spcBef>
                <a:spcPts val="0"/>
              </a:spcBef>
              <a:spcAft>
                <a:spcPts val="0"/>
              </a:spcAft>
              <a:buSzPts val="1500"/>
              <a:buNone/>
            </a:pPr>
            <a:r>
              <a:t/>
            </a:r>
            <a:endParaRPr/>
          </a:p>
          <a:p>
            <a:pPr indent="-368300" lvl="0" marL="342900" rtl="0" algn="l">
              <a:lnSpc>
                <a:spcPct val="100000"/>
              </a:lnSpc>
              <a:spcBef>
                <a:spcPts val="0"/>
              </a:spcBef>
              <a:spcAft>
                <a:spcPts val="0"/>
              </a:spcAft>
              <a:buSzPts val="2000"/>
              <a:buChar char="•"/>
            </a:pPr>
            <a:r>
              <a:rPr lang="en" sz="2200"/>
              <a:t>Terminar todas las secciones del CV con componentes en Angular</a:t>
            </a:r>
            <a:endParaRPr sz="2200"/>
          </a:p>
          <a:p>
            <a:pPr indent="-381000" lvl="0" marL="342900" rtl="0" algn="l">
              <a:lnSpc>
                <a:spcPct val="100000"/>
              </a:lnSpc>
              <a:spcBef>
                <a:spcPts val="0"/>
              </a:spcBef>
              <a:spcAft>
                <a:spcPts val="0"/>
              </a:spcAft>
              <a:buSzPts val="2200"/>
              <a:buChar char="•"/>
            </a:pPr>
            <a:r>
              <a:rPr lang="en" sz="2200"/>
              <a:t>Agregar hojas de estilos </a:t>
            </a:r>
            <a:endParaRPr sz="2200"/>
          </a:p>
          <a:p>
            <a:pPr indent="0" lvl="0" marL="0" rtl="0" algn="l">
              <a:lnSpc>
                <a:spcPct val="100000"/>
              </a:lnSpc>
              <a:spcBef>
                <a:spcPts val="0"/>
              </a:spcBef>
              <a:spcAft>
                <a:spcPts val="0"/>
              </a:spcAft>
              <a:buSzPts val="1500"/>
              <a:buNone/>
            </a:pPr>
            <a:r>
              <a:t/>
            </a:r>
            <a:endParaRPr sz="1800"/>
          </a:p>
          <a:p>
            <a:pPr indent="0" lvl="0" marL="0" rtl="0" algn="l">
              <a:lnSpc>
                <a:spcPct val="100000"/>
              </a:lnSpc>
              <a:spcBef>
                <a:spcPts val="0"/>
              </a:spcBef>
              <a:spcAft>
                <a:spcPts val="0"/>
              </a:spcAft>
              <a:buSzPts val="1500"/>
              <a:buNone/>
            </a:pPr>
            <a:r>
              <a:t/>
            </a:r>
            <a:endParaRPr sz="1800"/>
          </a:p>
          <a:p>
            <a:pPr indent="0" lvl="0" marL="0" rtl="0" algn="l">
              <a:lnSpc>
                <a:spcPct val="135714"/>
              </a:lnSpc>
              <a:spcBef>
                <a:spcPts val="0"/>
              </a:spcBef>
              <a:spcAft>
                <a:spcPts val="0"/>
              </a:spcAft>
              <a:buSzPts val="1500"/>
              <a:buNone/>
            </a:pPr>
            <a:r>
              <a:t/>
            </a:r>
            <a:endParaRPr sz="800">
              <a:highlight>
                <a:srgbClr val="FFFFFE"/>
              </a:highlight>
              <a:latin typeface="Courier New"/>
              <a:ea typeface="Courier New"/>
              <a:cs typeface="Courier New"/>
              <a:sym typeface="Courier New"/>
            </a:endParaRPr>
          </a:p>
          <a:p>
            <a:pPr indent="0" lvl="0" marL="0" rtl="0" algn="ctr">
              <a:lnSpc>
                <a:spcPct val="100000"/>
              </a:lnSpc>
              <a:spcBef>
                <a:spcPts val="2300"/>
              </a:spcBef>
              <a:spcAft>
                <a:spcPts val="0"/>
              </a:spcAft>
              <a:buSzPts val="1500"/>
              <a:buNone/>
            </a:pPr>
            <a:r>
              <a:t/>
            </a:r>
            <a:endParaRPr/>
          </a:p>
        </p:txBody>
      </p:sp>
      <p:sp>
        <p:nvSpPr>
          <p:cNvPr id="400" name="Google Shape;400;g1897cb6bb18_0_101"/>
          <p:cNvSpPr txBox="1"/>
          <p:nvPr>
            <p:ph type="title"/>
          </p:nvPr>
        </p:nvSpPr>
        <p:spPr>
          <a:xfrm>
            <a:off x="2130963" y="170725"/>
            <a:ext cx="7013100" cy="494100"/>
          </a:xfrm>
          <a:prstGeom prst="rect">
            <a:avLst/>
          </a:prstGeom>
          <a:noFill/>
          <a:ln>
            <a:noFill/>
          </a:ln>
        </p:spPr>
        <p:txBody>
          <a:bodyPr anchorCtr="0" anchor="ctr" bIns="34275" lIns="68575" spcFirstLastPara="1" rIns="68575" wrap="square" tIns="34275">
            <a:noAutofit/>
          </a:bodyPr>
          <a:lstStyle/>
          <a:p>
            <a:pPr indent="0" lvl="0" marL="0" rtl="0" algn="l">
              <a:lnSpc>
                <a:spcPct val="110000"/>
              </a:lnSpc>
              <a:spcBef>
                <a:spcPts val="0"/>
              </a:spcBef>
              <a:spcAft>
                <a:spcPts val="0"/>
              </a:spcAft>
              <a:buClr>
                <a:schemeClr val="dk1"/>
              </a:buClr>
              <a:buSzPts val="1400"/>
              <a:buFont typeface="Arial"/>
              <a:buNone/>
            </a:pPr>
            <a:r>
              <a:rPr lang="en" sz="2000"/>
              <a:t>Reto</a:t>
            </a:r>
            <a:endParaRPr sz="2200"/>
          </a:p>
        </p:txBody>
      </p:sp>
      <p:pic>
        <p:nvPicPr>
          <p:cNvPr descr="Picture 3" id="401" name="Google Shape;401;g1897cb6bb18_0_101"/>
          <p:cNvPicPr preferRelativeResize="0"/>
          <p:nvPr/>
        </p:nvPicPr>
        <p:blipFill rotWithShape="1">
          <a:blip r:embed="rId3">
            <a:alphaModFix/>
          </a:blip>
          <a:srcRect b="0" l="0" r="0" t="0"/>
          <a:stretch/>
        </p:blipFill>
        <p:spPr>
          <a:xfrm>
            <a:off x="0" y="3536865"/>
            <a:ext cx="2849627" cy="15973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f12ceed68f_0_14"/>
          <p:cNvSpPr txBox="1"/>
          <p:nvPr>
            <p:ph type="ctrTitle"/>
          </p:nvPr>
        </p:nvSpPr>
        <p:spPr>
          <a:xfrm>
            <a:off x="520375" y="126670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Python</a:t>
            </a:r>
            <a:endParaRPr/>
          </a:p>
        </p:txBody>
      </p:sp>
      <p:pic>
        <p:nvPicPr>
          <p:cNvPr id="120" name="Google Shape;120;g1f12ceed68f_0_14"/>
          <p:cNvPicPr preferRelativeResize="0"/>
          <p:nvPr/>
        </p:nvPicPr>
        <p:blipFill rotWithShape="1">
          <a:blip r:embed="rId3">
            <a:alphaModFix/>
          </a:blip>
          <a:srcRect b="0" l="0" r="0" t="0"/>
          <a:stretch/>
        </p:blipFill>
        <p:spPr>
          <a:xfrm>
            <a:off x="7086713" y="960513"/>
            <a:ext cx="1438275" cy="1438275"/>
          </a:xfrm>
          <a:prstGeom prst="rect">
            <a:avLst/>
          </a:prstGeom>
          <a:noFill/>
          <a:ln>
            <a:noFill/>
          </a:ln>
        </p:spPr>
      </p:pic>
      <p:sp>
        <p:nvSpPr>
          <p:cNvPr id="121" name="Google Shape;121;g1f12ceed68f_0_14"/>
          <p:cNvSpPr txBox="1"/>
          <p:nvPr/>
        </p:nvSpPr>
        <p:spPr>
          <a:xfrm>
            <a:off x="729450" y="4299675"/>
            <a:ext cx="6212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https://flask.palletsprojects.com/en/1.1.x/</a:t>
            </a:r>
            <a:endParaRPr b="0" i="0" sz="1400" u="none" cap="none" strike="noStrike">
              <a:solidFill>
                <a:srgbClr val="000000"/>
              </a:solidFill>
              <a:latin typeface="Arial"/>
              <a:ea typeface="Arial"/>
              <a:cs typeface="Arial"/>
              <a:sym typeface="Arial"/>
            </a:endParaRPr>
          </a:p>
        </p:txBody>
      </p:sp>
      <p:pic>
        <p:nvPicPr>
          <p:cNvPr id="122" name="Google Shape;122;g1f12ceed68f_0_14"/>
          <p:cNvPicPr preferRelativeResize="0"/>
          <p:nvPr/>
        </p:nvPicPr>
        <p:blipFill rotWithShape="1">
          <a:blip r:embed="rId4">
            <a:alphaModFix/>
          </a:blip>
          <a:srcRect b="0" l="0" r="0" t="0"/>
          <a:stretch/>
        </p:blipFill>
        <p:spPr>
          <a:xfrm>
            <a:off x="5084613" y="3378800"/>
            <a:ext cx="3990975" cy="1562100"/>
          </a:xfrm>
          <a:prstGeom prst="rect">
            <a:avLst/>
          </a:prstGeom>
          <a:noFill/>
          <a:ln>
            <a:noFill/>
          </a:ln>
        </p:spPr>
      </p:pic>
      <p:sp>
        <p:nvSpPr>
          <p:cNvPr id="123" name="Google Shape;123;g1f12ceed68f_0_14"/>
          <p:cNvSpPr txBox="1"/>
          <p:nvPr/>
        </p:nvSpPr>
        <p:spPr>
          <a:xfrm>
            <a:off x="627275" y="2718125"/>
            <a:ext cx="4457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1" i="0" lang="en" sz="1650" u="none" cap="none" strike="noStrike">
                <a:solidFill>
                  <a:srgbClr val="5F6368"/>
                </a:solidFill>
                <a:highlight>
                  <a:srgbClr val="FFFFFF"/>
                </a:highlight>
                <a:latin typeface="Arial"/>
                <a:ea typeface="Arial"/>
                <a:cs typeface="Arial"/>
                <a:sym typeface="Arial"/>
              </a:rPr>
              <a:t>Flask</a:t>
            </a:r>
            <a:r>
              <a:rPr b="0" i="0" lang="en" sz="1650" u="none" cap="none" strike="noStrike">
                <a:solidFill>
                  <a:srgbClr val="4D5156"/>
                </a:solidFill>
                <a:highlight>
                  <a:srgbClr val="FFFFFF"/>
                </a:highlight>
                <a:latin typeface="Arial"/>
                <a:ea typeface="Arial"/>
                <a:cs typeface="Arial"/>
                <a:sym typeface="Arial"/>
              </a:rPr>
              <a:t> es auto denominado como un micro</a:t>
            </a:r>
            <a:r>
              <a:rPr b="1" i="0" lang="en" sz="1650" u="none" cap="none" strike="noStrike">
                <a:solidFill>
                  <a:srgbClr val="4D5156"/>
                </a:solidFill>
                <a:highlight>
                  <a:srgbClr val="FFFFFF"/>
                </a:highlight>
                <a:latin typeface="Arial"/>
                <a:ea typeface="Arial"/>
                <a:cs typeface="Arial"/>
                <a:sym typeface="Arial"/>
              </a:rPr>
              <a:t>framework</a:t>
            </a:r>
            <a:r>
              <a:rPr b="0" i="0" lang="en" sz="1650" u="none" cap="none" strike="noStrike">
                <a:solidFill>
                  <a:srgbClr val="4D5156"/>
                </a:solidFill>
                <a:highlight>
                  <a:srgbClr val="FFFFFF"/>
                </a:highlight>
                <a:latin typeface="Arial"/>
                <a:ea typeface="Arial"/>
                <a:cs typeface="Arial"/>
                <a:sym typeface="Arial"/>
              </a:rPr>
              <a:t> de </a:t>
            </a:r>
            <a:r>
              <a:rPr b="1" i="0" lang="en" sz="1650" u="none" cap="none" strike="noStrike">
                <a:solidFill>
                  <a:srgbClr val="5F6368"/>
                </a:solidFill>
                <a:highlight>
                  <a:srgbClr val="FFFFFF"/>
                </a:highlight>
                <a:latin typeface="Arial"/>
                <a:ea typeface="Arial"/>
                <a:cs typeface="Arial"/>
                <a:sym typeface="Arial"/>
              </a:rPr>
              <a:t>python</a:t>
            </a:r>
            <a:r>
              <a:rPr b="0" i="0" lang="en" sz="1650" u="none" cap="none" strike="noStrike">
                <a:solidFill>
                  <a:srgbClr val="4D5156"/>
                </a:solidFill>
                <a:highlight>
                  <a:srgbClr val="FFFFFF"/>
                </a:highlight>
                <a:latin typeface="Arial"/>
                <a:ea typeface="Arial"/>
                <a:cs typeface="Arial"/>
                <a:sym typeface="Arial"/>
              </a:rPr>
              <a:t> para crear aplicaciones web, es decir, páginas web dinamicas, </a:t>
            </a:r>
            <a:r>
              <a:rPr b="1" i="0" lang="en" sz="2050" u="none" cap="none" strike="noStrike">
                <a:solidFill>
                  <a:srgbClr val="4D5156"/>
                </a:solidFill>
                <a:highlight>
                  <a:srgbClr val="FFFFFF"/>
                </a:highlight>
                <a:latin typeface="Arial"/>
                <a:ea typeface="Arial"/>
                <a:cs typeface="Arial"/>
                <a:sym typeface="Arial"/>
              </a:rPr>
              <a:t>APIs</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ctrTitle"/>
          </p:nvPr>
        </p:nvSpPr>
        <p:spPr>
          <a:xfrm>
            <a:off x="520375" y="126670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Python</a:t>
            </a:r>
            <a:endParaRPr/>
          </a:p>
        </p:txBody>
      </p:sp>
      <p:sp>
        <p:nvSpPr>
          <p:cNvPr id="129" name="Google Shape;129;p3"/>
          <p:cNvSpPr txBox="1"/>
          <p:nvPr/>
        </p:nvSpPr>
        <p:spPr>
          <a:xfrm>
            <a:off x="446050" y="43907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https://www.djangoproject.com/</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520375" y="3027850"/>
            <a:ext cx="5793900" cy="9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1" i="0" lang="en" sz="1650" u="none" cap="none" strike="noStrike">
                <a:solidFill>
                  <a:srgbClr val="5F6368"/>
                </a:solidFill>
                <a:highlight>
                  <a:srgbClr val="FFFFFF"/>
                </a:highlight>
                <a:latin typeface="Arial"/>
                <a:ea typeface="Arial"/>
                <a:cs typeface="Arial"/>
                <a:sym typeface="Arial"/>
              </a:rPr>
              <a:t>Django</a:t>
            </a:r>
            <a:r>
              <a:rPr b="0" i="0" lang="en" sz="1650" u="none" cap="none" strike="noStrike">
                <a:solidFill>
                  <a:srgbClr val="4D5156"/>
                </a:solidFill>
                <a:highlight>
                  <a:srgbClr val="FFFFFF"/>
                </a:highlight>
                <a:latin typeface="Arial"/>
                <a:ea typeface="Arial"/>
                <a:cs typeface="Arial"/>
                <a:sym typeface="Arial"/>
              </a:rPr>
              <a:t> es un framework de desarrollo web de código abierto, escrito en </a:t>
            </a:r>
            <a:r>
              <a:rPr b="1" i="0" lang="en" sz="1650" u="none" cap="none" strike="noStrike">
                <a:solidFill>
                  <a:srgbClr val="5F6368"/>
                </a:solidFill>
                <a:highlight>
                  <a:srgbClr val="FFFFFF"/>
                </a:highlight>
                <a:latin typeface="Arial"/>
                <a:ea typeface="Arial"/>
                <a:cs typeface="Arial"/>
                <a:sym typeface="Arial"/>
              </a:rPr>
              <a:t>Python</a:t>
            </a:r>
            <a:r>
              <a:rPr b="0" i="0" lang="en" sz="1650" u="none" cap="none" strike="noStrike">
                <a:solidFill>
                  <a:srgbClr val="4D5156"/>
                </a:solidFill>
                <a:highlight>
                  <a:srgbClr val="FFFFFF"/>
                </a:highlight>
                <a:latin typeface="Arial"/>
                <a:ea typeface="Arial"/>
                <a:cs typeface="Arial"/>
                <a:sym typeface="Arial"/>
              </a:rPr>
              <a:t>, que respeta el patrón de diseño conocido como modelo–vista–controlador (</a:t>
            </a:r>
            <a:r>
              <a:rPr b="1" i="0" lang="en" sz="1650" u="none" cap="none" strike="noStrike">
                <a:solidFill>
                  <a:srgbClr val="4D5156"/>
                </a:solidFill>
                <a:highlight>
                  <a:srgbClr val="FFFFFF"/>
                </a:highlight>
                <a:latin typeface="Arial"/>
                <a:ea typeface="Arial"/>
                <a:cs typeface="Arial"/>
                <a:sym typeface="Arial"/>
              </a:rPr>
              <a:t>MVC</a:t>
            </a:r>
            <a:r>
              <a:rPr b="0" i="0" lang="en" sz="1650" u="none" cap="none" strike="noStrike">
                <a:solidFill>
                  <a:srgbClr val="4D5156"/>
                </a:solidFill>
                <a:highlight>
                  <a:srgbClr val="FFFFFF"/>
                </a:highlight>
                <a:latin typeface="Arial"/>
                <a:ea typeface="Arial"/>
                <a:cs typeface="Arial"/>
                <a:sym typeface="Arial"/>
              </a:rPr>
              <a:t> patron)</a:t>
            </a:r>
            <a:endParaRPr b="0" i="0" sz="2000" u="none" cap="none" strike="noStrike">
              <a:solidFill>
                <a:srgbClr val="000000"/>
              </a:solidFill>
              <a:latin typeface="Arial"/>
              <a:ea typeface="Arial"/>
              <a:cs typeface="Arial"/>
              <a:sym typeface="Arial"/>
            </a:endParaRPr>
          </a:p>
        </p:txBody>
      </p:sp>
      <p:pic>
        <p:nvPicPr>
          <p:cNvPr id="131" name="Google Shape;131;p3"/>
          <p:cNvPicPr preferRelativeResize="0"/>
          <p:nvPr/>
        </p:nvPicPr>
        <p:blipFill rotWithShape="1">
          <a:blip r:embed="rId3">
            <a:alphaModFix/>
          </a:blip>
          <a:srcRect b="0" l="0" r="0" t="0"/>
          <a:stretch/>
        </p:blipFill>
        <p:spPr>
          <a:xfrm>
            <a:off x="5533800" y="781050"/>
            <a:ext cx="3295650" cy="215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PHP</a:t>
            </a:r>
            <a:endParaRPr/>
          </a:p>
        </p:txBody>
      </p:sp>
      <p:sp>
        <p:nvSpPr>
          <p:cNvPr id="137" name="Google Shape;137;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600"/>
              <a:buNone/>
            </a:pPr>
            <a:r>
              <a:rPr b="1" lang="en" sz="1700">
                <a:solidFill>
                  <a:srgbClr val="202124"/>
                </a:solidFill>
                <a:highlight>
                  <a:srgbClr val="FFFFFF"/>
                </a:highlight>
                <a:latin typeface="Arial"/>
                <a:ea typeface="Arial"/>
                <a:cs typeface="Arial"/>
                <a:sym typeface="Arial"/>
              </a:rPr>
              <a:t>Laravel</a:t>
            </a:r>
            <a:r>
              <a:rPr lang="en" sz="1700">
                <a:solidFill>
                  <a:srgbClr val="202124"/>
                </a:solidFill>
                <a:highlight>
                  <a:srgbClr val="FFFFFF"/>
                </a:highlight>
                <a:latin typeface="Arial"/>
                <a:ea typeface="Arial"/>
                <a:cs typeface="Arial"/>
                <a:sym typeface="Arial"/>
              </a:rPr>
              <a:t> is a free, open-source </a:t>
            </a:r>
            <a:r>
              <a:rPr b="1" lang="en" sz="1700">
                <a:solidFill>
                  <a:srgbClr val="202124"/>
                </a:solidFill>
                <a:highlight>
                  <a:srgbClr val="FFFFFF"/>
                </a:highlight>
                <a:latin typeface="Arial"/>
                <a:ea typeface="Arial"/>
                <a:cs typeface="Arial"/>
                <a:sym typeface="Arial"/>
              </a:rPr>
              <a:t>PHP</a:t>
            </a:r>
            <a:r>
              <a:rPr lang="en" sz="1700">
                <a:solidFill>
                  <a:srgbClr val="202124"/>
                </a:solidFill>
                <a:highlight>
                  <a:srgbClr val="FFFFFF"/>
                </a:highlight>
                <a:latin typeface="Arial"/>
                <a:ea typeface="Arial"/>
                <a:cs typeface="Arial"/>
                <a:sym typeface="Arial"/>
              </a:rPr>
              <a:t> web framework, created by Taylor Otwell and intended for the development of web applications following the </a:t>
            </a:r>
            <a:r>
              <a:rPr b="1" lang="en" sz="1700">
                <a:solidFill>
                  <a:srgbClr val="202124"/>
                </a:solidFill>
                <a:highlight>
                  <a:srgbClr val="FFFFFF"/>
                </a:highlight>
                <a:latin typeface="Arial"/>
                <a:ea typeface="Arial"/>
                <a:cs typeface="Arial"/>
                <a:sym typeface="Arial"/>
              </a:rPr>
              <a:t>model</a:t>
            </a:r>
            <a:r>
              <a:rPr lang="en" sz="1700">
                <a:solidFill>
                  <a:srgbClr val="202124"/>
                </a:solidFill>
                <a:highlight>
                  <a:srgbClr val="FFFFFF"/>
                </a:highlight>
                <a:latin typeface="Arial"/>
                <a:ea typeface="Arial"/>
                <a:cs typeface="Arial"/>
                <a:sym typeface="Arial"/>
              </a:rPr>
              <a:t>–view–controller (</a:t>
            </a:r>
            <a:r>
              <a:rPr b="1" lang="en" sz="2100">
                <a:solidFill>
                  <a:srgbClr val="202124"/>
                </a:solidFill>
                <a:highlight>
                  <a:srgbClr val="FFFFFF"/>
                </a:highlight>
                <a:latin typeface="Arial"/>
                <a:ea typeface="Arial"/>
                <a:cs typeface="Arial"/>
                <a:sym typeface="Arial"/>
              </a:rPr>
              <a:t>MVC</a:t>
            </a:r>
            <a:r>
              <a:rPr lang="en" sz="1700">
                <a:solidFill>
                  <a:srgbClr val="202124"/>
                </a:solidFill>
                <a:highlight>
                  <a:srgbClr val="FFFFFF"/>
                </a:highlight>
                <a:latin typeface="Arial"/>
                <a:ea typeface="Arial"/>
                <a:cs typeface="Arial"/>
                <a:sym typeface="Arial"/>
              </a:rPr>
              <a:t>) architectural pattern</a:t>
            </a:r>
            <a:endParaRPr sz="2100"/>
          </a:p>
        </p:txBody>
      </p:sp>
      <p:sp>
        <p:nvSpPr>
          <p:cNvPr id="138" name="Google Shape;138;p4"/>
          <p:cNvSpPr txBox="1"/>
          <p:nvPr/>
        </p:nvSpPr>
        <p:spPr>
          <a:xfrm>
            <a:off x="729625" y="40562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https://laravel.com/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9" name="Google Shape;139;p4"/>
          <p:cNvPicPr preferRelativeResize="0"/>
          <p:nvPr/>
        </p:nvPicPr>
        <p:blipFill rotWithShape="1">
          <a:blip r:embed="rId4">
            <a:alphaModFix/>
          </a:blip>
          <a:srcRect b="0" l="0" r="0" t="0"/>
          <a:stretch/>
        </p:blipFill>
        <p:spPr>
          <a:xfrm>
            <a:off x="6411950" y="666225"/>
            <a:ext cx="2231650" cy="232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.NET (Vb .NET, C#)</a:t>
            </a:r>
            <a:endParaRPr/>
          </a:p>
        </p:txBody>
      </p:sp>
      <p:sp>
        <p:nvSpPr>
          <p:cNvPr id="145" name="Google Shape;145;p5"/>
          <p:cNvSpPr txBox="1"/>
          <p:nvPr>
            <p:ph idx="1" type="subTitle"/>
          </p:nvPr>
        </p:nvSpPr>
        <p:spPr>
          <a:xfrm>
            <a:off x="729452" y="244595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sz="1550">
                <a:solidFill>
                  <a:srgbClr val="4D5156"/>
                </a:solidFill>
                <a:highlight>
                  <a:srgbClr val="FFFFFF"/>
                </a:highlight>
                <a:latin typeface="Arial"/>
                <a:ea typeface="Arial"/>
                <a:cs typeface="Arial"/>
                <a:sym typeface="Arial"/>
              </a:rPr>
              <a:t>ASP.NET Core</a:t>
            </a:r>
            <a:r>
              <a:rPr lang="en" sz="1550">
                <a:solidFill>
                  <a:srgbClr val="4D5156"/>
                </a:solidFill>
                <a:highlight>
                  <a:srgbClr val="FFFFFF"/>
                </a:highlight>
                <a:latin typeface="Arial"/>
                <a:ea typeface="Arial"/>
                <a:cs typeface="Arial"/>
                <a:sym typeface="Arial"/>
              </a:rPr>
              <a:t> es un framework web gratis de código abierto y con un mayor rendimiento que ASP.NET, ​ desarrollado por Microsoft y la comunidad.​ Es un framework modular que se ejecuta completo tanto en el .NET Framework de Windows como en multiplataforma</a:t>
            </a:r>
            <a:endParaRPr sz="2700"/>
          </a:p>
        </p:txBody>
      </p:sp>
      <p:sp>
        <p:nvSpPr>
          <p:cNvPr id="146" name="Google Shape;146;p5"/>
          <p:cNvSpPr txBox="1"/>
          <p:nvPr/>
        </p:nvSpPr>
        <p:spPr>
          <a:xfrm>
            <a:off x="729450" y="3888975"/>
            <a:ext cx="636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https://dotnet.microsoft.com/learn/aspnet/what-is-aspnet-core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5"/>
          <p:cNvPicPr preferRelativeResize="0"/>
          <p:nvPr/>
        </p:nvPicPr>
        <p:blipFill rotWithShape="1">
          <a:blip r:embed="rId4">
            <a:alphaModFix/>
          </a:blip>
          <a:srcRect b="0" l="0" r="0" t="0"/>
          <a:stretch/>
        </p:blipFill>
        <p:spPr>
          <a:xfrm>
            <a:off x="6196350" y="580463"/>
            <a:ext cx="2743200" cy="166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Go</a:t>
            </a:r>
            <a:endParaRPr/>
          </a:p>
        </p:txBody>
      </p:sp>
      <p:sp>
        <p:nvSpPr>
          <p:cNvPr id="153" name="Google Shape;153;p6"/>
          <p:cNvSpPr txBox="1"/>
          <p:nvPr>
            <p:ph idx="1" type="subTitle"/>
          </p:nvPr>
        </p:nvSpPr>
        <p:spPr>
          <a:xfrm>
            <a:off x="646002" y="2629275"/>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sz="1650">
                <a:solidFill>
                  <a:srgbClr val="4D5156"/>
                </a:solidFill>
                <a:highlight>
                  <a:srgbClr val="FFFFFF"/>
                </a:highlight>
                <a:latin typeface="Arial"/>
                <a:ea typeface="Arial"/>
                <a:cs typeface="Arial"/>
                <a:sym typeface="Arial"/>
              </a:rPr>
              <a:t>Go es un lenguaje de programación concurrente y compilado inspirado en la sintaxis de C, que intenta ser dinámico como Python y con el rendimiento de C o C++</a:t>
            </a:r>
            <a:endParaRPr b="1" sz="2200"/>
          </a:p>
        </p:txBody>
      </p:sp>
      <p:pic>
        <p:nvPicPr>
          <p:cNvPr id="154" name="Google Shape;154;p6"/>
          <p:cNvPicPr preferRelativeResize="0"/>
          <p:nvPr/>
        </p:nvPicPr>
        <p:blipFill rotWithShape="1">
          <a:blip r:embed="rId3">
            <a:alphaModFix/>
          </a:blip>
          <a:srcRect b="0" l="0" r="0" t="0"/>
          <a:stretch/>
        </p:blipFill>
        <p:spPr>
          <a:xfrm>
            <a:off x="5481944" y="507975"/>
            <a:ext cx="3651309" cy="2063775"/>
          </a:xfrm>
          <a:prstGeom prst="rect">
            <a:avLst/>
          </a:prstGeom>
          <a:noFill/>
          <a:ln>
            <a:noFill/>
          </a:ln>
        </p:spPr>
      </p:pic>
      <p:sp>
        <p:nvSpPr>
          <p:cNvPr id="155" name="Google Shape;155;p6"/>
          <p:cNvSpPr txBox="1"/>
          <p:nvPr/>
        </p:nvSpPr>
        <p:spPr>
          <a:xfrm>
            <a:off x="585450" y="4209575"/>
            <a:ext cx="8182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https://keepcoding.io/blog/lenguaje-de-programacion-go-caracteristicas/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