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6o3ab5S+P03ypBBljw31QK0z5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5dbba4da6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15dbba4da6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2c40a1ea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42c40a1ea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1d4db70f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3b1d4db70f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38d877c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2138d877c1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b1d4db70f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3b1d4db70f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b1d4db70f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3b1d4db70f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7f4e2a2b9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07f4e2a2b9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5dbba4da6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215dbba4da6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5dbba4da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215dbba4da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5dbba4da6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15dbba4da6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5dbba4da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15dbba4da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1c94c69c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01c94c69c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1c94c69cf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01c94c69cf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5dbba4da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15dbba4da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5dbba4da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15dbba4da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5dbba4da6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15dbba4da6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5dbba4da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15dbba4da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a persona&#10;&#10;Descripción generada automáticamente con confianza baja" id="13" name="Google Shape;13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1"/>
          <p:cNvSpPr/>
          <p:nvPr/>
        </p:nvSpPr>
        <p:spPr>
          <a:xfrm>
            <a:off x="0" y="-1"/>
            <a:ext cx="12174555" cy="6858001"/>
          </a:xfrm>
          <a:prstGeom prst="rect">
            <a:avLst/>
          </a:prstGeom>
          <a:gradFill>
            <a:gsLst>
              <a:gs pos="0">
                <a:schemeClr val="dk1"/>
              </a:gs>
              <a:gs pos="60000">
                <a:srgbClr val="000000">
                  <a:alpha val="7450"/>
                </a:srgbClr>
              </a:gs>
              <a:gs pos="100000">
                <a:srgbClr val="000000">
                  <a:alpha val="745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1"/>
          <p:cNvSpPr/>
          <p:nvPr/>
        </p:nvSpPr>
        <p:spPr>
          <a:xfrm>
            <a:off x="914408" y="5443298"/>
            <a:ext cx="11260147" cy="1201788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1"/>
          <p:cNvSpPr txBox="1"/>
          <p:nvPr>
            <p:ph type="ctrTitle"/>
          </p:nvPr>
        </p:nvSpPr>
        <p:spPr>
          <a:xfrm>
            <a:off x="931852" y="5571744"/>
            <a:ext cx="10918772" cy="598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1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1"/>
          <p:cNvSpPr txBox="1"/>
          <p:nvPr>
            <p:ph idx="1" type="subTitle"/>
          </p:nvPr>
        </p:nvSpPr>
        <p:spPr>
          <a:xfrm>
            <a:off x="931853" y="6320646"/>
            <a:ext cx="10918771" cy="33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61"/>
          <p:cNvCxnSpPr/>
          <p:nvPr/>
        </p:nvCxnSpPr>
        <p:spPr>
          <a:xfrm>
            <a:off x="893981" y="5383209"/>
            <a:ext cx="0" cy="1321967"/>
          </a:xfrm>
          <a:prstGeom prst="straightConnector1">
            <a:avLst/>
          </a:prstGeom>
          <a:noFill/>
          <a:ln cap="flat" cmpd="sng" w="25400">
            <a:solidFill>
              <a:srgbClr val="FC815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7095" y="261750"/>
            <a:ext cx="4608434" cy="809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20" name="Google Shape;2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03750"/>
            <a:ext cx="9730176" cy="545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0"/>
          <p:cNvSpPr txBox="1"/>
          <p:nvPr>
            <p:ph type="title"/>
          </p:nvPr>
        </p:nvSpPr>
        <p:spPr>
          <a:xfrm>
            <a:off x="4242816" y="325169"/>
            <a:ext cx="7584019" cy="658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  <a:defRPr b="1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3" name="Google Shape;63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322" y="379183"/>
            <a:ext cx="3138882" cy="55066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0"/>
          <p:cNvSpPr txBox="1"/>
          <p:nvPr>
            <p:ph idx="1" type="body"/>
          </p:nvPr>
        </p:nvSpPr>
        <p:spPr>
          <a:xfrm>
            <a:off x="6047232" y="1368735"/>
            <a:ext cx="5557088" cy="5265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•"/>
              <a:defRPr sz="2200"/>
            </a:lvl1pPr>
            <a:lvl2pPr indent="-35433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2pPr>
            <a:lvl3pPr indent="-35433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3pPr>
            <a:lvl4pPr indent="-35433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4pPr>
            <a:lvl5pPr indent="-35432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046"/>
            <a:ext cx="12192000" cy="11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1"/>
          <p:cNvSpPr txBox="1"/>
          <p:nvPr>
            <p:ph idx="1" type="body"/>
          </p:nvPr>
        </p:nvSpPr>
        <p:spPr>
          <a:xfrm>
            <a:off x="540259" y="1608058"/>
            <a:ext cx="5181600" cy="4786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•"/>
              <a:defRPr sz="2200"/>
            </a:lvl1pPr>
            <a:lvl2pPr indent="-35433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2pPr>
            <a:lvl3pPr indent="-35433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3pPr>
            <a:lvl4pPr indent="-35433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4pPr>
            <a:lvl5pPr indent="-35432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1"/>
          <p:cNvSpPr txBox="1"/>
          <p:nvPr>
            <p:ph idx="2" type="body"/>
          </p:nvPr>
        </p:nvSpPr>
        <p:spPr>
          <a:xfrm>
            <a:off x="6276595" y="1608058"/>
            <a:ext cx="5181600" cy="4786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•"/>
              <a:defRPr sz="2200"/>
            </a:lvl1pPr>
            <a:lvl2pPr indent="-35433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2pPr>
            <a:lvl3pPr indent="-35433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3pPr>
            <a:lvl4pPr indent="-35433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4pPr>
            <a:lvl5pPr indent="-35432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1"/>
          <p:cNvSpPr txBox="1"/>
          <p:nvPr>
            <p:ph type="title"/>
          </p:nvPr>
        </p:nvSpPr>
        <p:spPr>
          <a:xfrm>
            <a:off x="2841284" y="227633"/>
            <a:ext cx="8071151" cy="658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1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de sección">
  <p:cSld name="Separador de secció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6851150" cy="6858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38100">
              <a:srgbClr val="000000">
                <a:alpha val="68627"/>
              </a:srgbClr>
            </a:outerShdw>
          </a:effectLst>
        </p:spPr>
      </p:pic>
      <p:sp>
        <p:nvSpPr>
          <p:cNvPr id="72" name="Google Shape;72;p72"/>
          <p:cNvSpPr/>
          <p:nvPr/>
        </p:nvSpPr>
        <p:spPr>
          <a:xfrm flipH="1" rot="5400000">
            <a:off x="6717569" y="2158958"/>
            <a:ext cx="671017" cy="418676"/>
          </a:xfrm>
          <a:prstGeom prst="triangle">
            <a:avLst>
              <a:gd fmla="val 50000" name="adj"/>
            </a:avLst>
          </a:prstGeom>
          <a:solidFill>
            <a:srgbClr val="7B6B7F"/>
          </a:solidFill>
          <a:ln>
            <a:noFill/>
          </a:ln>
          <a:effectLst>
            <a:outerShdw blurRad="482600" sx="105999" rotWithShape="0" algn="l" dist="38100" sy="105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72"/>
          <p:cNvSpPr/>
          <p:nvPr/>
        </p:nvSpPr>
        <p:spPr>
          <a:xfrm>
            <a:off x="-7869" y="0"/>
            <a:ext cx="6864097" cy="6858000"/>
          </a:xfrm>
          <a:prstGeom prst="rect">
            <a:avLst/>
          </a:prstGeom>
          <a:solidFill>
            <a:srgbClr val="0F1727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72"/>
          <p:cNvSpPr txBox="1"/>
          <p:nvPr>
            <p:ph type="title"/>
          </p:nvPr>
        </p:nvSpPr>
        <p:spPr>
          <a:xfrm>
            <a:off x="7697208" y="1255776"/>
            <a:ext cx="3882357" cy="2130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2"/>
          <p:cNvSpPr txBox="1"/>
          <p:nvPr>
            <p:ph idx="1" type="body"/>
          </p:nvPr>
        </p:nvSpPr>
        <p:spPr>
          <a:xfrm>
            <a:off x="7684508" y="3572257"/>
            <a:ext cx="3882357" cy="29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2000">
                <a:solidFill>
                  <a:srgbClr val="595959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6" name="Google Shape;7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729" y="6061478"/>
            <a:ext cx="2861475" cy="502369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parador de sección">
  <p:cSld name="4_Separador de secció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3"/>
          <p:cNvSpPr txBox="1"/>
          <p:nvPr>
            <p:ph type="title"/>
          </p:nvPr>
        </p:nvSpPr>
        <p:spPr>
          <a:xfrm>
            <a:off x="6315964" y="1255776"/>
            <a:ext cx="5035295" cy="2130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  <a:defRPr b="1" sz="32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3"/>
          <p:cNvSpPr txBox="1"/>
          <p:nvPr>
            <p:ph idx="1" type="body"/>
          </p:nvPr>
        </p:nvSpPr>
        <p:spPr>
          <a:xfrm>
            <a:off x="6303264" y="3998975"/>
            <a:ext cx="5035295" cy="2543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2000">
                <a:solidFill>
                  <a:srgbClr val="595959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0" name="Google Shape;80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90850" y="250903"/>
            <a:ext cx="2853529" cy="50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5441" cy="6858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2352"/>
              </a:srgbClr>
            </a:outerShdw>
          </a:effectLst>
        </p:spPr>
      </p:pic>
      <p:sp>
        <p:nvSpPr>
          <p:cNvPr id="82" name="Google Shape;82;p73"/>
          <p:cNvSpPr/>
          <p:nvPr/>
        </p:nvSpPr>
        <p:spPr>
          <a:xfrm flipH="1" rot="5400000">
            <a:off x="5205761" y="2158958"/>
            <a:ext cx="671017" cy="418676"/>
          </a:xfrm>
          <a:prstGeom prst="triangle">
            <a:avLst>
              <a:gd fmla="val 50000" name="adj"/>
            </a:avLst>
          </a:prstGeom>
          <a:solidFill>
            <a:srgbClr val="33A6E7"/>
          </a:solidFill>
          <a:ln>
            <a:noFill/>
          </a:ln>
          <a:effectLst>
            <a:outerShdw blurRad="482600" sx="105999" rotWithShape="0" algn="l" dist="38100" sy="105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046"/>
            <a:ext cx="12192000" cy="11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4"/>
          <p:cNvSpPr txBox="1"/>
          <p:nvPr>
            <p:ph type="title"/>
          </p:nvPr>
        </p:nvSpPr>
        <p:spPr>
          <a:xfrm>
            <a:off x="2841284" y="227633"/>
            <a:ext cx="8071151" cy="658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1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olo el título">
  <p:cSld name="3_Solo el títul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046"/>
            <a:ext cx="12192000" cy="11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3"/>
          <p:cNvSpPr txBox="1"/>
          <p:nvPr>
            <p:ph idx="1" type="body"/>
          </p:nvPr>
        </p:nvSpPr>
        <p:spPr>
          <a:xfrm>
            <a:off x="6047232" y="1368735"/>
            <a:ext cx="5557088" cy="5265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09090"/>
              </a:lnSpc>
              <a:spcBef>
                <a:spcPts val="1500"/>
              </a:spcBef>
              <a:spcAft>
                <a:spcPts val="0"/>
              </a:spcAft>
              <a:buSzPts val="1980"/>
              <a:buChar char="•"/>
              <a:defRPr sz="2200"/>
            </a:lvl1pPr>
            <a:lvl2pPr indent="-354330" lvl="1" marL="914400" algn="l">
              <a:lnSpc>
                <a:spcPct val="109090"/>
              </a:lnSpc>
              <a:spcBef>
                <a:spcPts val="1500"/>
              </a:spcBef>
              <a:spcAft>
                <a:spcPts val="0"/>
              </a:spcAft>
              <a:buSzPts val="1980"/>
              <a:buChar char="•"/>
              <a:defRPr sz="2200"/>
            </a:lvl2pPr>
            <a:lvl3pPr indent="-354330" lvl="2" marL="1371600" algn="l">
              <a:lnSpc>
                <a:spcPct val="109090"/>
              </a:lnSpc>
              <a:spcBef>
                <a:spcPts val="1500"/>
              </a:spcBef>
              <a:spcAft>
                <a:spcPts val="0"/>
              </a:spcAft>
              <a:buSzPts val="1980"/>
              <a:buChar char="•"/>
              <a:defRPr sz="2200"/>
            </a:lvl3pPr>
            <a:lvl4pPr indent="-354330" lvl="3" marL="1828800" algn="l">
              <a:lnSpc>
                <a:spcPct val="109090"/>
              </a:lnSpc>
              <a:spcBef>
                <a:spcPts val="1500"/>
              </a:spcBef>
              <a:spcAft>
                <a:spcPts val="0"/>
              </a:spcAft>
              <a:buSzPts val="1980"/>
              <a:buChar char="•"/>
              <a:defRPr sz="2200"/>
            </a:lvl4pPr>
            <a:lvl5pPr indent="-354329" lvl="4" marL="2286000" algn="l">
              <a:lnSpc>
                <a:spcPct val="109090"/>
              </a:lnSpc>
              <a:spcBef>
                <a:spcPts val="1500"/>
              </a:spcBef>
              <a:spcAft>
                <a:spcPts val="0"/>
              </a:spcAft>
              <a:buSzPts val="1980"/>
              <a:buChar char="•"/>
              <a:defRPr sz="2200"/>
            </a:lvl5pPr>
            <a:lvl6pPr indent="-3429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3"/>
          <p:cNvSpPr txBox="1"/>
          <p:nvPr>
            <p:ph type="title"/>
          </p:nvPr>
        </p:nvSpPr>
        <p:spPr>
          <a:xfrm>
            <a:off x="2841284" y="227633"/>
            <a:ext cx="8071151" cy="658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1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parador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6315964" y="1255776"/>
            <a:ext cx="5035295" cy="2130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  <a:defRPr b="1" sz="32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2"/>
          <p:cNvSpPr txBox="1"/>
          <p:nvPr>
            <p:ph idx="1" type="body"/>
          </p:nvPr>
        </p:nvSpPr>
        <p:spPr>
          <a:xfrm>
            <a:off x="6303264" y="3998975"/>
            <a:ext cx="5035295" cy="2543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2000">
                <a:solidFill>
                  <a:srgbClr val="595959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2"/>
          <p:cNvSpPr/>
          <p:nvPr/>
        </p:nvSpPr>
        <p:spPr>
          <a:xfrm>
            <a:off x="1" y="0"/>
            <a:ext cx="5425440" cy="6858000"/>
          </a:xfrm>
          <a:prstGeom prst="rect">
            <a:avLst/>
          </a:prstGeom>
          <a:gradFill>
            <a:gsLst>
              <a:gs pos="0">
                <a:srgbClr val="08080E"/>
              </a:gs>
              <a:gs pos="47800">
                <a:srgbClr val="1A1826"/>
              </a:gs>
              <a:gs pos="100000">
                <a:srgbClr val="05070B"/>
              </a:gs>
            </a:gsLst>
            <a:lin ang="0" scaled="0"/>
          </a:gradFill>
          <a:ln>
            <a:noFill/>
          </a:ln>
          <a:effectLst>
            <a:outerShdw blurRad="190500" sx="101000" rotWithShape="0" algn="l" dist="38100" sy="101000">
              <a:srgbClr val="000000">
                <a:alpha val="5529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" name="Google Shape;32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90850" y="250903"/>
            <a:ext cx="2853529" cy="50060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2"/>
          <p:cNvSpPr/>
          <p:nvPr/>
        </p:nvSpPr>
        <p:spPr>
          <a:xfrm flipH="1" rot="5400000">
            <a:off x="5205761" y="2158958"/>
            <a:ext cx="671017" cy="418676"/>
          </a:xfrm>
          <a:prstGeom prst="triangle">
            <a:avLst>
              <a:gd fmla="val 50000" name="adj"/>
            </a:avLst>
          </a:prstGeom>
          <a:solidFill>
            <a:srgbClr val="33A6E7"/>
          </a:solidFill>
          <a:ln>
            <a:noFill/>
          </a:ln>
          <a:effectLst>
            <a:outerShdw blurRad="482600" sx="105999" rotWithShape="0" algn="l" dist="38100" sy="105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apositiva de título">
  <p:cSld name="2_Diapositiva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8"/>
          <p:cNvSpPr txBox="1"/>
          <p:nvPr/>
        </p:nvSpPr>
        <p:spPr>
          <a:xfrm>
            <a:off x="700818" y="5331594"/>
            <a:ext cx="1074747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MX" sz="5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Gracias | Programas LIVE</a:t>
            </a:r>
            <a:endParaRPr b="1" i="0" sz="5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" name="Google Shape;36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530" y="-85652"/>
            <a:ext cx="12192000" cy="447803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8"/>
          <p:cNvSpPr/>
          <p:nvPr/>
        </p:nvSpPr>
        <p:spPr>
          <a:xfrm>
            <a:off x="-12530" y="-85650"/>
            <a:ext cx="12202010" cy="4494364"/>
          </a:xfrm>
          <a:prstGeom prst="rect">
            <a:avLst/>
          </a:prstGeom>
          <a:gradFill>
            <a:gsLst>
              <a:gs pos="0">
                <a:srgbClr val="08080E">
                  <a:alpha val="80000"/>
                </a:srgbClr>
              </a:gs>
              <a:gs pos="47800">
                <a:srgbClr val="1A1826">
                  <a:alpha val="80000"/>
                </a:srgbClr>
              </a:gs>
              <a:gs pos="100000">
                <a:srgbClr val="05070B">
                  <a:alpha val="80000"/>
                </a:srgbClr>
              </a:gs>
            </a:gsLst>
            <a:lin ang="0" scaled="0"/>
          </a:gradFill>
          <a:ln>
            <a:noFill/>
          </a:ln>
          <a:effectLst>
            <a:outerShdw blurRad="190500" sx="101000" rotWithShape="0" algn="l" dist="38100" sy="101000">
              <a:srgbClr val="000000">
                <a:alpha val="5529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" name="Google Shape;3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4165" y="1835696"/>
            <a:ext cx="3808623" cy="66865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39" name="Google Shape;39;p68"/>
          <p:cNvSpPr txBox="1"/>
          <p:nvPr/>
        </p:nvSpPr>
        <p:spPr>
          <a:xfrm>
            <a:off x="4184164" y="2658967"/>
            <a:ext cx="3808623" cy="1015663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745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Tecnológico de Monterrey |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Prohibida la reproducción total o parcial de esta obra sin expresa autorización del Tecnológico de Monterrey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" id="40" name="Google Shape;4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3760"/>
            <a:ext cx="12192000" cy="683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046"/>
            <a:ext cx="12192000" cy="11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5"/>
          <p:cNvSpPr txBox="1"/>
          <p:nvPr>
            <p:ph idx="1" type="body"/>
          </p:nvPr>
        </p:nvSpPr>
        <p:spPr>
          <a:xfrm>
            <a:off x="579863" y="1593394"/>
            <a:ext cx="11039708" cy="5109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•"/>
              <a:defRPr sz="2200"/>
            </a:lvl1pPr>
            <a:lvl2pPr indent="-35433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2pPr>
            <a:lvl3pPr indent="-35433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3pPr>
            <a:lvl4pPr indent="-35433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4pPr>
            <a:lvl5pPr indent="-35432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 sz="2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5"/>
          <p:cNvSpPr txBox="1"/>
          <p:nvPr>
            <p:ph type="title"/>
          </p:nvPr>
        </p:nvSpPr>
        <p:spPr>
          <a:xfrm>
            <a:off x="2841284" y="227633"/>
            <a:ext cx="8071151" cy="658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1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parador de sección">
  <p:cSld name="1_Separador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6"/>
          <p:cNvSpPr/>
          <p:nvPr/>
        </p:nvSpPr>
        <p:spPr>
          <a:xfrm flipH="1" rot="5400000">
            <a:off x="6717569" y="2158958"/>
            <a:ext cx="671017" cy="418676"/>
          </a:xfrm>
          <a:prstGeom prst="triangle">
            <a:avLst>
              <a:gd fmla="val 50000" name="adj"/>
            </a:avLst>
          </a:prstGeom>
          <a:solidFill>
            <a:srgbClr val="002060"/>
          </a:solidFill>
          <a:ln>
            <a:noFill/>
          </a:ln>
          <a:effectLst>
            <a:outerShdw blurRad="241300" sx="105999" rotWithShape="0" algn="l" dist="38100" sy="105999">
              <a:srgbClr val="000000">
                <a:alpha val="6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" name="Google Shape;47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3" y="0"/>
            <a:ext cx="6864096" cy="6858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2352"/>
              </a:srgbClr>
            </a:outerShdw>
          </a:effectLst>
        </p:spPr>
      </p:pic>
      <p:sp>
        <p:nvSpPr>
          <p:cNvPr id="48" name="Google Shape;48;p66"/>
          <p:cNvSpPr/>
          <p:nvPr/>
        </p:nvSpPr>
        <p:spPr>
          <a:xfrm>
            <a:off x="4323" y="0"/>
            <a:ext cx="6864097" cy="6858000"/>
          </a:xfrm>
          <a:prstGeom prst="rect">
            <a:avLst/>
          </a:prstGeom>
          <a:solidFill>
            <a:srgbClr val="0F1727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66"/>
          <p:cNvSpPr txBox="1"/>
          <p:nvPr>
            <p:ph type="title"/>
          </p:nvPr>
        </p:nvSpPr>
        <p:spPr>
          <a:xfrm>
            <a:off x="7697208" y="1255776"/>
            <a:ext cx="3882357" cy="2130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6"/>
          <p:cNvSpPr txBox="1"/>
          <p:nvPr>
            <p:ph idx="1" type="body"/>
          </p:nvPr>
        </p:nvSpPr>
        <p:spPr>
          <a:xfrm>
            <a:off x="7684508" y="3572257"/>
            <a:ext cx="3882357" cy="29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2000">
                <a:solidFill>
                  <a:srgbClr val="595959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1" name="Google Shape;51;p66"/>
          <p:cNvGrpSpPr/>
          <p:nvPr/>
        </p:nvGrpSpPr>
        <p:grpSpPr>
          <a:xfrm>
            <a:off x="3528143" y="5768727"/>
            <a:ext cx="3331923" cy="743712"/>
            <a:chOff x="9066821" y="463084"/>
            <a:chExt cx="3331923" cy="743712"/>
          </a:xfrm>
        </p:grpSpPr>
        <p:sp>
          <p:nvSpPr>
            <p:cNvPr id="52" name="Google Shape;52;p66"/>
            <p:cNvSpPr/>
            <p:nvPr/>
          </p:nvSpPr>
          <p:spPr>
            <a:xfrm>
              <a:off x="9066821" y="463084"/>
              <a:ext cx="3331923" cy="743712"/>
            </a:xfrm>
            <a:prstGeom prst="rect">
              <a:avLst/>
            </a:prstGeom>
            <a:solidFill>
              <a:srgbClr val="A5A5A5">
                <a:alpha val="6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3" name="Google Shape;53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4210" y="568182"/>
              <a:ext cx="2861475" cy="50236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olo el título">
  <p:cSld name="2_Solo el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046"/>
            <a:ext cx="12192000" cy="11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7"/>
          <p:cNvSpPr txBox="1"/>
          <p:nvPr>
            <p:ph idx="1" type="body"/>
          </p:nvPr>
        </p:nvSpPr>
        <p:spPr>
          <a:xfrm>
            <a:off x="5059680" y="1368735"/>
            <a:ext cx="6544640" cy="5265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•"/>
              <a:defRPr/>
            </a:lvl1pPr>
            <a:lvl2pPr indent="-35433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/>
            </a:lvl3pPr>
            <a:lvl4pPr indent="-35433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/>
            </a:lvl4pPr>
            <a:lvl5pPr indent="-35432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type="title"/>
          </p:nvPr>
        </p:nvSpPr>
        <p:spPr>
          <a:xfrm>
            <a:off x="2841284" y="227633"/>
            <a:ext cx="8071151" cy="658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1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/>
          <p:nvPr>
            <p:ph type="title"/>
          </p:nvPr>
        </p:nvSpPr>
        <p:spPr>
          <a:xfrm>
            <a:off x="4242816" y="325169"/>
            <a:ext cx="7584019" cy="658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  <a:defRPr b="1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" name="Google Shape;60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322" y="379183"/>
            <a:ext cx="3138882" cy="55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433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433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433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432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hyperlink" Target="https://github.com/adsoftsito/openai/blob/release/.github/workflows/release_ci_cd.y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dsoftsito/openai/blob/release/manifests/k8s.ya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ub.docker.co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loud.okteto.com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penai-release-service-adsoftsito.cloud.okteto.net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931852" y="5571744"/>
            <a:ext cx="10918772" cy="598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MX" sz="3300"/>
              <a:t>Semana 5 - Deploy </a:t>
            </a:r>
            <a:endParaRPr sz="5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5dbba4da6_0_107"/>
          <p:cNvSpPr txBox="1"/>
          <p:nvPr>
            <p:ph idx="1" type="body"/>
          </p:nvPr>
        </p:nvSpPr>
        <p:spPr>
          <a:xfrm>
            <a:off x="211600" y="1316750"/>
            <a:ext cx="10632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s-MX" sz="2300"/>
              <a:t>Crear el secret </a:t>
            </a:r>
            <a:r>
              <a:rPr b="1" lang="es-MX" sz="2300"/>
              <a:t>DOCKER_USER</a:t>
            </a:r>
            <a:endParaRPr b="1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72" name="Google Shape;172;g215dbba4da6_0_107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 Crear secret …</a:t>
            </a:r>
            <a:endParaRPr sz="2900"/>
          </a:p>
        </p:txBody>
      </p:sp>
      <p:pic>
        <p:nvPicPr>
          <p:cNvPr id="173" name="Google Shape;173;g215dbba4da6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9300"/>
            <a:ext cx="9436074" cy="49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2c40a1ea2_0_2"/>
          <p:cNvSpPr txBox="1"/>
          <p:nvPr>
            <p:ph idx="1" type="body"/>
          </p:nvPr>
        </p:nvSpPr>
        <p:spPr>
          <a:xfrm>
            <a:off x="257100" y="1727550"/>
            <a:ext cx="11934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MX" sz="2300"/>
              <a:t>Crear los siguientes </a:t>
            </a:r>
            <a:r>
              <a:rPr b="1" lang="es-MX" sz="2300"/>
              <a:t>secrets</a:t>
            </a:r>
            <a:r>
              <a:rPr lang="es-MX" sz="2300"/>
              <a:t> con los </a:t>
            </a:r>
            <a:r>
              <a:rPr i="1" lang="es-MX" sz="2300"/>
              <a:t>valores</a:t>
            </a:r>
            <a:r>
              <a:rPr lang="es-MX" sz="2300"/>
              <a:t> y </a:t>
            </a:r>
            <a:r>
              <a:rPr i="1" lang="es-MX" sz="2300"/>
              <a:t>tokens</a:t>
            </a:r>
            <a:r>
              <a:rPr lang="es-MX" sz="2300"/>
              <a:t> que correspondan</a:t>
            </a:r>
            <a:endParaRPr b="1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79" name="Google Shape;179;g142c40a1ea2_0_2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 Listado de secrets</a:t>
            </a:r>
            <a:endParaRPr sz="2900"/>
          </a:p>
        </p:txBody>
      </p:sp>
      <p:pic>
        <p:nvPicPr>
          <p:cNvPr descr="Picture 3" id="180" name="Google Shape;180;g142c40a1ea2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5820"/>
            <a:ext cx="3799501" cy="21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42c40a1ea2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27550"/>
            <a:ext cx="12191999" cy="51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1d4db70f_0_135"/>
          <p:cNvSpPr txBox="1"/>
          <p:nvPr>
            <p:ph idx="1" type="body"/>
          </p:nvPr>
        </p:nvSpPr>
        <p:spPr>
          <a:xfrm>
            <a:off x="8106275" y="1545300"/>
            <a:ext cx="4094400" cy="52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87" name="Google Shape;187;g13b1d4db70f_0_135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 Actualizar Workflow de branch Release</a:t>
            </a:r>
            <a:endParaRPr sz="2600"/>
          </a:p>
        </p:txBody>
      </p:sp>
      <p:pic>
        <p:nvPicPr>
          <p:cNvPr descr="Picture 3" id="188" name="Google Shape;188;g13b1d4db70f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5820"/>
            <a:ext cx="3799501" cy="21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3b1d4db70f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4" y="2688300"/>
            <a:ext cx="7787824" cy="411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3b1d4db70f_0_135"/>
          <p:cNvSpPr txBox="1"/>
          <p:nvPr/>
        </p:nvSpPr>
        <p:spPr>
          <a:xfrm>
            <a:off x="221200" y="1283100"/>
            <a:ext cx="84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entury Gothic"/>
                <a:ea typeface="Century Gothic"/>
                <a:cs typeface="Century Gothic"/>
                <a:sym typeface="Century Gothic"/>
              </a:rPr>
              <a:t>En branch </a:t>
            </a:r>
            <a:r>
              <a:rPr b="1" lang="es-MX">
                <a:latin typeface="Century Gothic"/>
                <a:ea typeface="Century Gothic"/>
                <a:cs typeface="Century Gothic"/>
                <a:sym typeface="Century Gothic"/>
              </a:rPr>
              <a:t>release</a:t>
            </a:r>
            <a:r>
              <a:rPr lang="es-MX">
                <a:latin typeface="Century Gothic"/>
                <a:ea typeface="Century Gothic"/>
                <a:cs typeface="Century Gothic"/>
                <a:sym typeface="Century Gothic"/>
              </a:rPr>
              <a:t>, abrir el archivo </a:t>
            </a:r>
            <a:r>
              <a:rPr b="1" lang="es-MX">
                <a:latin typeface="Century Gothic"/>
                <a:ea typeface="Century Gothic"/>
                <a:cs typeface="Century Gothic"/>
                <a:sym typeface="Century Gothic"/>
              </a:rPr>
              <a:t>release_ci_cd.yml</a:t>
            </a:r>
            <a:r>
              <a:rPr lang="es-MX">
                <a:latin typeface="Century Gothic"/>
                <a:ea typeface="Century Gothic"/>
                <a:cs typeface="Century Gothic"/>
                <a:sym typeface="Century Gothic"/>
              </a:rPr>
              <a:t>, en base al siguiente ejemplo: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13b1d4db70f_0_135"/>
          <p:cNvSpPr txBox="1"/>
          <p:nvPr/>
        </p:nvSpPr>
        <p:spPr>
          <a:xfrm>
            <a:off x="294950" y="1845525"/>
            <a:ext cx="1060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900" u="sng">
                <a:solidFill>
                  <a:schemeClr val="hlink"/>
                </a:solidFill>
                <a:hlinkClick r:id="rId5"/>
              </a:rPr>
              <a:t>https://github.com/adsoftsito/openai/blob/release/.github/workflows/release_ci_cd.yml</a:t>
            </a:r>
            <a:endParaRPr b="1"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38d877c12_0_0"/>
          <p:cNvSpPr txBox="1"/>
          <p:nvPr>
            <p:ph idx="1" type="body"/>
          </p:nvPr>
        </p:nvSpPr>
        <p:spPr>
          <a:xfrm>
            <a:off x="136500" y="1614150"/>
            <a:ext cx="120555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/>
              <a:t>En branch release, crear archivo </a:t>
            </a:r>
            <a:r>
              <a:rPr b="1" lang="es-MX" sz="2400"/>
              <a:t>manifests/k8s.yaml, </a:t>
            </a:r>
            <a:r>
              <a:rPr lang="es-MX" sz="2400"/>
              <a:t>en base a: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 u="sng">
                <a:solidFill>
                  <a:schemeClr val="hlink"/>
                </a:solidFill>
                <a:hlinkClick r:id="rId3"/>
              </a:rPr>
              <a:t>https://github.com/adsoftsito/openai/blob/release/manifests/k8s.yaml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97" name="Google Shape;197;g2138d877c12_0_0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Creación de k8s.yaml</a:t>
            </a:r>
            <a:endParaRPr sz="2600"/>
          </a:p>
        </p:txBody>
      </p:sp>
      <p:pic>
        <p:nvPicPr>
          <p:cNvPr descr="Picture 3" id="198" name="Google Shape;198;g2138d877c1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15820"/>
            <a:ext cx="3799501" cy="21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138d877c1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0500" y="2079525"/>
            <a:ext cx="10481849" cy="47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1d4db70f_0_142"/>
          <p:cNvSpPr txBox="1"/>
          <p:nvPr>
            <p:ph idx="1" type="body"/>
          </p:nvPr>
        </p:nvSpPr>
        <p:spPr>
          <a:xfrm>
            <a:off x="73750" y="1117225"/>
            <a:ext cx="92511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1" sz="2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s-MX" sz="2400"/>
              <a:t>Revisar que el WorkFlow se ejecute correctamente: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205" name="Google Shape;205;g13b1d4db70f_0_142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 Hacer que pase el WF release</a:t>
            </a:r>
            <a:endParaRPr sz="2900"/>
          </a:p>
        </p:txBody>
      </p:sp>
      <p:pic>
        <p:nvPicPr>
          <p:cNvPr id="206" name="Google Shape;206;g13b1d4db70f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0025"/>
            <a:ext cx="11096354" cy="52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b1d4db70f_0_153"/>
          <p:cNvSpPr txBox="1"/>
          <p:nvPr>
            <p:ph idx="1" type="body"/>
          </p:nvPr>
        </p:nvSpPr>
        <p:spPr>
          <a:xfrm>
            <a:off x="9800025" y="1088100"/>
            <a:ext cx="2400600" cy="57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s-MX" sz="2000"/>
              <a:t>Verificar en </a:t>
            </a:r>
            <a:r>
              <a:rPr lang="es-MX" sz="2000" u="sng">
                <a:solidFill>
                  <a:schemeClr val="hlink"/>
                </a:solidFill>
                <a:hlinkClick r:id="rId3"/>
              </a:rPr>
              <a:t>https://hub.docker.com</a:t>
            </a:r>
            <a:r>
              <a:rPr lang="es-MX" sz="2000"/>
              <a:t> que aparezca nuestra imagen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212" name="Google Shape;212;g13b1d4db70f_0_153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  https://hub.docker.com</a:t>
            </a:r>
            <a:endParaRPr sz="2600"/>
          </a:p>
        </p:txBody>
      </p:sp>
      <p:pic>
        <p:nvPicPr>
          <p:cNvPr descr="Picture 3" id="213" name="Google Shape;213;g13b1d4db70f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15820"/>
            <a:ext cx="3799501" cy="21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3b1d4db70f_0_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15020"/>
            <a:ext cx="9800033" cy="57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7f4e2a2b9_0_41"/>
          <p:cNvSpPr txBox="1"/>
          <p:nvPr>
            <p:ph idx="1" type="body"/>
          </p:nvPr>
        </p:nvSpPr>
        <p:spPr>
          <a:xfrm>
            <a:off x="10073150" y="1088100"/>
            <a:ext cx="2127600" cy="57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s-MX" sz="1700"/>
              <a:t>Revisar en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s-MX" sz="1700" u="sng">
                <a:solidFill>
                  <a:schemeClr val="hlink"/>
                </a:solidFill>
                <a:hlinkClick r:id="rId3"/>
              </a:rPr>
              <a:t>https://cloud.okteto.com/</a:t>
            </a:r>
            <a:r>
              <a:rPr lang="es-MX" sz="1700"/>
              <a:t> que nuestro Docker este desplegado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220" name="Google Shape;220;g207f4e2a2b9_0_41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 https://cloud.okteto.com</a:t>
            </a:r>
            <a:endParaRPr sz="2600"/>
          </a:p>
        </p:txBody>
      </p:sp>
      <p:pic>
        <p:nvPicPr>
          <p:cNvPr descr="Picture 3" id="221" name="Google Shape;221;g207f4e2a2b9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15820"/>
            <a:ext cx="3799501" cy="21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07f4e2a2b9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115025"/>
            <a:ext cx="9912880" cy="57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5dbba4da6_0_37"/>
          <p:cNvSpPr txBox="1"/>
          <p:nvPr>
            <p:ph idx="1" type="body"/>
          </p:nvPr>
        </p:nvSpPr>
        <p:spPr>
          <a:xfrm>
            <a:off x="245600" y="1363800"/>
            <a:ext cx="121143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s-MX" sz="2400" u="sng">
                <a:solidFill>
                  <a:schemeClr val="hlink"/>
                </a:solidFill>
                <a:hlinkClick r:id="rId3"/>
              </a:rPr>
              <a:t>https://openai-release-service-adsoftsito.cloud.okteto.net/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228" name="Google Shape;228;g215dbba4da6_0_37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Verificar nuestro endpoint </a:t>
            </a:r>
            <a:endParaRPr sz="2600"/>
          </a:p>
        </p:txBody>
      </p:sp>
      <p:pic>
        <p:nvPicPr>
          <p:cNvPr descr="Picture 3" id="229" name="Google Shape;229;g215dbba4da6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15820"/>
            <a:ext cx="3799501" cy="21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15dbba4da6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0" y="1627500"/>
            <a:ext cx="12114300" cy="5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5dbba4da6_0_61"/>
          <p:cNvSpPr txBox="1"/>
          <p:nvPr>
            <p:ph idx="1" type="body"/>
          </p:nvPr>
        </p:nvSpPr>
        <p:spPr>
          <a:xfrm>
            <a:off x="8675" y="1088100"/>
            <a:ext cx="12192000" cy="57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MX" sz="2400"/>
              <a:t>Repetir proceso para branch master,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MX" sz="2400"/>
              <a:t>Mantener despliegue de release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MX" sz="2400"/>
              <a:t>Desplegar en produccion nuestro proyecto con 3 nodos como replicas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236" name="Google Shape;236;g215dbba4da6_0_61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Reto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g215dbba4da6_0_117"/>
          <p:cNvGrpSpPr/>
          <p:nvPr/>
        </p:nvGrpSpPr>
        <p:grpSpPr>
          <a:xfrm>
            <a:off x="1299246" y="2146563"/>
            <a:ext cx="9751052" cy="4094186"/>
            <a:chOff x="710313" y="2160812"/>
            <a:chExt cx="9751052" cy="4094186"/>
          </a:xfrm>
        </p:grpSpPr>
        <p:sp>
          <p:nvSpPr>
            <p:cNvPr id="242" name="Google Shape;242;g215dbba4da6_0_117"/>
            <p:cNvSpPr/>
            <p:nvPr/>
          </p:nvSpPr>
          <p:spPr>
            <a:xfrm>
              <a:off x="1144265" y="2187544"/>
              <a:ext cx="9317100" cy="8631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15dbba4da6_0_117"/>
            <p:cNvSpPr/>
            <p:nvPr/>
          </p:nvSpPr>
          <p:spPr>
            <a:xfrm>
              <a:off x="710313" y="2160812"/>
              <a:ext cx="890700" cy="89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algn="ctr" dir="2700000" dist="2286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15dbba4da6_0_117"/>
            <p:cNvSpPr/>
            <p:nvPr/>
          </p:nvSpPr>
          <p:spPr>
            <a:xfrm>
              <a:off x="1144265" y="3265005"/>
              <a:ext cx="9317100" cy="8631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215dbba4da6_0_117"/>
            <p:cNvSpPr/>
            <p:nvPr/>
          </p:nvSpPr>
          <p:spPr>
            <a:xfrm>
              <a:off x="710313" y="3238861"/>
              <a:ext cx="890700" cy="89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algn="ctr" dir="2700000" dist="2286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215dbba4da6_0_117"/>
            <p:cNvSpPr/>
            <p:nvPr/>
          </p:nvSpPr>
          <p:spPr>
            <a:xfrm>
              <a:off x="1144265" y="4346257"/>
              <a:ext cx="9317100" cy="8631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215dbba4da6_0_117"/>
            <p:cNvSpPr/>
            <p:nvPr/>
          </p:nvSpPr>
          <p:spPr>
            <a:xfrm>
              <a:off x="710313" y="4307758"/>
              <a:ext cx="890700" cy="89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algn="ctr" dir="2700000" dist="2286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215dbba4da6_0_117"/>
            <p:cNvSpPr/>
            <p:nvPr/>
          </p:nvSpPr>
          <p:spPr>
            <a:xfrm>
              <a:off x="1144265" y="5378549"/>
              <a:ext cx="9317100" cy="862200"/>
            </a:xfrm>
            <a:prstGeom prst="rect">
              <a:avLst/>
            </a:prstGeom>
            <a:solidFill>
              <a:srgbClr val="4733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15dbba4da6_0_117"/>
            <p:cNvSpPr/>
            <p:nvPr/>
          </p:nvSpPr>
          <p:spPr>
            <a:xfrm>
              <a:off x="710313" y="5364298"/>
              <a:ext cx="890700" cy="89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algn="ctr" dir="2700000" dist="2286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g215dbba4da6_0_117"/>
          <p:cNvSpPr txBox="1"/>
          <p:nvPr>
            <p:ph type="title"/>
          </p:nvPr>
        </p:nvSpPr>
        <p:spPr>
          <a:xfrm>
            <a:off x="2841284" y="227633"/>
            <a:ext cx="8071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MX"/>
              <a:t>Panorámica de la sesión</a:t>
            </a:r>
            <a:endParaRPr/>
          </a:p>
        </p:txBody>
      </p:sp>
      <p:sp>
        <p:nvSpPr>
          <p:cNvPr id="251" name="Google Shape;251;g215dbba4da6_0_117"/>
          <p:cNvSpPr txBox="1"/>
          <p:nvPr/>
        </p:nvSpPr>
        <p:spPr>
          <a:xfrm>
            <a:off x="1888179" y="2248184"/>
            <a:ext cx="8480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65525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BFBFB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215dbba4da6_0_117"/>
          <p:cNvSpPr txBox="1"/>
          <p:nvPr/>
        </p:nvSpPr>
        <p:spPr>
          <a:xfrm>
            <a:off x="1888179" y="3325645"/>
            <a:ext cx="8480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65525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MX" sz="20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 2: </a:t>
            </a:r>
            <a:endParaRPr b="1" i="0" sz="2000" u="none" cap="none" strike="noStrik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215dbba4da6_0_117"/>
          <p:cNvSpPr txBox="1"/>
          <p:nvPr/>
        </p:nvSpPr>
        <p:spPr>
          <a:xfrm>
            <a:off x="1888179" y="4406897"/>
            <a:ext cx="8480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65525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215dbba4da6_0_117"/>
          <p:cNvSpPr txBox="1"/>
          <p:nvPr/>
        </p:nvSpPr>
        <p:spPr>
          <a:xfrm>
            <a:off x="1888179" y="5439109"/>
            <a:ext cx="84801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65525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Cierre de sesión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g215dbba4da6_0_117"/>
          <p:cNvGrpSpPr/>
          <p:nvPr/>
        </p:nvGrpSpPr>
        <p:grpSpPr>
          <a:xfrm>
            <a:off x="245793" y="1343843"/>
            <a:ext cx="2035718" cy="516141"/>
            <a:chOff x="238892" y="1390396"/>
            <a:chExt cx="2980553" cy="755697"/>
          </a:xfrm>
        </p:grpSpPr>
        <p:grpSp>
          <p:nvGrpSpPr>
            <p:cNvPr id="256" name="Google Shape;256;g215dbba4da6_0_117"/>
            <p:cNvGrpSpPr/>
            <p:nvPr/>
          </p:nvGrpSpPr>
          <p:grpSpPr>
            <a:xfrm>
              <a:off x="238892" y="1390396"/>
              <a:ext cx="755697" cy="755697"/>
              <a:chOff x="4514381" y="5355965"/>
              <a:chExt cx="1217100" cy="1217100"/>
            </a:xfrm>
          </p:grpSpPr>
          <p:sp>
            <p:nvSpPr>
              <p:cNvPr id="257" name="Google Shape;257;g215dbba4da6_0_117"/>
              <p:cNvSpPr/>
              <p:nvPr/>
            </p:nvSpPr>
            <p:spPr>
              <a:xfrm>
                <a:off x="4514381" y="5355965"/>
                <a:ext cx="1217100" cy="1217100"/>
              </a:xfrm>
              <a:prstGeom prst="ellipse">
                <a:avLst/>
              </a:prstGeom>
              <a:gradFill>
                <a:gsLst>
                  <a:gs pos="0">
                    <a:srgbClr val="004E61"/>
                  </a:gs>
                  <a:gs pos="50000">
                    <a:srgbClr val="00718D"/>
                  </a:gs>
                  <a:gs pos="100000">
                    <a:srgbClr val="0088AA"/>
                  </a:gs>
                </a:gsLst>
                <a:lin ang="2700006" scaled="0"/>
              </a:gradFill>
              <a:ln>
                <a:noFill/>
              </a:ln>
              <a:effectLst>
                <a:outerShdw blurRad="190500" algn="ctr" dir="2700000" dist="22860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8" name="Google Shape;258;g215dbba4da6_0_117"/>
              <p:cNvSpPr/>
              <p:nvPr/>
            </p:nvSpPr>
            <p:spPr>
              <a:xfrm>
                <a:off x="4665715" y="5508436"/>
                <a:ext cx="914400" cy="91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317500" sx="102000" rotWithShape="0" algn="ctr" dist="12700" sy="102000">
                  <a:srgbClr val="000000">
                    <a:alpha val="6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s-MX" sz="1600" u="none" cap="none" strike="noStrike">
                    <a:solidFill>
                      <a:srgbClr val="F2F2F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g215dbba4da6_0_117"/>
            <p:cNvSpPr txBox="1"/>
            <p:nvPr/>
          </p:nvSpPr>
          <p:spPr>
            <a:xfrm>
              <a:off x="1210045" y="1445200"/>
              <a:ext cx="20094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s-MX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Sesión Síncrona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MX" sz="1100" u="none" cap="none" strike="noStrike">
                  <a:solidFill>
                    <a:srgbClr val="03819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Aprender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g215dbba4da6_0_117"/>
          <p:cNvSpPr/>
          <p:nvPr/>
        </p:nvSpPr>
        <p:spPr>
          <a:xfrm>
            <a:off x="149086" y="1323511"/>
            <a:ext cx="2193900" cy="557100"/>
          </a:xfrm>
          <a:prstGeom prst="rect">
            <a:avLst/>
          </a:prstGeom>
          <a:noFill/>
          <a:ln cap="flat" cmpd="sng" w="19050">
            <a:solidFill>
              <a:srgbClr val="F2F2F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Picture 3" id="261" name="Google Shape;261;g215dbba4da6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39094"/>
            <a:ext cx="2509224" cy="1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6"/>
          <p:cNvGrpSpPr/>
          <p:nvPr/>
        </p:nvGrpSpPr>
        <p:grpSpPr>
          <a:xfrm>
            <a:off x="1299246" y="2146563"/>
            <a:ext cx="9751052" cy="4094186"/>
            <a:chOff x="710313" y="2160812"/>
            <a:chExt cx="9751052" cy="4094186"/>
          </a:xfrm>
        </p:grpSpPr>
        <p:sp>
          <p:nvSpPr>
            <p:cNvPr id="93" name="Google Shape;93;p26"/>
            <p:cNvSpPr/>
            <p:nvPr/>
          </p:nvSpPr>
          <p:spPr>
            <a:xfrm>
              <a:off x="1144265" y="2187544"/>
              <a:ext cx="9317100" cy="8631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710313" y="2160812"/>
              <a:ext cx="890700" cy="89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algn="ctr" dir="2700000" dist="2286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1144265" y="3265005"/>
              <a:ext cx="9317100" cy="863100"/>
            </a:xfrm>
            <a:prstGeom prst="rect">
              <a:avLst/>
            </a:prstGeom>
            <a:solidFill>
              <a:srgbClr val="1C3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710313" y="3238861"/>
              <a:ext cx="890700" cy="89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algn="ctr" dir="2700000" dist="2286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1144265" y="4346257"/>
              <a:ext cx="9317100" cy="8631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710313" y="4307758"/>
              <a:ext cx="890700" cy="89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algn="ctr" dir="2700000" dist="2286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1144265" y="5378549"/>
              <a:ext cx="9317100" cy="8622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710313" y="5364298"/>
              <a:ext cx="890700" cy="89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90500" algn="ctr" dir="2700000" dist="228600">
                <a:srgbClr val="000000">
                  <a:alpha val="274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6"/>
          <p:cNvSpPr txBox="1"/>
          <p:nvPr>
            <p:ph type="title"/>
          </p:nvPr>
        </p:nvSpPr>
        <p:spPr>
          <a:xfrm>
            <a:off x="2841284" y="227633"/>
            <a:ext cx="8071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MX"/>
              <a:t>Panorámica de la sesión</a:t>
            </a:r>
            <a:endParaRPr/>
          </a:p>
        </p:txBody>
      </p:sp>
      <p:sp>
        <p:nvSpPr>
          <p:cNvPr id="102" name="Google Shape;102;p26"/>
          <p:cNvSpPr txBox="1"/>
          <p:nvPr/>
        </p:nvSpPr>
        <p:spPr>
          <a:xfrm>
            <a:off x="1888179" y="3325645"/>
            <a:ext cx="8480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65525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26"/>
          <p:cNvGrpSpPr/>
          <p:nvPr/>
        </p:nvGrpSpPr>
        <p:grpSpPr>
          <a:xfrm>
            <a:off x="245793" y="1343842"/>
            <a:ext cx="2035718" cy="516141"/>
            <a:chOff x="238892" y="1390396"/>
            <a:chExt cx="2980553" cy="755697"/>
          </a:xfrm>
        </p:grpSpPr>
        <p:grpSp>
          <p:nvGrpSpPr>
            <p:cNvPr id="104" name="Google Shape;104;p26"/>
            <p:cNvGrpSpPr/>
            <p:nvPr/>
          </p:nvGrpSpPr>
          <p:grpSpPr>
            <a:xfrm>
              <a:off x="238892" y="1390396"/>
              <a:ext cx="755697" cy="755697"/>
              <a:chOff x="4514381" y="5355965"/>
              <a:chExt cx="1217100" cy="1217100"/>
            </a:xfrm>
          </p:grpSpPr>
          <p:sp>
            <p:nvSpPr>
              <p:cNvPr id="105" name="Google Shape;105;p26"/>
              <p:cNvSpPr/>
              <p:nvPr/>
            </p:nvSpPr>
            <p:spPr>
              <a:xfrm>
                <a:off x="4514381" y="5355965"/>
                <a:ext cx="1217100" cy="1217100"/>
              </a:xfrm>
              <a:prstGeom prst="ellipse">
                <a:avLst/>
              </a:prstGeom>
              <a:gradFill>
                <a:gsLst>
                  <a:gs pos="0">
                    <a:srgbClr val="004E61"/>
                  </a:gs>
                  <a:gs pos="50000">
                    <a:srgbClr val="00718D"/>
                  </a:gs>
                  <a:gs pos="100000">
                    <a:srgbClr val="0088AA"/>
                  </a:gs>
                </a:gsLst>
                <a:lin ang="2700006" scaled="0"/>
              </a:gradFill>
              <a:ln>
                <a:noFill/>
              </a:ln>
              <a:effectLst>
                <a:outerShdw blurRad="190500" algn="ctr" dir="2700000" dist="22860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6" name="Google Shape;106;p26"/>
              <p:cNvSpPr/>
              <p:nvPr/>
            </p:nvSpPr>
            <p:spPr>
              <a:xfrm>
                <a:off x="4665715" y="5508436"/>
                <a:ext cx="914400" cy="91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317500" sx="102000" rotWithShape="0" algn="ctr" dist="12700" sy="102000">
                  <a:srgbClr val="000000">
                    <a:alpha val="6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s-MX" sz="1600" u="none" cap="none" strike="noStrike">
                    <a:solidFill>
                      <a:srgbClr val="F2F2F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" name="Google Shape;107;p26"/>
            <p:cNvSpPr txBox="1"/>
            <p:nvPr/>
          </p:nvSpPr>
          <p:spPr>
            <a:xfrm>
              <a:off x="1210045" y="1445200"/>
              <a:ext cx="20094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s-MX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Sesión Síncrona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MX" sz="1100" u="none" cap="none" strike="noStrike">
                  <a:solidFill>
                    <a:srgbClr val="03819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Aprender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6"/>
          <p:cNvSpPr/>
          <p:nvPr/>
        </p:nvSpPr>
        <p:spPr>
          <a:xfrm>
            <a:off x="149086" y="1323511"/>
            <a:ext cx="2193900" cy="557100"/>
          </a:xfrm>
          <a:prstGeom prst="rect">
            <a:avLst/>
          </a:prstGeom>
          <a:noFill/>
          <a:ln cap="flat" cmpd="sng" w="19050">
            <a:solidFill>
              <a:srgbClr val="F2F2F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Picture 3"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-125529" t="-125529"/>
          <a:stretch/>
        </p:blipFill>
        <p:spPr>
          <a:xfrm>
            <a:off x="0" y="11403"/>
            <a:ext cx="12191998" cy="6834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2362200" y="3429000"/>
            <a:ext cx="888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 </a:t>
            </a:r>
            <a:r>
              <a:rPr b="1"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i="0" lang="es-MX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s-MX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 to Docker/Kubernetes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2362200" y="2362200"/>
            <a:ext cx="67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2362200" y="4495800"/>
            <a:ext cx="818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2438400" y="5562600"/>
            <a:ext cx="67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Cierre de sesión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5"/>
          <p:cNvSpPr txBox="1"/>
          <p:nvPr>
            <p:ph type="title"/>
          </p:nvPr>
        </p:nvSpPr>
        <p:spPr>
          <a:xfrm>
            <a:off x="6315964" y="1255776"/>
            <a:ext cx="5035295" cy="2130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s-MX"/>
              <a:t>Cierre de la sesión</a:t>
            </a:r>
            <a:endParaRPr/>
          </a:p>
        </p:txBody>
      </p:sp>
      <p:pic>
        <p:nvPicPr>
          <p:cNvPr descr="Picture 3" id="267" name="Google Shape;2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03"/>
            <a:ext cx="12192000" cy="683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5dbba4da6_0_1"/>
          <p:cNvSpPr txBox="1"/>
          <p:nvPr>
            <p:ph idx="1" type="body"/>
          </p:nvPr>
        </p:nvSpPr>
        <p:spPr>
          <a:xfrm>
            <a:off x="744275" y="2205575"/>
            <a:ext cx="10632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55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$ git clone -b release https://github.com/adsoftsito/openai-15.git</a:t>
            </a:r>
            <a:endParaRPr b="1" sz="2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7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 npm install</a:t>
            </a:r>
            <a:endParaRPr b="1" sz="27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Agregamos</a:t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s-MX" sz="24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ng add  @ngx-env/builder</a:t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Creamos el archivo .env en raiz del proyecto</a:t>
            </a:r>
            <a:endParaRPr sz="2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•"/>
            </a:pPr>
            <a:r>
              <a:rPr lang="es-MX" sz="25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vi .gitignore   ( agregar </a:t>
            </a:r>
            <a:r>
              <a:rPr b="1" lang="es-MX" sz="3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.env </a:t>
            </a:r>
            <a:r>
              <a:rPr lang="es-MX" sz="25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s-MX" sz="2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 </a:t>
            </a:r>
            <a:r>
              <a:rPr b="1" lang="es-MX" sz="2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.env</a:t>
            </a:r>
            <a:endParaRPr b="1" sz="2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19" name="Google Shape;119;g215dbba4da6_0_1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1:  </a:t>
            </a:r>
            <a:r>
              <a:rPr lang="es-MX" sz="2600">
                <a:solidFill>
                  <a:srgbClr val="FF0000"/>
                </a:solidFill>
              </a:rPr>
              <a:t>Agregamos </a:t>
            </a:r>
            <a:endParaRPr sz="2900"/>
          </a:p>
        </p:txBody>
      </p:sp>
      <p:pic>
        <p:nvPicPr>
          <p:cNvPr descr="Picture 3" id="120" name="Google Shape;120;g215dbba4da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5820"/>
            <a:ext cx="3799501" cy="21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5dbba4da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100" y="5949895"/>
            <a:ext cx="10632000" cy="8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1c94c69cf_1_0"/>
          <p:cNvSpPr txBox="1"/>
          <p:nvPr>
            <p:ph idx="1" type="body"/>
          </p:nvPr>
        </p:nvSpPr>
        <p:spPr>
          <a:xfrm>
            <a:off x="744275" y="2205575"/>
            <a:ext cx="10632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s-MX" sz="24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 </a:t>
            </a:r>
            <a:r>
              <a:rPr b="1" lang="es-MX" sz="2600">
                <a:solidFill>
                  <a:srgbClr val="FF0000"/>
                </a:solidFill>
              </a:rPr>
              <a:t>tsconfig.app.json</a:t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100"/>
              <a:buNone/>
            </a:pPr>
            <a:r>
              <a:rPr lang="es-MX"/>
              <a:t>"compilerOptions":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    "outDir": "./out-tsc/app",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/>
              <a:t>    "types": ["node"]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  },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27" name="Google Shape;127;g201c94c69cf_1_0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1:  </a:t>
            </a:r>
            <a:r>
              <a:rPr lang="es-MX" sz="2600">
                <a:solidFill>
                  <a:srgbClr val="FF0000"/>
                </a:solidFill>
              </a:rPr>
              <a:t>actualizar tsconfig.app.json</a:t>
            </a:r>
            <a:r>
              <a:rPr lang="es-MX" sz="2600">
                <a:solidFill>
                  <a:srgbClr val="FF0000"/>
                </a:solidFill>
              </a:rPr>
              <a:t> </a:t>
            </a:r>
            <a:endParaRPr sz="2900"/>
          </a:p>
        </p:txBody>
      </p:sp>
      <p:pic>
        <p:nvPicPr>
          <p:cNvPr descr="Picture 3" id="128" name="Google Shape;128;g201c94c69c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5820"/>
            <a:ext cx="3799501" cy="21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1c94c69cf_1_11"/>
          <p:cNvSpPr txBox="1"/>
          <p:nvPr>
            <p:ph idx="1" type="body"/>
          </p:nvPr>
        </p:nvSpPr>
        <p:spPr>
          <a:xfrm>
            <a:off x="744275" y="2205575"/>
            <a:ext cx="10632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s-MX" sz="24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 </a:t>
            </a:r>
            <a:r>
              <a:rPr b="1" lang="es-MX" sz="2600">
                <a:solidFill>
                  <a:srgbClr val="FF0000"/>
                </a:solidFill>
              </a:rPr>
              <a:t>tsconfig.spec.json</a:t>
            </a:r>
            <a:endParaRPr b="1" sz="26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34" name="Google Shape;134;g201c94c69cf_1_11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1:  </a:t>
            </a:r>
            <a:r>
              <a:rPr lang="es-MX" sz="2600">
                <a:solidFill>
                  <a:srgbClr val="FF0000"/>
                </a:solidFill>
              </a:rPr>
              <a:t>actualizar tsconfig.spec.json </a:t>
            </a:r>
            <a:endParaRPr sz="2900"/>
          </a:p>
        </p:txBody>
      </p:sp>
      <p:pic>
        <p:nvPicPr>
          <p:cNvPr descr="Picture 3" id="135" name="Google Shape;135;g201c94c69cf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5820"/>
            <a:ext cx="3799501" cy="21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01c94c69cf_1_11"/>
          <p:cNvSpPr txBox="1"/>
          <p:nvPr/>
        </p:nvSpPr>
        <p:spPr>
          <a:xfrm>
            <a:off x="1547725" y="2962025"/>
            <a:ext cx="83292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/>
              <a:t> "compilerOptions": {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/>
              <a:t>    "outDir": "./out-tsc/spec",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/>
              <a:t>    "types": [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/>
              <a:t>      "jasmine", </a:t>
            </a:r>
            <a:r>
              <a:rPr b="1" lang="es-MX" sz="2700"/>
              <a:t>"node"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/>
              <a:t>    ]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/>
              <a:t>  },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5dbba4da6_0_17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1:  Removemos el key de service y lo reemplazamos por la variable de .env </a:t>
            </a:r>
            <a:endParaRPr sz="2900"/>
          </a:p>
        </p:txBody>
      </p:sp>
      <p:sp>
        <p:nvSpPr>
          <p:cNvPr id="142" name="Google Shape;142;g215dbba4da6_0_17"/>
          <p:cNvSpPr txBox="1"/>
          <p:nvPr/>
        </p:nvSpPr>
        <p:spPr>
          <a:xfrm>
            <a:off x="76200" y="1143000"/>
            <a:ext cx="8200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150">
                <a:solidFill>
                  <a:schemeClr val="dk1"/>
                </a:solidFill>
                <a:highlight>
                  <a:srgbClr val="FFFFFF"/>
                </a:highlight>
              </a:rPr>
              <a:t>vi src/app/services/textdavinci003.service.ts</a:t>
            </a:r>
            <a:endParaRPr b="1" sz="2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g215dbba4da6_0_17"/>
          <p:cNvSpPr txBox="1"/>
          <p:nvPr/>
        </p:nvSpPr>
        <p:spPr>
          <a:xfrm>
            <a:off x="397100" y="1970475"/>
            <a:ext cx="110694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/>
              <a:t>httpOptions = {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/>
              <a:t>  headers : new HttpHeaders( {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/>
              <a:t>    'Content-Type' : 'application/json',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600"/>
              <a:t>    'Authorization': 'Bearer ' + process.env['NG_APP_KEY'],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/>
              <a:t>  })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/>
              <a:t>}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5dbba4da6_0_8"/>
          <p:cNvSpPr txBox="1"/>
          <p:nvPr>
            <p:ph idx="1" type="body"/>
          </p:nvPr>
        </p:nvSpPr>
        <p:spPr>
          <a:xfrm>
            <a:off x="780000" y="1516325"/>
            <a:ext cx="10632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/>
              <a:t>Probar con:</a:t>
            </a:r>
            <a:endParaRPr sz="2300"/>
          </a:p>
          <a:p>
            <a:pPr indent="-3987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80"/>
              <a:buChar char="•"/>
            </a:pPr>
            <a:r>
              <a:rPr b="1" lang="es-MX" sz="2800"/>
              <a:t>npm run start</a:t>
            </a:r>
            <a:endParaRPr b="1" sz="29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49" name="Google Shape;149;g215dbba4da6_0_8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 Probamos .env</a:t>
            </a:r>
            <a:endParaRPr sz="2900"/>
          </a:p>
        </p:txBody>
      </p:sp>
      <p:pic>
        <p:nvPicPr>
          <p:cNvPr descr="Picture 3" id="150" name="Google Shape;150;g215dbba4da6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5820"/>
            <a:ext cx="3799501" cy="21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15dbba4da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0" y="2327225"/>
            <a:ext cx="7957425" cy="44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15dbba4da6_0_8"/>
          <p:cNvSpPr txBox="1"/>
          <p:nvPr/>
        </p:nvSpPr>
        <p:spPr>
          <a:xfrm>
            <a:off x="8421325" y="3908025"/>
            <a:ext cx="348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latin typeface="Century Gothic"/>
                <a:ea typeface="Century Gothic"/>
                <a:cs typeface="Century Gothic"/>
                <a:sym typeface="Century Gothic"/>
              </a:rPr>
              <a:t>Verificar que funcione correctamente con </a:t>
            </a:r>
            <a:r>
              <a:rPr b="1" lang="es-MX" sz="2600">
                <a:latin typeface="Century Gothic"/>
                <a:ea typeface="Century Gothic"/>
                <a:cs typeface="Century Gothic"/>
                <a:sym typeface="Century Gothic"/>
              </a:rPr>
              <a:t>.env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5dbba4da6_0_102"/>
          <p:cNvSpPr txBox="1"/>
          <p:nvPr>
            <p:ph idx="1" type="body"/>
          </p:nvPr>
        </p:nvSpPr>
        <p:spPr>
          <a:xfrm>
            <a:off x="1243975" y="2894850"/>
            <a:ext cx="10632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s-MX" sz="2700"/>
              <a:t>Subir branch integration-test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1" lang="es-MX" sz="3000">
                <a:solidFill>
                  <a:srgbClr val="0A30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b="1" sz="3000">
              <a:solidFill>
                <a:srgbClr val="0A306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1" lang="es-MX" sz="3000">
                <a:solidFill>
                  <a:srgbClr val="0A30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commit -m “update .env #5”</a:t>
            </a:r>
            <a:endParaRPr b="1" sz="3000">
              <a:solidFill>
                <a:srgbClr val="0A306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1" lang="es-MX" sz="3000">
                <a:solidFill>
                  <a:srgbClr val="0A30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 origin integration-test</a:t>
            </a:r>
            <a:endParaRPr b="1" sz="3000">
              <a:solidFill>
                <a:srgbClr val="0A306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s-MX" sz="2700"/>
              <a:t>Realizar Pull Request de </a:t>
            </a:r>
            <a:r>
              <a:rPr b="1" lang="es-MX" sz="2700"/>
              <a:t>integration-test</a:t>
            </a:r>
            <a:r>
              <a:rPr lang="es-MX" sz="2700"/>
              <a:t> a </a:t>
            </a:r>
            <a:r>
              <a:rPr b="1" lang="es-MX" sz="2700"/>
              <a:t>Develop</a:t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58" name="Google Shape;158;g215dbba4da6_0_102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push </a:t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5dbba4da6_0_30"/>
          <p:cNvSpPr txBox="1"/>
          <p:nvPr>
            <p:ph idx="1" type="body"/>
          </p:nvPr>
        </p:nvSpPr>
        <p:spPr>
          <a:xfrm>
            <a:off x="1243975" y="2894850"/>
            <a:ext cx="10632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64" name="Google Shape;164;g215dbba4da6_0_30"/>
          <p:cNvSpPr txBox="1"/>
          <p:nvPr>
            <p:ph type="title"/>
          </p:nvPr>
        </p:nvSpPr>
        <p:spPr>
          <a:xfrm>
            <a:off x="2841284" y="227633"/>
            <a:ext cx="935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600"/>
              <a:t>Tema 2: Configurar secrets</a:t>
            </a:r>
            <a:endParaRPr sz="2900"/>
          </a:p>
        </p:txBody>
      </p:sp>
      <p:sp>
        <p:nvSpPr>
          <p:cNvPr id="165" name="Google Shape;165;g215dbba4da6_0_30"/>
          <p:cNvSpPr txBox="1"/>
          <p:nvPr/>
        </p:nvSpPr>
        <p:spPr>
          <a:xfrm>
            <a:off x="309700" y="1179875"/>
            <a:ext cx="1081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entury Gothic"/>
                <a:ea typeface="Century Gothic"/>
                <a:cs typeface="Century Gothic"/>
                <a:sym typeface="Century Gothic"/>
              </a:rPr>
              <a:t>Dentro de nuestro repositorio ir a </a:t>
            </a:r>
            <a:r>
              <a:rPr b="1" lang="es-MX" sz="1700">
                <a:latin typeface="Century Gothic"/>
                <a:ea typeface="Century Gothic"/>
                <a:cs typeface="Century Gothic"/>
                <a:sym typeface="Century Gothic"/>
              </a:rPr>
              <a:t>Settings -&gt; Secrets and variables -&gt; Actions -&gt; New repository secret </a:t>
            </a:r>
            <a:endParaRPr b="1"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215dbba4da6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42025"/>
            <a:ext cx="12115774" cy="51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2018-03-20T14:13:47Z</dcterms:created>
  <dc:creator>MacBook Air DCH KW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0x010100D5485161679E444E8EC77FDF652C16F3</vt:lpwstr>
  </property>
</Properties>
</file>