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0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1820" y="128833"/>
            <a:ext cx="5165765" cy="6993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3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8"/>
            <a:ext cx="11176000" cy="52117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DF85D-6577-41A3-802A-DC152C07C6E8}" type="datetime1">
              <a:rPr lang="es-MX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14/01/2019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9BA9F-30D6-48C7-8AC1-C2DD93B1988B}" type="slidenum">
              <a:rPr lang="es-MX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1820" y="128833"/>
            <a:ext cx="5165765" cy="6993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1820" y="128833"/>
            <a:ext cx="5165765" cy="6993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4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1820" y="128833"/>
            <a:ext cx="5165765" cy="6993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0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1820" y="128833"/>
            <a:ext cx="5165765" cy="6993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5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1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61114"/>
            <a:ext cx="12192000" cy="49688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s-MX">
              <a:solidFill>
                <a:prstClr val="white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45F04DB-FC0A-D941-A48B-BE9D179AA97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14/01/2019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 descr="Barra logos Agosto2016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259"/>
            <a:ext cx="11566144" cy="1459992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F14699C-5F98-5B4B-95EA-45BD94F6857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361115"/>
            <a:ext cx="12192000" cy="49688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2" name="17 CuadroTexto"/>
          <p:cNvSpPr txBox="1"/>
          <p:nvPr/>
        </p:nvSpPr>
        <p:spPr>
          <a:xfrm>
            <a:off x="2959275" y="424424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 </a:t>
            </a:r>
            <a:endParaRPr lang="es-MX" sz="1400" dirty="0"/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309043" y="1666528"/>
            <a:ext cx="7992888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smtClean="0">
                <a:solidFill>
                  <a:srgbClr val="000000"/>
                </a:solidFill>
                <a:latin typeface="Arial Narrow" pitchFamily="34" charset="0"/>
              </a:rPr>
              <a:t>TÍTULO DEL PROYECTO:</a:t>
            </a:r>
          </a:p>
          <a:p>
            <a:pPr>
              <a:spcBef>
                <a:spcPct val="50000"/>
              </a:spcBef>
            </a:pPr>
            <a:r>
              <a:rPr lang="es-ES" sz="1200" dirty="0">
                <a:solidFill>
                  <a:srgbClr val="000000"/>
                </a:solidFill>
                <a:latin typeface="Arial Narrow" pitchFamily="34" charset="0"/>
              </a:rPr>
              <a:t>252233 - PLATAFORMA </a:t>
            </a:r>
            <a:r>
              <a:rPr lang="es-ES" sz="1200" dirty="0" smtClean="0">
                <a:solidFill>
                  <a:srgbClr val="000000"/>
                </a:solidFill>
                <a:latin typeface="Arial Narrow" pitchFamily="34" charset="0"/>
              </a:rPr>
              <a:t>TECNOLOGICA </a:t>
            </a:r>
            <a:r>
              <a:rPr lang="es-ES" sz="1200" dirty="0">
                <a:solidFill>
                  <a:srgbClr val="000000"/>
                </a:solidFill>
                <a:latin typeface="Arial Narrow" pitchFamily="34" charset="0"/>
              </a:rPr>
              <a:t>DE </a:t>
            </a:r>
            <a:r>
              <a:rPr lang="es-ES" sz="1200" dirty="0" smtClean="0">
                <a:solidFill>
                  <a:srgbClr val="000000"/>
                </a:solidFill>
                <a:latin typeface="Arial Narrow" pitchFamily="34" charset="0"/>
              </a:rPr>
              <a:t>FITOMONITORIZACION </a:t>
            </a:r>
            <a:r>
              <a:rPr lang="es-ES" sz="1200" dirty="0">
                <a:solidFill>
                  <a:srgbClr val="000000"/>
                </a:solidFill>
                <a:latin typeface="Arial Narrow" pitchFamily="34" charset="0"/>
              </a:rPr>
              <a:t>DE CULTIVO </a:t>
            </a:r>
            <a:r>
              <a:rPr lang="es-ES" sz="1200" dirty="0" smtClean="0">
                <a:solidFill>
                  <a:srgbClr val="000000"/>
                </a:solidFill>
                <a:latin typeface="Arial Narrow" pitchFamily="34" charset="0"/>
              </a:rPr>
              <a:t>HIDROPONICO </a:t>
            </a:r>
            <a:r>
              <a:rPr lang="es-ES" sz="1200" dirty="0">
                <a:solidFill>
                  <a:srgbClr val="000000"/>
                </a:solidFill>
                <a:latin typeface="Arial Narrow" pitchFamily="34" charset="0"/>
              </a:rPr>
              <a:t>UTILIZANDO </a:t>
            </a:r>
            <a:r>
              <a:rPr lang="es-ES" sz="1200" dirty="0" smtClean="0">
                <a:solidFill>
                  <a:srgbClr val="000000"/>
                </a:solidFill>
                <a:latin typeface="Arial Narrow" pitchFamily="34" charset="0"/>
              </a:rPr>
              <a:t>TECNICAS </a:t>
            </a:r>
            <a:r>
              <a:rPr lang="es-ES" sz="1200" dirty="0">
                <a:solidFill>
                  <a:srgbClr val="000000"/>
                </a:solidFill>
                <a:latin typeface="Arial Narrow" pitchFamily="34" charset="0"/>
              </a:rPr>
              <a:t>DE INTELIGENCIA ARTIFICIAL, ETAPA 3</a:t>
            </a:r>
          </a:p>
          <a:p>
            <a:pPr algn="l">
              <a:spcBef>
                <a:spcPct val="50000"/>
              </a:spcBef>
            </a:pPr>
            <a:endParaRPr lang="es-ES" sz="12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200" b="1" dirty="0" smtClean="0">
                <a:solidFill>
                  <a:srgbClr val="000000"/>
                </a:solidFill>
                <a:latin typeface="Arial Narrow" pitchFamily="34" charset="0"/>
              </a:rPr>
              <a:t>EMPRESA BENEFICIADA:</a:t>
            </a:r>
          </a:p>
          <a:p>
            <a:pPr>
              <a:spcBef>
                <a:spcPct val="50000"/>
              </a:spcBef>
            </a:pPr>
            <a:r>
              <a:rPr lang="es-ES" sz="1200" dirty="0" smtClean="0">
                <a:solidFill>
                  <a:srgbClr val="000000"/>
                </a:solidFill>
                <a:latin typeface="Arial Narrow" pitchFamily="34" charset="0"/>
              </a:rPr>
              <a:t>KUBEET SRL DE CV</a:t>
            </a:r>
          </a:p>
          <a:p>
            <a:pPr>
              <a:spcBef>
                <a:spcPct val="50000"/>
              </a:spcBef>
            </a:pPr>
            <a:endParaRPr lang="es-ES" sz="12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200" b="1" dirty="0" smtClean="0">
                <a:solidFill>
                  <a:srgbClr val="000000"/>
                </a:solidFill>
                <a:latin typeface="Arial Narrow" pitchFamily="34" charset="0"/>
              </a:rPr>
              <a:t>MODALIDAD</a:t>
            </a:r>
            <a:r>
              <a:rPr lang="es-ES" sz="1200" b="1" dirty="0" smtClean="0">
                <a:solidFill>
                  <a:srgbClr val="000000"/>
                </a:solidFill>
                <a:latin typeface="Arial Narrow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s-ES" sz="1200" dirty="0" smtClean="0">
                <a:solidFill>
                  <a:srgbClr val="000000"/>
                </a:solidFill>
                <a:latin typeface="Arial Narrow" pitchFamily="34" charset="0"/>
              </a:rPr>
              <a:t>PROINNOVA</a:t>
            </a:r>
          </a:p>
          <a:p>
            <a:pPr>
              <a:spcBef>
                <a:spcPct val="50000"/>
              </a:spcBef>
            </a:pPr>
            <a:endParaRPr lang="es-ES" sz="12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200" b="1" dirty="0" smtClean="0">
                <a:solidFill>
                  <a:srgbClr val="000000"/>
                </a:solidFill>
                <a:latin typeface="Arial Narrow" pitchFamily="34" charset="0"/>
              </a:rPr>
              <a:t>MONTO </a:t>
            </a:r>
            <a:r>
              <a:rPr lang="es-ES" sz="1200" b="1" dirty="0" smtClean="0">
                <a:solidFill>
                  <a:srgbClr val="000000"/>
                </a:solidFill>
                <a:latin typeface="Arial Narrow" pitchFamily="34" charset="0"/>
              </a:rPr>
              <a:t>DE APOYO OTORGADO POR EL CONACYT:</a:t>
            </a:r>
          </a:p>
          <a:p>
            <a:pPr>
              <a:spcBef>
                <a:spcPct val="50000"/>
              </a:spcBef>
            </a:pPr>
            <a:r>
              <a:rPr lang="es-ES" sz="1200" b="1" dirty="0" smtClean="0">
                <a:solidFill>
                  <a:srgbClr val="000000"/>
                </a:solidFill>
                <a:latin typeface="Arial Narrow" pitchFamily="34" charset="0"/>
              </a:rPr>
              <a:t>$1,894,390.00</a:t>
            </a:r>
            <a:endParaRPr lang="es-ES" sz="12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" name="44 CuadroTexto"/>
          <p:cNvSpPr txBox="1">
            <a:spLocks noChangeArrowheads="1"/>
          </p:cNvSpPr>
          <p:nvPr/>
        </p:nvSpPr>
        <p:spPr bwMode="auto">
          <a:xfrm>
            <a:off x="4996544" y="116775"/>
            <a:ext cx="2536370" cy="11387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s-ES_tradnl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PROGRAMA DE ESTÍMULOS A LA INNOVACIÓN</a:t>
            </a:r>
          </a:p>
          <a:p>
            <a:pPr algn="ctr" eaLnBrk="0" hangingPunct="0">
              <a:defRPr/>
            </a:pPr>
            <a:endParaRPr lang="es-ES_tradnl" sz="11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es-MX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FICHA PÚBLICA DEL </a:t>
            </a:r>
            <a:r>
              <a:rPr lang="es-MX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PROYECTO:</a:t>
            </a:r>
          </a:p>
          <a:p>
            <a:pPr algn="ctr" eaLnBrk="0" hangingPunct="0">
              <a:defRPr/>
            </a:pPr>
            <a:r>
              <a:rPr lang="es-MX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(252233 )</a:t>
            </a:r>
            <a:endParaRPr lang="es-MX" sz="11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eaLnBrk="0" hangingPunct="0">
              <a:defRPr/>
            </a:pPr>
            <a:endParaRPr lang="es-ES_tradnl" sz="11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24" y="2299849"/>
            <a:ext cx="6034567" cy="38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4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361115"/>
            <a:ext cx="12192000" cy="49688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0" name="44 CuadroTexto"/>
          <p:cNvSpPr txBox="1">
            <a:spLocks noChangeArrowheads="1"/>
          </p:cNvSpPr>
          <p:nvPr/>
        </p:nvSpPr>
        <p:spPr bwMode="auto">
          <a:xfrm>
            <a:off x="4996544" y="116775"/>
            <a:ext cx="2536370" cy="11387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s-ES_tradnl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PROGRAMA DE ESTÍMULOS A LA INNOVACIÓN</a:t>
            </a:r>
          </a:p>
          <a:p>
            <a:pPr algn="ctr" eaLnBrk="0" hangingPunct="0">
              <a:defRPr/>
            </a:pPr>
            <a:endParaRPr lang="es-ES_tradnl" sz="11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es-MX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FICHA PÚBLICA DEL </a:t>
            </a:r>
            <a:r>
              <a:rPr lang="es-MX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PROYECTO: (Número del Proyecto)</a:t>
            </a:r>
          </a:p>
          <a:p>
            <a:pPr algn="ctr" eaLnBrk="0" hangingPunct="0">
              <a:defRPr/>
            </a:pPr>
            <a:endParaRPr lang="es-ES_tradnl" sz="11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16 CuadroTexto"/>
          <p:cNvSpPr txBox="1"/>
          <p:nvPr/>
        </p:nvSpPr>
        <p:spPr>
          <a:xfrm>
            <a:off x="81627" y="1475553"/>
            <a:ext cx="11653173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endParaRPr lang="es-ES" sz="14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s-ES" sz="1400" b="1" dirty="0" smtClean="0">
                <a:solidFill>
                  <a:srgbClr val="000000"/>
                </a:solidFill>
                <a:latin typeface="Arial Narrow" pitchFamily="34" charset="0"/>
              </a:rPr>
              <a:t>OBJETIVO </a:t>
            </a:r>
            <a:r>
              <a:rPr lang="es-ES" sz="1400" b="1" dirty="0" smtClean="0">
                <a:solidFill>
                  <a:srgbClr val="000000"/>
                </a:solidFill>
                <a:latin typeface="Arial Narrow" pitchFamily="34" charset="0"/>
              </a:rPr>
              <a:t>DEL PROYECTO:</a:t>
            </a:r>
          </a:p>
          <a:p>
            <a:pPr>
              <a:spcBef>
                <a:spcPct val="50000"/>
              </a:spcBef>
            </a:pP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Desarrollar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FitoSmart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, una plataforma tecnológica de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fitomonitorización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para mantener el ambiente óptimo de un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cultivo hidropónico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en particular utilizando Cómputo Sensible al Contexto y técnicas de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Inteligencia Artificial</a:t>
            </a:r>
          </a:p>
          <a:p>
            <a:pPr>
              <a:spcBef>
                <a:spcPct val="50000"/>
              </a:spcBef>
            </a:pPr>
            <a:endParaRPr lang="es-ES" sz="14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endParaRPr lang="es-ES" sz="14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1400" b="1" dirty="0" smtClean="0">
                <a:solidFill>
                  <a:srgbClr val="000000"/>
                </a:solidFill>
                <a:latin typeface="Arial Narrow" pitchFamily="34" charset="0"/>
              </a:rPr>
              <a:t>BREVE </a:t>
            </a:r>
            <a:r>
              <a:rPr lang="es-ES" sz="1400" b="1" dirty="0" smtClean="0">
                <a:solidFill>
                  <a:srgbClr val="000000"/>
                </a:solidFill>
                <a:latin typeface="Arial Narrow" pitchFamily="34" charset="0"/>
              </a:rPr>
              <a:t>DESCRIPCIÓN DEL PROYECTO:</a:t>
            </a:r>
          </a:p>
          <a:p>
            <a:pPr algn="just"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El cultivo agrícola tradicional genera desgaste en la fertilidad del suelo, lo que limita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el crecimiento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natural de las plantas y hace necesaria la aplicación de fertilizantes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minerales que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provocan contaminación del suelo y de los mantos freáticos. El presente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trabajo propone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FitoSmart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una plataforma de hardware/software que permite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controlar artificialmente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los procesos de cultivo sin depender de la fertilidad del suelo y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condiciones climáticas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, donde se puede regular variables del ambiente como temperatura, pH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, conductividad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eléctrica,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O2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, concentración de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CO2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. Se propone una metodología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para realizar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pruebas experimentales en un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Fitotrón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, donde se someterá a una planta a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diversos ambientes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de acuerdo a parámetros recomendados por hardware/software que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usan Cómputo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Sensible al Contexto, Visión por Computadora, Razonamiento Basado en Casos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y un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Sistema de Recomendaciones. Los resultados a la fecha son la construcción del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Módulo de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Cómputo Sensible al Contexto, Módulo de Adquisición de Imágenes, Módulo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de Adquisición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de Variables, servidor web en la nube, razonador basado en casos y Módulo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de Procesamiento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de Imágenes, aplicable al crecimiento de una especie en un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un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Fitotrón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con 25 plantas</a:t>
            </a:r>
          </a:p>
          <a:p>
            <a:pPr>
              <a:spcBef>
                <a:spcPct val="50000"/>
              </a:spcBef>
            </a:pPr>
            <a:endParaRPr lang="es-ES" sz="1400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algn="l">
              <a:spcBef>
                <a:spcPct val="50000"/>
              </a:spcBef>
            </a:pPr>
            <a:endParaRPr lang="es-MX" sz="14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algn="l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043" y="1405411"/>
            <a:ext cx="1176270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dirty="0">
                <a:solidFill>
                  <a:srgbClr val="000000"/>
                </a:solidFill>
                <a:latin typeface="Arial Narrow" pitchFamily="34" charset="0"/>
              </a:rPr>
              <a:t>INSTITUCIONES VINCULADAS: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rgbClr val="000000"/>
                </a:solidFill>
                <a:latin typeface="Arial Narrow" pitchFamily="34" charset="0"/>
              </a:rPr>
              <a:t>UNIVERSIDAD TECNOLOGICA DEL CENTRO DE VERACRUZ</a:t>
            </a:r>
          </a:p>
          <a:p>
            <a:pPr>
              <a:spcBef>
                <a:spcPct val="50000"/>
              </a:spcBef>
            </a:pPr>
            <a:r>
              <a:rPr lang="es-ES" dirty="0" smtClean="0">
                <a:solidFill>
                  <a:srgbClr val="000000"/>
                </a:solidFill>
                <a:latin typeface="Arial Narrow" pitchFamily="34" charset="0"/>
              </a:rPr>
              <a:t>INSTITUTO UNIVERSITARIO VERACRUZANO</a:t>
            </a:r>
          </a:p>
          <a:p>
            <a:pPr>
              <a:spcBef>
                <a:spcPct val="50000"/>
              </a:spcBef>
            </a:pPr>
            <a:endParaRPr lang="es-ES" b="1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s-ES" b="1" dirty="0" smtClean="0">
                <a:solidFill>
                  <a:srgbClr val="000000"/>
                </a:solidFill>
                <a:latin typeface="Arial Narrow" pitchFamily="34" charset="0"/>
              </a:rPr>
              <a:t>PRINCIPALES </a:t>
            </a:r>
            <a:r>
              <a:rPr lang="es-ES" b="1" dirty="0">
                <a:solidFill>
                  <a:srgbClr val="000000"/>
                </a:solidFill>
                <a:latin typeface="Arial Narrow" pitchFamily="34" charset="0"/>
              </a:rPr>
              <a:t>ACTIVIDADES REALIZADAS:</a:t>
            </a:r>
          </a:p>
          <a:p>
            <a:pPr algn="just">
              <a:spcBef>
                <a:spcPct val="50000"/>
              </a:spcBef>
            </a:pP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Las principales actividades son la aplicación de técnicas de Inteligencia Artificial en el área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de reconocimiento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de patrones usando los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frameworks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OpenCV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y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PlantCV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, uso del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Cómputo Sensible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al Contexto para regular las condiciones ambientales de cultivo, uso de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Raspberry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Pi 3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® con un Sistema Operativo Linux de 64 bits, cámaras de alta resolución para el Módulo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de Adquisición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de Imágenes y de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Arduino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Mega para el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sensado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de variables de ambiente y de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la planta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, además de la aplicación de conceptos de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Internet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of </a:t>
            </a:r>
            <a:r>
              <a:rPr lang="es-MX" dirty="0" err="1" smtClean="0">
                <a:solidFill>
                  <a:srgbClr val="000000"/>
                </a:solidFill>
                <a:latin typeface="Arial Narrow" pitchFamily="34" charset="0"/>
              </a:rPr>
              <a:t>things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(</a:t>
            </a:r>
            <a:r>
              <a:rPr lang="es-MX" dirty="0" err="1" smtClean="0">
                <a:solidFill>
                  <a:srgbClr val="000000"/>
                </a:solidFill>
                <a:latin typeface="Arial Narrow" pitchFamily="34" charset="0"/>
              </a:rPr>
              <a:t>IoT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) en la comunicación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de los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módulos electrónicos de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sensado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y un servidor en la nube con el Módulo de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Procesamiento de Imágenes</a:t>
            </a:r>
          </a:p>
          <a:p>
            <a:pPr algn="just">
              <a:spcBef>
                <a:spcPct val="50000"/>
              </a:spcBef>
            </a:pP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Hasta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la fecha de publicación de este trabajo, se han desarrollado el Módulo de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Computo Sensible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al Contexto, integración del Módulo de Adquisición de Imágenes, el Módulo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de Adquisición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de Variables, arquitectura de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IoT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para comunicación, plataforma fitosmart.com.mx,</a:t>
            </a:r>
          </a:p>
          <a:p>
            <a:pPr algn="just">
              <a:spcBef>
                <a:spcPct val="50000"/>
              </a:spcBef>
            </a:pP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Módulo de Razonamiento Basado en Casos (CBR) y Módulo de Procesamiento de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Imágenes usando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el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framework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PlantCV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y Google </a:t>
            </a:r>
            <a:r>
              <a:rPr lang="es-MX" dirty="0" err="1" smtClean="0">
                <a:solidFill>
                  <a:srgbClr val="000000"/>
                </a:solidFill>
                <a:latin typeface="Arial Narrow" pitchFamily="34" charset="0"/>
              </a:rPr>
              <a:t>TensorFlow</a:t>
            </a:r>
            <a:endParaRPr lang="es-MX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endParaRPr lang="es-ES" b="1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4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6163" y="1257614"/>
            <a:ext cx="1165967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solidFill>
                  <a:srgbClr val="000000"/>
                </a:solidFill>
                <a:latin typeface="Arial Narrow" pitchFamily="34" charset="0"/>
              </a:rPr>
              <a:t>RESULTADOS DEL PROYECTO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Se logró realizar pruebas experimentales del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Fitotrón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en un ciclo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completo que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va desde la adquisición de imágenes, adquisición de valores de sensores, envío de los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datos sin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pérdida de información, recepción de la información en la plataforma web, persistencia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de imágenes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y datos, análisis y ajuste de los parámetros del ambiente para garantizar el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crecimiento de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la planta.</a:t>
            </a: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Como resultados tenemos:</a:t>
            </a: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1.- Plataforma fitosmart.com.mx con una arquitectura basada en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microservicios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Docker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donde la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capa de la interfaz del usuario se ejecuta en un servidor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Debian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8.0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Jessie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independiente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, instancia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Docker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con Capa REST API Pública, instancia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Docker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para Capa Web-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token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para </a:t>
            </a:r>
            <a:r>
              <a:rPr lang="es-MX" sz="1600" dirty="0" err="1" smtClean="0">
                <a:solidFill>
                  <a:srgbClr val="000000"/>
                </a:solidFill>
                <a:latin typeface="Arial Narrow" pitchFamily="34" charset="0"/>
              </a:rPr>
              <a:t>login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y operaciones con datos sensibles, instancia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Docker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capa de acceso a servicios web </a:t>
            </a:r>
            <a:r>
              <a:rPr lang="es-MX" sz="1600" dirty="0" smtClean="0">
                <a:solidFill>
                  <a:srgbClr val="000000"/>
                </a:solidFill>
                <a:latin typeface="Arial Narrow" pitchFamily="34" charset="0"/>
              </a:rPr>
              <a:t>de Apache 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Java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tomcat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para interfaz con el CBR</a:t>
            </a: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2.- Módulo de Razonamiento Basado en Casos (CBR</a:t>
            </a: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3.- Módulo de Procesamiento de Imágenes con Google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Tensorflow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(MPI)</a:t>
            </a: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4.- Módulo de Cómputo Sensible al Contexto</a:t>
            </a: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5.-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Fitotron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con modulo de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adquisicion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de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imagenes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, modulo de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adquisicion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de variables y modulo de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iluminacion</a:t>
            </a:r>
            <a:endParaRPr lang="es-MX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6.- Arquitectura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IoT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, forma parte del software de comunicación entre los dispositivos y el</a:t>
            </a:r>
          </a:p>
          <a:p>
            <a:pPr>
              <a:spcBef>
                <a:spcPct val="50000"/>
              </a:spcBef>
            </a:pP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servidor en la nube utiliza el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framework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Arial Narrow" pitchFamily="34" charset="0"/>
              </a:rPr>
              <a:t>zero-mq</a:t>
            </a:r>
            <a:r>
              <a:rPr lang="es-MX" sz="1600" dirty="0">
                <a:solidFill>
                  <a:srgbClr val="000000"/>
                </a:solidFill>
                <a:latin typeface="Arial Narrow" pitchFamily="34" charset="0"/>
              </a:rPr>
              <a:t> con </a:t>
            </a:r>
            <a:r>
              <a:rPr lang="es-MX" sz="1600" dirty="0" err="1" smtClean="0">
                <a:solidFill>
                  <a:srgbClr val="000000"/>
                </a:solidFill>
                <a:latin typeface="Arial Narrow" pitchFamily="34" charset="0"/>
              </a:rPr>
              <a:t>Python</a:t>
            </a:r>
            <a:endParaRPr lang="es-MX" sz="1600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810" y="1415534"/>
            <a:ext cx="115883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 dirty="0">
                <a:solidFill>
                  <a:srgbClr val="000000"/>
                </a:solidFill>
                <a:latin typeface="Arial Narrow" pitchFamily="34" charset="0"/>
              </a:rPr>
              <a:t>IMPACTOS DEL PROYECTO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Con base en los resultados de la investigación elaborada y con la revisión de los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principales artículos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de investigación relacionados con el desarrollo del proyecto, se puede visualizar el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uso de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tecnologías y técnicas de Inteligencia Artificial, Visión por Computadora, Cómputo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Sensible al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Contexto, Razonamiento Basado en Casos y Sistemas de Recomendación, favoreciendo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el servicio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prestado al considerar capacidades aumentadas a los usuario finales.</a:t>
            </a:r>
          </a:p>
          <a:p>
            <a:pPr algn="just">
              <a:spcBef>
                <a:spcPct val="50000"/>
              </a:spcBef>
            </a:pP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FitoSmart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y los trabajos relacionados presentan el desarrollo e implementación de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métodos, sistemas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s-MX" dirty="0" err="1">
                <a:solidFill>
                  <a:srgbClr val="000000"/>
                </a:solidFill>
                <a:latin typeface="Arial Narrow" pitchFamily="34" charset="0"/>
              </a:rPr>
              <a:t>frameworks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 o técnicas en la denominada Agricultura de Precisión, con el fin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de reducir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el impacto ambiental al aplicar insumos (fertilizantes, fitosanitarios, agua) y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favorecer las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condiciones ambientales según las necesidades del cultivo. Asimismo, contribuir al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ahorro de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costos, aumento de la calidad y productividad. Las técnicas de Inteligencia Artificial como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el Procesamiento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de Imágenes y Reconocimiento de Patrones contribuyen a la detección </a:t>
            </a:r>
            <a:r>
              <a:rPr lang="es-MX" dirty="0" smtClean="0">
                <a:solidFill>
                  <a:srgbClr val="000000"/>
                </a:solidFill>
                <a:latin typeface="Arial Narrow" pitchFamily="34" charset="0"/>
              </a:rPr>
              <a:t>de enfermedades </a:t>
            </a:r>
            <a:r>
              <a:rPr lang="es-MX" dirty="0">
                <a:solidFill>
                  <a:srgbClr val="000000"/>
                </a:solidFill>
                <a:latin typeface="Arial Narrow" pitchFamily="34" charset="0"/>
              </a:rPr>
              <a:t>en la planta y reconocimiento de la maduración de frutos</a:t>
            </a:r>
            <a:endParaRPr lang="es-MX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7484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893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Arial Narrow</vt:lpstr>
      <vt:lpstr>Calibri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EndUser</dc:creator>
  <cp:lastModifiedBy>fer-sita</cp:lastModifiedBy>
  <cp:revision>29</cp:revision>
  <dcterms:created xsi:type="dcterms:W3CDTF">2016-01-07T19:40:19Z</dcterms:created>
  <dcterms:modified xsi:type="dcterms:W3CDTF">2019-01-15T00:23:52Z</dcterms:modified>
</cp:coreProperties>
</file>