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8" r:id="rId4"/>
  </p:sldMasterIdLst>
  <p:notesMasterIdLst>
    <p:notesMasterId r:id="rId18"/>
  </p:notesMasterIdLst>
  <p:handoutMasterIdLst>
    <p:handoutMasterId r:id="rId19"/>
  </p:handoutMasterIdLst>
  <p:sldIdLst>
    <p:sldId id="261" r:id="rId5"/>
    <p:sldId id="263" r:id="rId6"/>
    <p:sldId id="264" r:id="rId7"/>
    <p:sldId id="265" r:id="rId8"/>
    <p:sldId id="266" r:id="rId9"/>
    <p:sldId id="267" r:id="rId10"/>
    <p:sldId id="268" r:id="rId11"/>
    <p:sldId id="274" r:id="rId12"/>
    <p:sldId id="269" r:id="rId13"/>
    <p:sldId id="270" r:id="rId14"/>
    <p:sldId id="271" r:id="rId15"/>
    <p:sldId id="272" r:id="rId16"/>
    <p:sldId id="273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5610" autoAdjust="0"/>
  </p:normalViewPr>
  <p:slideViewPr>
    <p:cSldViewPr snapToGrid="0">
      <p:cViewPr varScale="1">
        <p:scale>
          <a:sx n="63" d="100"/>
          <a:sy n="63" d="100"/>
        </p:scale>
        <p:origin x="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E6206-016C-4CEE-B507-B1054A5EA41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BE56-F197-4812-971D-90AFBBADE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1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7F10-AACA-4BFC-B478-96A9A087C3DB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07A1-E94B-49D3-859F-F50601A92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368D-5809-4CB0-A4E9-DAF1BBB73B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3938" y="519113"/>
            <a:ext cx="4556125" cy="256222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C3D9C6-5F89-4437-8457-CDA580DC8148}" type="datetime1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13:45:21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76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368D-5809-4CB0-A4E9-DAF1BBB73B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3938" y="519113"/>
            <a:ext cx="4556125" cy="256222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C3D9C6-5F89-4437-8457-CDA580DC8148}" type="datetime1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13:45:22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8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368D-5809-4CB0-A4E9-DAF1BBB73B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3938" y="519113"/>
            <a:ext cx="4556125" cy="256222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The optical model widely used to represent hazed images is</a:t>
            </a:r>
            <a:r>
              <a:rPr lang="en-US" baseline="0" dirty="0" smtClean="0"/>
              <a:t> equation</a:t>
            </a:r>
            <a:r>
              <a:rPr lang="en-US" dirty="0" smtClean="0"/>
              <a:t> (1).</a:t>
            </a:r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C3D9C6-5F89-4437-8457-CDA580DC8148}" type="datetime1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57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13:45:22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57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7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07A1-E94B-49D3-859F-F50601A92F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7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Convexity</a:t>
            </a:r>
          </a:p>
          <a:p>
            <a:r>
              <a:rPr lang="en-US" altLang="zh-TW" dirty="0" smtClean="0"/>
              <a:t>Reformulation</a:t>
            </a:r>
          </a:p>
          <a:p>
            <a:r>
              <a:rPr lang="en-US" altLang="zh-TW" dirty="0" smtClean="0"/>
              <a:t>What kind of problem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07A1-E94B-49D3-859F-F50601A92F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6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648819"/>
            <a:ext cx="10363200" cy="1470025"/>
          </a:xfrm>
        </p:spPr>
        <p:txBody>
          <a:bodyPr>
            <a:normAutofit/>
          </a:bodyPr>
          <a:lstStyle>
            <a:lvl1pPr>
              <a:defRPr sz="3800"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523456"/>
            <a:ext cx="8534400" cy="1633736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61C2"/>
                </a:solidFill>
                <a:latin typeface="Arial" pitchFamily="34" charset="0"/>
                <a:ea typeface="微軟正黑體" pitchFamily="34" charset="-120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E6E6-978C-4D70-828E-151E1700F14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CD116-51E2-4FF0-8095-AD32E1EE6B9A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6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7AA6-B8C3-461C-BC89-17685557F744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4D5D-D32E-480A-BE2F-1DC716B0302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2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BF92-E04D-44A7-B529-FBAABC3CCD7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9994-6F06-4906-AC63-720FC879689E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6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231776"/>
            <a:ext cx="10363200" cy="8001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822571" y="1144588"/>
            <a:ext cx="10363200" cy="5497512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30486F-B467-4F9A-AE78-CA12E8B73FF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0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3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7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7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648819"/>
            <a:ext cx="10363200" cy="1470025"/>
          </a:xfrm>
        </p:spPr>
        <p:txBody>
          <a:bodyPr>
            <a:normAutofit/>
          </a:bodyPr>
          <a:lstStyle>
            <a:lvl1pPr>
              <a:defRPr sz="3800"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523456"/>
            <a:ext cx="8534400" cy="1633736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61C2"/>
                </a:solidFill>
                <a:latin typeface="Arial" pitchFamily="34" charset="0"/>
                <a:ea typeface="微軟正黑體" pitchFamily="34" charset="-120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E6E6-978C-4D70-828E-151E1700F14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CD116-51E2-4FF0-8095-AD32E1EE6B9A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0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63883-796B-4B24-B0E6-2D8EA33D610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DD94E-7CFE-4306-A712-247977ABEF1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8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6E3B2-372B-478A-88FA-11C3ABEC862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AEB2-1A27-4A90-B3D9-5E5546B4B2D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6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27E9B-AB3F-4E8C-BAFA-F9EB2E94E51E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0A913-B0C1-4C26-8A29-39A3942CBEC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3B6B-68CD-48FC-8BE9-1C8035BD638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514120-E0E8-4FBD-822D-D6E224922D3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63883-796B-4B24-B0E6-2D8EA33D610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DD94E-7CFE-4306-A712-247977ABEF1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8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4A15-FD35-4F3B-BEA8-120A705315C0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BFC-0AFB-4A65-B4E6-BCDC4360607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8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17390-5011-4643-B63E-33B1E46A3E4C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52445-53D7-4D73-9B00-389FF271D7C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19" indent="0">
              <a:buNone/>
              <a:defRPr sz="2000"/>
            </a:lvl7pPr>
            <a:lvl8pPr marL="3200189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108C-82CF-4FE9-9DCC-874BDB28F5D9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62FB-71A9-41DC-900F-4C9A2C02E3E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5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7AA6-B8C3-461C-BC89-17685557F744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4D5D-D32E-480A-BE2F-1DC716B0302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3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BF92-E04D-44A7-B529-FBAABC3CCD7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9994-6F06-4906-AC63-720FC879689E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4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231776"/>
            <a:ext cx="10363200" cy="8001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822571" y="1144588"/>
            <a:ext cx="10363200" cy="54975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30486F-B467-4F9A-AE78-CA12E8B73FF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648819"/>
            <a:ext cx="10363200" cy="1470025"/>
          </a:xfrm>
        </p:spPr>
        <p:txBody>
          <a:bodyPr>
            <a:normAutofit/>
          </a:bodyPr>
          <a:lstStyle>
            <a:lvl1pPr>
              <a:defRPr sz="3800"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523456"/>
            <a:ext cx="8534400" cy="1633736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61C2"/>
                </a:solidFill>
                <a:latin typeface="Arial" pitchFamily="34" charset="0"/>
                <a:ea typeface="微軟正黑體" pitchFamily="34" charset="-120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E6E6-978C-4D70-828E-151E1700F14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CD116-51E2-4FF0-8095-AD32E1EE6B9A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8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63883-796B-4B24-B0E6-2D8EA33D610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DD94E-7CFE-4306-A712-247977ABEF11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6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6E3B2-372B-478A-88FA-11C3ABEC862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AEB2-1A27-4A90-B3D9-5E5546B4B2D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1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6E3B2-372B-478A-88FA-11C3ABEC862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AEB2-1A27-4A90-B3D9-5E5546B4B2D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27E9B-AB3F-4E8C-BAFA-F9EB2E94E51E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0A913-B0C1-4C26-8A29-39A3942CBEC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4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3B6B-68CD-48FC-8BE9-1C8035BD638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514120-E0E8-4FBD-822D-D6E224922D3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9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4A15-FD35-4F3B-BEA8-120A705315C0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BFC-0AFB-4A65-B4E6-BCDC4360607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17390-5011-4643-B63E-33B1E46A3E4C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52445-53D7-4D73-9B00-389FF271D7C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19" indent="0">
              <a:buNone/>
              <a:defRPr sz="2000"/>
            </a:lvl7pPr>
            <a:lvl8pPr marL="3200189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108C-82CF-4FE9-9DCC-874BDB28F5D9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62FB-71A9-41DC-900F-4C9A2C02E3E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7AA6-B8C3-461C-BC89-17685557F744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4D5D-D32E-480A-BE2F-1DC716B0302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BF92-E04D-44A7-B529-FBAABC3CCD71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9994-6F06-4906-AC63-720FC879689E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3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231776"/>
            <a:ext cx="10363200" cy="8001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822571" y="1144588"/>
            <a:ext cx="10363200" cy="54975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30486F-B467-4F9A-AE78-CA12E8B73FFD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4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27E9B-AB3F-4E8C-BAFA-F9EB2E94E51E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0A913-B0C1-4C26-8A29-39A3942CBEC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3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3B6B-68CD-48FC-8BE9-1C8035BD638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514120-E0E8-4FBD-822D-D6E224922D30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9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44A15-FD35-4F3B-BEA8-120A705315C0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BFC-0AFB-4A65-B4E6-BCDC43606072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17390-5011-4643-B63E-33B1E46A3E4C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52445-53D7-4D73-9B00-389FF271D7C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7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19" indent="0">
              <a:buNone/>
              <a:defRPr sz="2000"/>
            </a:lvl7pPr>
            <a:lvl8pPr marL="3200189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108C-82CF-4FE9-9DCC-874BDB28F5D9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9264651" cy="290513"/>
          </a:xfrm>
          <a:prstGeom prst="rect">
            <a:avLst/>
          </a:prstGeom>
        </p:spPr>
        <p:txBody>
          <a:bodyPr lIns="87279" tIns="43640" rIns="87279" bIns="43640"/>
          <a:lstStyle>
            <a:lvl1pPr defTabSz="914339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62FB-71A9-41DC-900F-4C9A2C02E3E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0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333375"/>
            <a:ext cx="1097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1969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9" name="Text Box 30"/>
          <p:cNvSpPr txBox="1">
            <a:spLocks noChangeArrowheads="1"/>
          </p:cNvSpPr>
          <p:nvPr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96701" y="6592888"/>
            <a:ext cx="495300" cy="290512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747801-C762-45DF-AC1D-A36593F8280F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08434" y="6618288"/>
            <a:ext cx="3230033" cy="26670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972151-1A57-42E2-92D3-4CA4C45B7C3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" y="61913"/>
            <a:ext cx="2063552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A50021"/>
          </a:solidFill>
          <a:latin typeface="Arial" pitchFamily="34" charset="0"/>
          <a:ea typeface="微軟正黑體" pitchFamily="34" charset="-120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5pPr>
      <a:lvl6pPr marL="436397" algn="ctr" defTabSz="913708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6pPr>
      <a:lvl7pPr marL="872795" algn="ctr" defTabSz="913708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7pPr>
      <a:lvl8pPr marL="1309192" algn="ctr" defTabSz="913708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8pPr>
      <a:lvl9pPr marL="1745590" algn="ctr" defTabSz="913708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000076"/>
          </a:solidFill>
          <a:latin typeface="Arial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rgbClr val="007976"/>
          </a:solidFill>
          <a:latin typeface="Arial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rgbClr val="3061C2"/>
          </a:solidFill>
          <a:latin typeface="Arial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43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333375"/>
            <a:ext cx="1097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1969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9" name="Text Box 30"/>
          <p:cNvSpPr txBox="1">
            <a:spLocks noChangeArrowheads="1"/>
          </p:cNvSpPr>
          <p:nvPr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96701" y="6592888"/>
            <a:ext cx="495300" cy="290512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747801-C762-45DF-AC1D-A36593F8280F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08434" y="6618288"/>
            <a:ext cx="3230033" cy="26670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972151-1A57-42E2-92D3-4CA4C45B7C3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" y="61913"/>
            <a:ext cx="2063552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5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A50021"/>
          </a:solidFill>
          <a:latin typeface="Arial" pitchFamily="34" charset="0"/>
          <a:ea typeface="微軟正黑體" pitchFamily="34" charset="-120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5pPr>
      <a:lvl6pPr marL="436397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6pPr>
      <a:lvl7pPr marL="872795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7pPr>
      <a:lvl8pPr marL="1309192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8pPr>
      <a:lvl9pPr marL="1745590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000076"/>
          </a:solidFill>
          <a:latin typeface="Arial" pitchFamily="34" charset="0"/>
          <a:ea typeface="微軟正黑體" pitchFamily="34" charset="-120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rgbClr val="007976"/>
          </a:solidFill>
          <a:latin typeface="Arial" pitchFamily="34" charset="0"/>
          <a:ea typeface="微軟正黑體" pitchFamily="34" charset="-120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rgbClr val="3061C2"/>
          </a:solidFill>
          <a:latin typeface="Arial" pitchFamily="34" charset="0"/>
          <a:ea typeface="微軟正黑體" pitchFamily="34" charset="-120"/>
          <a:cs typeface="+mn-cs"/>
        </a:defRPr>
      </a:lvl3pPr>
      <a:lvl4pPr marL="1597025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43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333375"/>
            <a:ext cx="1097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1969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9" name="Text Box 30"/>
          <p:cNvSpPr txBox="1">
            <a:spLocks noChangeArrowheads="1"/>
          </p:cNvSpPr>
          <p:nvPr/>
        </p:nvSpPr>
        <p:spPr bwMode="auto">
          <a:xfrm>
            <a:off x="0" y="6646863"/>
            <a:ext cx="303953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37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Copyright 2018  NCTU</a:t>
            </a:r>
            <a:endParaRPr kumimoji="0" lang="zh-TW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96701" y="6592888"/>
            <a:ext cx="495300" cy="290512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747801-C762-45DF-AC1D-A36593F8280F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08434" y="6618288"/>
            <a:ext cx="3230033" cy="266700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972151-1A57-42E2-92D3-4CA4C45B7C3D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13:45:21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" y="61913"/>
            <a:ext cx="2063552" cy="6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A50021"/>
          </a:solidFill>
          <a:latin typeface="Arial" pitchFamily="34" charset="0"/>
          <a:ea typeface="微軟正黑體" pitchFamily="34" charset="-120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5pPr>
      <a:lvl6pPr marL="436397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6pPr>
      <a:lvl7pPr marL="872795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7pPr>
      <a:lvl8pPr marL="1309192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8pPr>
      <a:lvl9pPr marL="1745590" algn="ctr" defTabSz="91370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pitchFamily="34" charset="0"/>
          <a:ea typeface="微軟正黑體" pitchFamily="34" charset="-12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000076"/>
          </a:solidFill>
          <a:latin typeface="Arial" pitchFamily="34" charset="0"/>
          <a:ea typeface="微軟正黑體" pitchFamily="34" charset="-120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rgbClr val="007976"/>
          </a:solidFill>
          <a:latin typeface="Arial" pitchFamily="34" charset="0"/>
          <a:ea typeface="微軟正黑體" pitchFamily="34" charset="-120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rgbClr val="3061C2"/>
          </a:solidFill>
          <a:latin typeface="Arial" pitchFamily="34" charset="0"/>
          <a:ea typeface="微軟正黑體" pitchFamily="34" charset="-120"/>
          <a:cs typeface="+mn-cs"/>
        </a:defRPr>
      </a:lvl3pPr>
      <a:lvl4pPr marL="1597025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43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Paper presentation:</a:t>
            </a:r>
            <a:br>
              <a:rPr lang="en-US" sz="4400" dirty="0" smtClean="0"/>
            </a:br>
            <a:r>
              <a:rPr lang="en-US" sz="4400" dirty="0" smtClean="0"/>
              <a:t>CONVEX</a:t>
            </a:r>
            <a:r>
              <a:rPr lang="zh-TW" altLang="en-US" sz="4400" dirty="0" smtClean="0"/>
              <a:t> </a:t>
            </a:r>
            <a:r>
              <a:rPr lang="en-US" sz="4400" dirty="0" smtClean="0"/>
              <a:t>OPTIMIZATION</a:t>
            </a:r>
            <a:r>
              <a:rPr lang="zh-TW" altLang="en-US" sz="4400" dirty="0" smtClean="0"/>
              <a:t> </a:t>
            </a:r>
            <a:r>
              <a:rPr lang="en-US" sz="4400" dirty="0" smtClean="0"/>
              <a:t>FOR</a:t>
            </a:r>
            <a:r>
              <a:rPr lang="zh-TW" altLang="en-US" sz="4400" dirty="0" smtClean="0"/>
              <a:t> </a:t>
            </a:r>
            <a:r>
              <a:rPr lang="en-US" sz="4400" dirty="0" smtClean="0"/>
              <a:t>FAST</a:t>
            </a:r>
            <a:r>
              <a:rPr lang="zh-TW" altLang="en-US" sz="4400" dirty="0" smtClean="0"/>
              <a:t> </a:t>
            </a:r>
            <a:r>
              <a:rPr lang="en-US" sz="4400" dirty="0" smtClean="0"/>
              <a:t>IMAGE</a:t>
            </a:r>
            <a:r>
              <a:rPr lang="zh-TW" altLang="en-US" sz="4400" dirty="0" smtClean="0"/>
              <a:t> </a:t>
            </a:r>
            <a:r>
              <a:rPr lang="en-US" sz="4400" dirty="0" smtClean="0"/>
              <a:t>DEHAZING</a:t>
            </a:r>
            <a:endParaRPr lang="en-US" sz="440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Author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Jiaxi</a:t>
            </a:r>
            <a:r>
              <a:rPr lang="en-US" altLang="zh-TW" b="1" dirty="0" smtClean="0"/>
              <a:t> He, </a:t>
            </a:r>
            <a:r>
              <a:rPr lang="en-US" altLang="zh-TW" b="1" dirty="0" err="1"/>
              <a:t>Cishen</a:t>
            </a:r>
            <a:r>
              <a:rPr lang="en-US" altLang="zh-TW" b="1" dirty="0"/>
              <a:t> </a:t>
            </a:r>
            <a:r>
              <a:rPr lang="en-US" altLang="zh-TW" b="1" dirty="0" smtClean="0"/>
              <a:t>Zhang, </a:t>
            </a:r>
            <a:r>
              <a:rPr lang="en-US" altLang="zh-TW" b="1" dirty="0"/>
              <a:t>Ran </a:t>
            </a:r>
            <a:r>
              <a:rPr lang="en-US" altLang="zh-TW" b="1" dirty="0" smtClean="0"/>
              <a:t>Yang, </a:t>
            </a:r>
            <a:r>
              <a:rPr lang="en-US" altLang="zh-TW" b="1" dirty="0"/>
              <a:t>Kai Zhu</a:t>
            </a:r>
            <a:endParaRPr lang="en-US" altLang="zh-TW" b="1" dirty="0" smtClean="0"/>
          </a:p>
          <a:p>
            <a:r>
              <a:rPr lang="en-US" altLang="zh-TW" b="1" dirty="0"/>
              <a:t>Teacher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Carrson</a:t>
            </a:r>
            <a:r>
              <a:rPr lang="en-US" altLang="zh-TW" b="1" dirty="0" smtClean="0"/>
              <a:t> </a:t>
            </a:r>
            <a:r>
              <a:rPr lang="en-US" altLang="zh-TW" b="1" dirty="0"/>
              <a:t>C. Fung</a:t>
            </a:r>
            <a:endParaRPr lang="en-US" altLang="zh-TW" b="1" dirty="0" smtClean="0"/>
          </a:p>
          <a:p>
            <a:r>
              <a:rPr lang="en-US" altLang="zh-TW" b="1" dirty="0" smtClean="0"/>
              <a:t>Speaker</a:t>
            </a:r>
            <a:r>
              <a:rPr lang="en-US" altLang="zh-TW" dirty="0" smtClean="0"/>
              <a:t>: Chen Shun Liu</a:t>
            </a:r>
          </a:p>
          <a:p>
            <a:r>
              <a:rPr lang="en-US" dirty="0" smtClean="0"/>
              <a:t>0656124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2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554832"/>
            <a:ext cx="98488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11994"/>
            <a:ext cx="96964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</a:t>
            </a:r>
            <a:r>
              <a:rPr lang="en-US" altLang="zh-TW" dirty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35" y="1846421"/>
            <a:ext cx="6011729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By </a:t>
            </a:r>
            <a:r>
              <a:rPr lang="en-US" altLang="zh-TW" dirty="0"/>
              <a:t>reformulating </a:t>
            </a:r>
            <a:r>
              <a:rPr lang="en-US" altLang="zh-TW" dirty="0" smtClean="0"/>
              <a:t>in the </a:t>
            </a:r>
            <a:r>
              <a:rPr lang="en-US" altLang="zh-TW" dirty="0"/>
              <a:t>hazed image model, this paper has </a:t>
            </a:r>
            <a:r>
              <a:rPr lang="en-US" altLang="zh-TW" dirty="0">
                <a:solidFill>
                  <a:srgbClr val="FF0000"/>
                </a:solidFill>
              </a:rPr>
              <a:t>presented a convex optimization formulation for the image </a:t>
            </a:r>
            <a:r>
              <a:rPr lang="en-US" altLang="zh-TW" dirty="0" err="1">
                <a:solidFill>
                  <a:srgbClr val="FF0000"/>
                </a:solidFill>
              </a:rPr>
              <a:t>dehazing</a:t>
            </a:r>
            <a:r>
              <a:rPr lang="en-US" altLang="zh-TW" dirty="0">
                <a:solidFill>
                  <a:srgbClr val="FF0000"/>
                </a:solidFill>
              </a:rPr>
              <a:t> problem</a:t>
            </a:r>
            <a:r>
              <a:rPr lang="en-US" altLang="zh-TW" dirty="0"/>
              <a:t> in the low pass </a:t>
            </a:r>
            <a:r>
              <a:rPr lang="en-US" altLang="zh-TW" dirty="0" err="1"/>
              <a:t>subband</a:t>
            </a:r>
            <a:r>
              <a:rPr lang="en-US" altLang="zh-TW" dirty="0"/>
              <a:t> of the </a:t>
            </a:r>
            <a:r>
              <a:rPr lang="en-US" altLang="zh-TW" dirty="0" err="1">
                <a:solidFill>
                  <a:srgbClr val="FF0000"/>
                </a:solidFill>
              </a:rPr>
              <a:t>Haar</a:t>
            </a:r>
            <a:r>
              <a:rPr lang="en-US" altLang="zh-TW" dirty="0">
                <a:solidFill>
                  <a:srgbClr val="FF0000"/>
                </a:solidFill>
              </a:rPr>
              <a:t> wavelet transform </a:t>
            </a:r>
            <a:r>
              <a:rPr lang="en-US" altLang="zh-TW" dirty="0"/>
              <a:t>domain.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Its </a:t>
            </a:r>
            <a:r>
              <a:rPr lang="en-US" altLang="zh-TW" dirty="0" err="1" smtClean="0"/>
              <a:t>dehazing</a:t>
            </a:r>
            <a:r>
              <a:rPr lang="en-US" altLang="zh-TW" dirty="0" smtClean="0"/>
              <a:t> results </a:t>
            </a:r>
            <a:r>
              <a:rPr lang="en-US" altLang="zh-TW" dirty="0" smtClean="0">
                <a:solidFill>
                  <a:srgbClr val="FF0000"/>
                </a:solidFill>
              </a:rPr>
              <a:t>outperform</a:t>
            </a:r>
            <a:r>
              <a:rPr lang="en-US" altLang="zh-TW" dirty="0" smtClean="0"/>
              <a:t> state of the art </a:t>
            </a:r>
            <a:r>
              <a:rPr lang="en-US" altLang="zh-TW" dirty="0"/>
              <a:t>image </a:t>
            </a:r>
            <a:r>
              <a:rPr lang="en-US" altLang="zh-TW" dirty="0" err="1"/>
              <a:t>dehazing</a:t>
            </a:r>
            <a:r>
              <a:rPr lang="en-US" altLang="zh-TW" dirty="0"/>
              <a:t> </a:t>
            </a:r>
            <a:r>
              <a:rPr lang="en-US" altLang="zh-TW" dirty="0" smtClean="0"/>
              <a:t>algorithms.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1" kern="1200" baseline="0">
                <a:solidFill>
                  <a:srgbClr val="3061C2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457170" indent="0" algn="ctr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914339" indent="0" algn="ctr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371510" indent="0" algn="ctr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1828680" indent="0" algn="ctr" defTabSz="9128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285850" indent="0" algn="ctr" defTabSz="91433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19" indent="0" algn="ctr" defTabSz="91433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89" indent="0" algn="ctr" defTabSz="91433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0" indent="0" algn="ctr" defTabSz="91433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400" dirty="0">
                <a:solidFill>
                  <a:srgbClr val="000076"/>
                </a:solidFill>
              </a:rPr>
              <a:t>Haze occurs when dust and smoke particles accumulate in atmosphere</a:t>
            </a:r>
            <a:r>
              <a:rPr lang="en-US" altLang="zh-TW" sz="2400" dirty="0" smtClean="0">
                <a:solidFill>
                  <a:srgbClr val="000076"/>
                </a:solidFill>
              </a:rPr>
              <a:t>.</a:t>
            </a:r>
          </a:p>
          <a:p>
            <a:pPr algn="l"/>
            <a:endParaRPr lang="en-US" altLang="zh-TW" sz="2400" dirty="0">
              <a:solidFill>
                <a:srgbClr val="000076"/>
              </a:solidFill>
            </a:endParaRPr>
          </a:p>
          <a:p>
            <a:pPr algn="l"/>
            <a:r>
              <a:rPr lang="en-US" altLang="zh-TW" sz="2400" dirty="0">
                <a:solidFill>
                  <a:srgbClr val="000076"/>
                </a:solidFill>
              </a:rPr>
              <a:t>The image </a:t>
            </a:r>
            <a:r>
              <a:rPr lang="en-US" altLang="zh-TW" sz="2400" dirty="0" err="1">
                <a:solidFill>
                  <a:srgbClr val="000076"/>
                </a:solidFill>
              </a:rPr>
              <a:t>dehazing</a:t>
            </a:r>
            <a:r>
              <a:rPr lang="en-US" altLang="zh-TW" sz="2400" dirty="0">
                <a:solidFill>
                  <a:srgbClr val="000076"/>
                </a:solidFill>
              </a:rPr>
              <a:t> problem is to apply post processing of hazed images to remove the haze </a:t>
            </a:r>
            <a:r>
              <a:rPr lang="en-US" altLang="zh-TW" sz="2400" dirty="0" smtClean="0">
                <a:solidFill>
                  <a:srgbClr val="000076"/>
                </a:solidFill>
              </a:rPr>
              <a:t>effects.</a:t>
            </a:r>
          </a:p>
          <a:p>
            <a:pPr algn="l"/>
            <a:endParaRPr lang="en-US" altLang="zh-TW" sz="2400" dirty="0">
              <a:solidFill>
                <a:srgbClr val="000076"/>
              </a:solidFill>
            </a:endParaRPr>
          </a:p>
          <a:p>
            <a:pPr algn="l"/>
            <a:r>
              <a:rPr lang="en-US" altLang="zh-TW" sz="2400" dirty="0">
                <a:solidFill>
                  <a:srgbClr val="000076"/>
                </a:solidFill>
              </a:rPr>
              <a:t>In this paper, </a:t>
            </a:r>
            <a:r>
              <a:rPr lang="en-US" altLang="zh-TW" sz="2400" dirty="0" err="1">
                <a:solidFill>
                  <a:srgbClr val="000076"/>
                </a:solidFill>
              </a:rPr>
              <a:t>Haar</a:t>
            </a:r>
            <a:r>
              <a:rPr lang="en-US" altLang="zh-TW" sz="2400" dirty="0">
                <a:solidFill>
                  <a:srgbClr val="000076"/>
                </a:solidFill>
              </a:rPr>
              <a:t> wavelet transform is applied to derive a </a:t>
            </a:r>
            <a:r>
              <a:rPr lang="en-US" altLang="zh-TW" sz="2400" dirty="0" err="1">
                <a:solidFill>
                  <a:srgbClr val="000076"/>
                </a:solidFill>
              </a:rPr>
              <a:t>subband</a:t>
            </a:r>
            <a:r>
              <a:rPr lang="en-US" altLang="zh-TW" sz="2400" dirty="0">
                <a:solidFill>
                  <a:srgbClr val="000076"/>
                </a:solidFill>
              </a:rPr>
              <a:t> hazed image model with reduced dimension. </a:t>
            </a:r>
            <a:endParaRPr lang="en-US" altLang="zh-TW" sz="2400" dirty="0" smtClean="0">
              <a:solidFill>
                <a:srgbClr val="000076"/>
              </a:solidFill>
            </a:endParaRPr>
          </a:p>
          <a:p>
            <a:pPr algn="l"/>
            <a:endParaRPr lang="en-US" altLang="zh-TW" sz="2400" dirty="0" smtClean="0">
              <a:solidFill>
                <a:srgbClr val="000076"/>
              </a:solidFill>
            </a:endParaRPr>
          </a:p>
          <a:p>
            <a:pPr algn="l"/>
            <a:r>
              <a:rPr lang="en-US" altLang="zh-TW" sz="2400" dirty="0" smtClean="0">
                <a:solidFill>
                  <a:srgbClr val="000076"/>
                </a:solidFill>
              </a:rPr>
              <a:t>A </a:t>
            </a:r>
            <a:r>
              <a:rPr lang="en-US" altLang="zh-TW" sz="2400" dirty="0">
                <a:solidFill>
                  <a:srgbClr val="000076"/>
                </a:solidFill>
              </a:rPr>
              <a:t>convex optimization problem is </a:t>
            </a:r>
            <a:r>
              <a:rPr lang="en-US" altLang="zh-TW" sz="2400" dirty="0" smtClean="0">
                <a:solidFill>
                  <a:srgbClr val="000076"/>
                </a:solidFill>
              </a:rPr>
              <a:t>formulate. </a:t>
            </a:r>
            <a:r>
              <a:rPr lang="en-US" altLang="zh-TW" sz="2400" dirty="0">
                <a:solidFill>
                  <a:srgbClr val="000076"/>
                </a:solidFill>
              </a:rPr>
              <a:t>It’s </a:t>
            </a:r>
            <a:r>
              <a:rPr lang="en-US" altLang="zh-TW" sz="2400" dirty="0" smtClean="0">
                <a:solidFill>
                  <a:srgbClr val="000076"/>
                </a:solidFill>
              </a:rPr>
              <a:t>solution is sufﬁcient for reconstruction of the haze free </a:t>
            </a:r>
            <a:r>
              <a:rPr lang="en-US" altLang="zh-TW" sz="2400" dirty="0">
                <a:solidFill>
                  <a:srgbClr val="000076"/>
                </a:solidFill>
              </a:rPr>
              <a:t>image.</a:t>
            </a:r>
            <a:endParaRPr lang="zh-TW" altLang="en-US" sz="2400" dirty="0">
              <a:solidFill>
                <a:srgbClr val="000076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800" b="1" kern="1200" baseline="0">
                <a:solidFill>
                  <a:srgbClr val="A50021"/>
                </a:solidFill>
                <a:latin typeface="Arial" pitchFamily="34" charset="0"/>
                <a:ea typeface="微軟正黑體" pitchFamily="34" charset="-120"/>
                <a:cs typeface="+mj-cs"/>
              </a:defRPr>
            </a:lvl1pPr>
            <a:lvl2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2pPr>
            <a:lvl3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3pPr>
            <a:lvl4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4pPr>
            <a:lvl5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5pPr>
            <a:lvl6pPr marL="436397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6pPr>
            <a:lvl7pPr marL="872795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7pPr>
            <a:lvl8pPr marL="1309192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8pPr>
            <a:lvl9pPr marL="1745590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r>
              <a:rPr lang="en-US" altLang="zh-TW" dirty="0" smtClean="0"/>
              <a:t>Introduction </a:t>
            </a:r>
            <a:r>
              <a:rPr lang="en-US" altLang="zh-TW" dirty="0"/>
              <a:t>- Image </a:t>
            </a:r>
            <a:r>
              <a:rPr lang="en-US" altLang="zh-TW" dirty="0" err="1"/>
              <a:t>Dehazing</a:t>
            </a:r>
            <a:r>
              <a:rPr lang="en-US" altLang="zh-TW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18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/>
              <p:cNvSpPr txBox="1">
                <a:spLocks/>
              </p:cNvSpPr>
              <p:nvPr/>
            </p:nvSpPr>
            <p:spPr bwMode="auto">
              <a:xfrm>
                <a:off x="838200" y="1825625"/>
                <a:ext cx="10744200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0" indent="0" algn="ctr" defTabSz="9128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b="1" kern="1200" baseline="0">
                    <a:solidFill>
                      <a:srgbClr val="3061C2"/>
                    </a:solidFill>
                    <a:latin typeface="Arial" pitchFamily="34" charset="0"/>
                    <a:ea typeface="微軟正黑體" pitchFamily="34" charset="-120"/>
                    <a:cs typeface="+mn-cs"/>
                  </a:defRPr>
                </a:lvl1pPr>
                <a:lvl2pPr marL="457170" indent="0" algn="ctr" defTabSz="9128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b="1" kern="1200">
                    <a:solidFill>
                      <a:schemeClr val="tx1">
                        <a:tint val="75000"/>
                      </a:schemeClr>
                    </a:solidFill>
                    <a:latin typeface="Arial" pitchFamily="34" charset="0"/>
                    <a:ea typeface="微軟正黑體" pitchFamily="34" charset="-120"/>
                    <a:cs typeface="+mn-cs"/>
                  </a:defRPr>
                </a:lvl2pPr>
                <a:lvl3pPr marL="914339" indent="0" algn="ctr" defTabSz="9128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b="1" kern="1200">
                    <a:solidFill>
                      <a:schemeClr val="tx1">
                        <a:tint val="75000"/>
                      </a:schemeClr>
                    </a:solidFill>
                    <a:latin typeface="Arial" pitchFamily="34" charset="0"/>
                    <a:ea typeface="微軟正黑體" pitchFamily="34" charset="-120"/>
                    <a:cs typeface="+mn-cs"/>
                  </a:defRPr>
                </a:lvl3pPr>
                <a:lvl4pPr marL="1371510" indent="0" algn="ctr" defTabSz="9128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b="1" kern="1200">
                    <a:solidFill>
                      <a:schemeClr val="tx1">
                        <a:tint val="75000"/>
                      </a:schemeClr>
                    </a:solidFill>
                    <a:latin typeface="Arial" pitchFamily="34" charset="0"/>
                    <a:ea typeface="微軟正黑體" pitchFamily="34" charset="-120"/>
                    <a:cs typeface="+mn-cs"/>
                  </a:defRPr>
                </a:lvl4pPr>
                <a:lvl5pPr marL="1828680" indent="0" algn="ctr" defTabSz="9128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b="1" kern="1200">
                    <a:solidFill>
                      <a:schemeClr val="tx1">
                        <a:tint val="75000"/>
                      </a:schemeClr>
                    </a:solidFill>
                    <a:latin typeface="Arial" pitchFamily="34" charset="0"/>
                    <a:ea typeface="微軟正黑體" pitchFamily="34" charset="-120"/>
                    <a:cs typeface="+mn-cs"/>
                  </a:defRPr>
                </a:lvl5pPr>
                <a:lvl6pPr marL="2285850" indent="0" algn="ctr" defTabSz="914339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019" indent="0" algn="ctr" defTabSz="914339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189" indent="0" algn="ctr" defTabSz="914339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360" indent="0" algn="ctr" defTabSz="914339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TW" sz="2400" dirty="0">
                    <a:solidFill>
                      <a:srgbClr val="000076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represent matrices </a:t>
                </a:r>
                <a:r>
                  <a:rPr lang="en-US" altLang="zh-TW" sz="2400" dirty="0">
                    <a:solidFill>
                      <a:srgbClr val="000076"/>
                    </a:solidFill>
                  </a:rPr>
                  <a:t>of the haze free and hazed digital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RGB </a:t>
                </a:r>
                <a:r>
                  <a:rPr lang="en-US" altLang="zh-TW" sz="2400" dirty="0">
                    <a:solidFill>
                      <a:srgbClr val="000076"/>
                    </a:solidFill>
                  </a:rPr>
                  <a:t>color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images, respectively.</a:t>
                </a:r>
                <a:endParaRPr lang="en-US" altLang="zh-TW" sz="2400" dirty="0">
                  <a:solidFill>
                    <a:srgbClr val="000076"/>
                  </a:solidFill>
                </a:endParaRPr>
              </a:p>
              <a:p>
                <a:pPr algn="l"/>
                <a:endParaRPr lang="en-US" altLang="zh-TW" sz="2400" dirty="0">
                  <a:solidFill>
                    <a:srgbClr val="000076"/>
                  </a:solidFill>
                </a:endParaRPr>
              </a:p>
              <a:p>
                <a:pPr algn="l"/>
                <a:r>
                  <a:rPr lang="en-US" altLang="zh-TW" sz="2400" dirty="0" smtClean="0">
                    <a:solidFill>
                      <a:srgbClr val="000076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⨀</m:t>
                    </m:r>
                    <m:r>
                      <a:rPr lang="en-US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TW" altLang="en-US" sz="2400" dirty="0">
                    <a:solidFill>
                      <a:srgbClr val="000076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0076"/>
                  </a:solidFill>
                </a:endParaRPr>
              </a:p>
              <a:p>
                <a:pPr algn="l"/>
                <a:endParaRPr lang="en-US" altLang="zh-TW" sz="2400" dirty="0">
                  <a:solidFill>
                    <a:srgbClr val="000076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 is the atmospheric light constant of the corresponding color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channel.</a:t>
                </a:r>
                <a:endParaRPr lang="en-US" altLang="zh-TW" sz="2400" dirty="0">
                  <a:solidFill>
                    <a:srgbClr val="000076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 is the transmission distribution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representing the </a:t>
                </a:r>
                <a:r>
                  <a:rPr lang="en-US" altLang="zh-TW" sz="2400" dirty="0">
                    <a:solidFill>
                      <a:srgbClr val="000076"/>
                    </a:solidFill>
                  </a:rPr>
                  <a:t>portion of the light illumination on camera 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sensors</a:t>
                </a:r>
                <a:r>
                  <a:rPr lang="en-US" altLang="zh-TW" sz="2400" dirty="0" smtClean="0">
                    <a:solidFill>
                      <a:srgbClr val="000076"/>
                    </a:solidFill>
                  </a:rPr>
                  <a:t>.</a:t>
                </a:r>
                <a:endParaRPr lang="en-US" altLang="zh-TW" sz="2400" dirty="0">
                  <a:solidFill>
                    <a:srgbClr val="000076"/>
                  </a:solidFill>
                </a:endParaRPr>
              </a:p>
              <a:p>
                <a:pPr algn="l"/>
                <a:r>
                  <a:rPr lang="en-US" altLang="zh-TW" sz="2400" dirty="0">
                    <a:solidFill>
                      <a:srgbClr val="000076"/>
                    </a:solidFill>
                  </a:rPr>
                  <a:t>objective of image </a:t>
                </a:r>
                <a:r>
                  <a:rPr lang="en-US" altLang="zh-TW" sz="2400" dirty="0" err="1">
                    <a:solidFill>
                      <a:srgbClr val="000076"/>
                    </a:solidFill>
                  </a:rPr>
                  <a:t>dehazing</a:t>
                </a:r>
                <a:r>
                  <a:rPr lang="en-US" altLang="zh-TW" sz="2400" dirty="0">
                    <a:solidFill>
                      <a:srgbClr val="000076"/>
                    </a:solidFill>
                  </a:rPr>
                  <a:t> is to recover the haze free image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dirty="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400" dirty="0">
                    <a:solidFill>
                      <a:srgbClr val="000076"/>
                    </a:solidFill>
                  </a:rPr>
                  <a:t>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400">
                        <a:solidFill>
                          <a:srgbClr val="00007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TW" sz="2400">
                            <a:solidFill>
                              <a:srgbClr val="00007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srgbClr val="000076"/>
                  </a:solidFill>
                </a:endParaRPr>
              </a:p>
            </p:txBody>
          </p:sp>
        </mc:Choice>
        <mc:Fallback xmlns="">
          <p:sp>
            <p:nvSpPr>
              <p:cNvPr id="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25625"/>
                <a:ext cx="10744200" cy="4351338"/>
              </a:xfrm>
              <a:prstGeom prst="rect">
                <a:avLst/>
              </a:prstGeom>
              <a:blipFill>
                <a:blip r:embed="rId4"/>
                <a:stretch>
                  <a:fillRect l="-908" t="-980" r="-965" b="-12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  <a:normAutofit/>
          </a:bodyPr>
          <a:lstStyle>
            <a:lvl1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800" b="1" kern="1200" baseline="0">
                <a:solidFill>
                  <a:srgbClr val="A50021"/>
                </a:solidFill>
                <a:latin typeface="Arial" pitchFamily="34" charset="0"/>
                <a:ea typeface="微軟正黑體" pitchFamily="34" charset="-120"/>
                <a:cs typeface="+mj-cs"/>
              </a:defRPr>
            </a:lvl1pPr>
            <a:lvl2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2pPr>
            <a:lvl3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3pPr>
            <a:lvl4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4pPr>
            <a:lvl5pPr algn="ctr" defTabSz="912813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5pPr>
            <a:lvl6pPr marL="436397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6pPr>
            <a:lvl7pPr marL="872795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7pPr>
            <a:lvl8pPr marL="1309192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8pPr>
            <a:lvl9pPr marL="1745590" algn="ctr" defTabSz="913708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5002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r>
              <a:rPr lang="en-US" altLang="zh-TW" dirty="0" smtClean="0"/>
              <a:t>THE HAZED IMAGE MODEL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25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wavelet transform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In homogeneous </a:t>
                </a:r>
                <a:r>
                  <a:rPr lang="en-US" altLang="zh-TW" dirty="0" err="1"/>
                  <a:t>atmosphere,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/>
                  <a:t> is characterized by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 smtClean="0"/>
                  <a:t> is </a:t>
                </a:r>
                <a:r>
                  <a:rPr lang="en-US" altLang="zh-TW" dirty="0"/>
                  <a:t>the distance map from the objectives to the </a:t>
                </a:r>
                <a:r>
                  <a:rPr lang="en-US" altLang="zh-TW" dirty="0" smtClean="0"/>
                  <a:t>camera.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implies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≺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Distance </a:t>
                </a:r>
                <a:r>
                  <a:rPr lang="en-US" altLang="zh-TW" dirty="0"/>
                  <a:t>distribution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 is piecewise constant for most </a:t>
                </a:r>
                <a:r>
                  <a:rPr lang="en-US" altLang="zh-TW" dirty="0" smtClean="0"/>
                  <a:t>images, </a:t>
                </a:r>
                <a:r>
                  <a:rPr lang="en-US" altLang="zh-TW" dirty="0"/>
                  <a:t>Thus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is also piecewise constant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is 2-patch piecewise constant </a:t>
                </a:r>
                <a:r>
                  <a:rPr lang="en-US" altLang="zh-TW" dirty="0" smtClean="0"/>
                  <a:t>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[0,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[0,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=0 ,1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wavelet transform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976"/>
                <a:ext cx="10972800" cy="53959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 smtClean="0"/>
                  <a:t> be the well known discrete </a:t>
                </a:r>
                <a:r>
                  <a:rPr lang="en-US" altLang="zh-TW" dirty="0" err="1" smtClean="0"/>
                  <a:t>Haar</a:t>
                </a:r>
                <a:r>
                  <a:rPr lang="en-US" altLang="zh-TW" dirty="0" smtClean="0"/>
                  <a:t> wavelet transform </a:t>
                </a:r>
                <a:r>
                  <a:rPr lang="en-US" altLang="zh-TW" dirty="0"/>
                  <a:t>(DHWT) matrix of appropriate dimension.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fr-F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nary>
                    <m:r>
                      <a:rPr lang="fr-FR" altLang="zh-TW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TW" altLang="en-US" dirty="0"/>
                  <a:t>     </a:t>
                </a:r>
                <a14:m>
                  <m:oMath xmlns:m="http://schemas.openxmlformats.org/officeDocument/2006/math">
                    <m:r>
                      <a:rPr lang="fr-F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976"/>
                <a:ext cx="10972800" cy="5395912"/>
              </a:xfrm>
              <a:blipFill>
                <a:blip r:embed="rId2"/>
                <a:stretch>
                  <a:fillRect l="-889" t="-790" b="-10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5015"/>
            <a:ext cx="6278880" cy="39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CONVEX OPTIMIZATION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1074"/>
                <a:ext cx="10972800" cy="58769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fr-F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nary>
                    <m:r>
                      <a:rPr lang="fr-FR" altLang="zh-TW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TW" altLang="en-US" dirty="0"/>
                  <a:t>     </a:t>
                </a:r>
                <a14:m>
                  <m:oMath xmlns:m="http://schemas.openxmlformats.org/officeDocument/2006/math">
                    <m:r>
                      <a:rPr lang="fr-F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TW" dirty="0" smtClean="0"/>
                  <a:t> are known </a:t>
                </a:r>
                <a:r>
                  <a:rPr lang="en-US" altLang="zh-TW" dirty="0"/>
                  <a:t>variables</a:t>
                </a:r>
                <a:r>
                  <a:rPr lang="en-US" altLang="zh-TW" dirty="0" smtClean="0"/>
                  <a:t>.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are unknown variables.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It is a nonconvex problem with </a:t>
                </a:r>
                <a:r>
                  <a:rPr lang="en-US" altLang="zh-TW" dirty="0"/>
                  <a:t>the coupling term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fr-F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 smtClean="0"/>
                  <a:t> in (3).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Cambria Math" panose="02040503050406030204" pitchFamily="18" charset="0"/>
                  </a:rPr>
                  <a:t>So let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fr-F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TW" altLang="en-US" dirty="0"/>
                  <a:t>    </a:t>
                </a:r>
                <a:r>
                  <a:rPr lang="en-US" altLang="zh-TW" dirty="0" smtClean="0"/>
                  <a:t>		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fr-FR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The reformulated model is linear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TW" dirty="0" smtClean="0"/>
                  <a:t>,which enables </a:t>
                </a:r>
                <a:r>
                  <a:rPr lang="en-US" altLang="zh-TW" dirty="0"/>
                  <a:t>the following convex optimization.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b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FR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≺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≼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≼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FR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regularization </a:t>
                </a:r>
                <a:r>
                  <a:rPr lang="en-US" altLang="zh-TW" dirty="0" smtClean="0"/>
                  <a:t>function.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1074"/>
                <a:ext cx="10972800" cy="5876925"/>
              </a:xfrm>
              <a:blipFill>
                <a:blip r:embed="rId2"/>
                <a:stretch>
                  <a:fillRect l="-889" t="-7469" r="-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14:18:19</a:t>
            </a:fld>
            <a:endParaRPr lang="zh-TW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of the regularization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976"/>
                <a:ext cx="11087101" cy="52647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Since the haze effect </a:t>
                </a:r>
                <a:r>
                  <a:rPr lang="en-US" altLang="zh-TW" dirty="0"/>
                  <a:t>reduces the degree of contrast in images, the image </a:t>
                </a:r>
                <a:r>
                  <a:rPr lang="en-US" altLang="zh-TW" dirty="0" err="1"/>
                  <a:t>dehazing</a:t>
                </a:r>
                <a:r>
                  <a:rPr lang="en-US" altLang="zh-TW" dirty="0"/>
                  <a:t> process is to enhance </a:t>
                </a:r>
                <a:r>
                  <a:rPr lang="en-US" altLang="zh-TW" dirty="0" smtClean="0"/>
                  <a:t>the level </a:t>
                </a:r>
                <a:r>
                  <a:rPr lang="en-US" altLang="zh-TW" dirty="0"/>
                  <a:t>of image </a:t>
                </a:r>
                <a:r>
                  <a:rPr lang="en-US" altLang="zh-TW" dirty="0"/>
                  <a:t>contrast(variation</a:t>
                </a:r>
                <a:r>
                  <a:rPr lang="en-US" altLang="zh-TW" dirty="0" smtClean="0"/>
                  <a:t>).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Further, </a:t>
                </a:r>
                <a:r>
                  <a:rPr lang="en-US" altLang="zh-TW" dirty="0" smtClean="0"/>
                  <a:t>for the sake of smooth </a:t>
                </a:r>
                <a:r>
                  <a:rPr lang="en-US" altLang="zh-TW" dirty="0"/>
                  <a:t>and low pass </a:t>
                </a:r>
                <a:r>
                  <a:rPr lang="en-US" altLang="zh-TW" dirty="0" smtClean="0"/>
                  <a:t>feature,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fr-FR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is specified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fr-F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𝑻𝑽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976"/>
                <a:ext cx="11087101" cy="5264784"/>
              </a:xfrm>
              <a:blipFill>
                <a:blip r:embed="rId2"/>
                <a:stretch>
                  <a:fillRect l="-880" t="-810" r="-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14:23:05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CO-DHWT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The convex optimization problem become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𝑻𝑽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≺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≼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≼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FR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TW" dirty="0"/>
                  <a:t> are unknown variables</a:t>
                </a:r>
                <a:r>
                  <a:rPr lang="en-US" altLang="zh-TW" dirty="0" smtClean="0"/>
                  <a:t>.)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It is </a:t>
                </a:r>
                <a:r>
                  <a:rPr lang="en-US" altLang="zh-TW" dirty="0"/>
                  <a:t>called CO-DHWT in this paper.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Remark 1: directly applicable to the original hazed image model(1)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Remark 2: directly extendable to multilevel </a:t>
                </a:r>
                <a:r>
                  <a:rPr lang="en-US" altLang="zh-TW" dirty="0" err="1"/>
                  <a:t>subband</a:t>
                </a:r>
                <a:r>
                  <a:rPr lang="en-US" altLang="zh-TW" dirty="0"/>
                  <a:t> DHWT of the hazed image model.</a:t>
                </a:r>
                <a:endParaRPr lang="zh-TW" altLang="en-US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3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RESULTS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CO-DHWT(7) was implemented with the Split </a:t>
                </a:r>
                <a:r>
                  <a:rPr lang="en-US" altLang="zh-TW" dirty="0" err="1" smtClean="0"/>
                  <a:t>Bregman</a:t>
                </a:r>
                <a:r>
                  <a:rPr lang="en-US" altLang="zh-TW" dirty="0" smtClean="0"/>
                  <a:t> iteration algorithm and coded with </a:t>
                </a:r>
                <a:r>
                  <a:rPr lang="en-US" altLang="zh-TW" dirty="0" err="1" smtClean="0"/>
                  <a:t>Matlab</a:t>
                </a:r>
                <a:r>
                  <a:rPr lang="en-US" altLang="zh-TW" dirty="0"/>
                  <a:t>.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regularization </a:t>
                </a:r>
                <a:r>
                  <a:rPr lang="en-US" altLang="zh-TW" dirty="0"/>
                  <a:t>parameters were empirically adjusted and set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0.0</m:t>
                    </m:r>
                    <m:r>
                      <m:rPr>
                        <m:nor/>
                      </m:rPr>
                      <a:rPr lang="en-US" altLang="zh-TW" b="1" i="0" dirty="0" smtClean="0"/>
                      <m:t>2,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0.</m:t>
                    </m:r>
                    <m:r>
                      <m:rPr>
                        <m:nor/>
                      </m:rPr>
                      <a:rPr lang="en-US" altLang="zh-TW" b="1" i="0" dirty="0" smtClean="0"/>
                      <m:t>0</m:t>
                    </m:r>
                    <m:r>
                      <m:rPr>
                        <m:nor/>
                      </m:rPr>
                      <a:rPr lang="en-US" altLang="zh-TW" dirty="0"/>
                      <m:t>02</m:t>
                    </m:r>
                    <m:r>
                      <m:rPr>
                        <m:nor/>
                      </m:rPr>
                      <a:rPr lang="en-US" altLang="zh-TW" b="1" i="0" dirty="0" smtClean="0"/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0.0</m:t>
                    </m:r>
                    <m:r>
                      <m:rPr>
                        <m:nor/>
                      </m:rPr>
                      <a:rPr lang="en-US" altLang="zh-TW" b="1" i="0" dirty="0" smtClean="0"/>
                      <m:t>4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Compared with state </a:t>
                </a:r>
                <a:r>
                  <a:rPr lang="en-US" altLang="zh-TW" dirty="0"/>
                  <a:t>of the art image </a:t>
                </a:r>
                <a:r>
                  <a:rPr lang="en-US" altLang="zh-TW" dirty="0" err="1"/>
                  <a:t>dehazing</a:t>
                </a:r>
                <a:r>
                  <a:rPr lang="en-US" altLang="zh-TW" dirty="0"/>
                  <a:t> algorithms, including that of </a:t>
                </a:r>
                <a:r>
                  <a:rPr lang="en-US" altLang="zh-TW" dirty="0" err="1"/>
                  <a:t>Fattal</a:t>
                </a:r>
                <a:r>
                  <a:rPr lang="en-US" altLang="zh-TW" dirty="0"/>
                  <a:t> in [14], He et al. in [10], </a:t>
                </a:r>
                <a:r>
                  <a:rPr lang="en-US" altLang="zh-TW" dirty="0" err="1"/>
                  <a:t>Tarel</a:t>
                </a:r>
                <a:r>
                  <a:rPr lang="en-US" altLang="zh-TW" dirty="0"/>
                  <a:t> and </a:t>
                </a:r>
                <a:r>
                  <a:rPr lang="en-US" altLang="zh-TW" dirty="0" err="1"/>
                  <a:t>Hautiere</a:t>
                </a:r>
                <a:r>
                  <a:rPr lang="en-US" altLang="zh-TW" dirty="0"/>
                  <a:t> in [21], </a:t>
                </a:r>
                <a:r>
                  <a:rPr lang="en-US" altLang="zh-TW" dirty="0" err="1"/>
                  <a:t>Meng</a:t>
                </a:r>
                <a:r>
                  <a:rPr lang="en-US" altLang="zh-TW" dirty="0"/>
                  <a:t> et al. in [24], Wang and Fan in [18], and Zhu et al. in [25].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93375-A287-4BAC-83D3-8AF20412194B}" type="slidenum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C501F9-A9BE-48F6-9206-7B51579978B8}" type="datetime11">
              <a:rPr lang="zh-TW" altLang="en-US" smtClean="0">
                <a:solidFill>
                  <a:prstClr val="white"/>
                </a:solidFill>
              </a:rPr>
              <a:pPr>
                <a:defRPr/>
              </a:pPr>
              <a:t>13:45:22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" val="11513775"/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" val="11513775"/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" val="11513775"/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7A1EFA6F-6F8C-4B70-8026-823501B26EC8}" vid="{4315E873-1F48-43D6-83BD-776E99FB56EC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316</Words>
  <Application>Microsoft Office PowerPoint</Application>
  <PresentationFormat>寬螢幕</PresentationFormat>
  <Paragraphs>111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佈景主題2</vt:lpstr>
      <vt:lpstr>1_Office 佈景主題</vt:lpstr>
      <vt:lpstr>2_Office 佈景主題</vt:lpstr>
      <vt:lpstr>Paper presentation: CONVEX OPTIMIZATION FOR FAST IMAGE DEHAZING</vt:lpstr>
      <vt:lpstr>PowerPoint 簡報</vt:lpstr>
      <vt:lpstr>PowerPoint 簡報</vt:lpstr>
      <vt:lpstr>Discrete Haar wavelet transform</vt:lpstr>
      <vt:lpstr>Discrete Haar wavelet transform</vt:lpstr>
      <vt:lpstr>THE CONVEX OPTIMIZATION</vt:lpstr>
      <vt:lpstr>Selection of the regularization function</vt:lpstr>
      <vt:lpstr>CO-DHWT</vt:lpstr>
      <vt:lpstr>COMPUTATIONAL RESULTS</vt:lpstr>
      <vt:lpstr>PowerPoint 簡報</vt:lpstr>
      <vt:lpstr>PowerPoint 簡報</vt:lpstr>
      <vt:lpstr>Computational 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88888</dc:creator>
  <cp:lastModifiedBy>88888</cp:lastModifiedBy>
  <cp:revision>204</cp:revision>
  <dcterms:created xsi:type="dcterms:W3CDTF">2019-06-05T07:58:29Z</dcterms:created>
  <dcterms:modified xsi:type="dcterms:W3CDTF">2019-06-12T06:30:54Z</dcterms:modified>
</cp:coreProperties>
</file>