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  <p:sldMasterId id="2147483650" r:id="rId2"/>
  </p:sldMasterIdLst>
  <p:notesMasterIdLst>
    <p:notesMasterId r:id="rId15"/>
  </p:notesMasterIdLst>
  <p:sldIdLst>
    <p:sldId id="256" r:id="rId3"/>
    <p:sldId id="266" r:id="rId4"/>
    <p:sldId id="271" r:id="rId5"/>
    <p:sldId id="282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58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65" autoAdjust="0"/>
    <p:restoredTop sz="94660"/>
  </p:normalViewPr>
  <p:slideViewPr>
    <p:cSldViewPr snapToGrid="0">
      <p:cViewPr varScale="1">
        <p:scale>
          <a:sx n="75" d="100"/>
          <a:sy n="75" d="100"/>
        </p:scale>
        <p:origin x="498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340304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730977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49487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281970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692296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383699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>
  <p:cSld name="Slide de Título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15635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4"/>
          <p:cNvSpPr txBox="1"/>
          <p:nvPr/>
        </p:nvSpPr>
        <p:spPr>
          <a:xfrm>
            <a:off x="907025" y="1246909"/>
            <a:ext cx="10377950" cy="2729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 b="1" dirty="0" smtClean="0">
                <a:solidFill>
                  <a:srgbClr val="022C49"/>
                </a:solidFill>
                <a:latin typeface="Calibri"/>
                <a:ea typeface="Calibri"/>
                <a:cs typeface="Calibri"/>
                <a:sym typeface="Calibri"/>
              </a:rPr>
              <a:t>FATURAMENTO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1" dirty="0" smtClean="0">
                <a:solidFill>
                  <a:srgbClr val="022C49"/>
                </a:solidFill>
                <a:latin typeface="Calibri"/>
                <a:ea typeface="Calibri"/>
                <a:cs typeface="Calibri"/>
                <a:sym typeface="Calibri"/>
              </a:rPr>
              <a:t>(Notas de serviço)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 b="1" dirty="0" smtClean="0">
                <a:solidFill>
                  <a:srgbClr val="022C49"/>
                </a:solidFill>
                <a:latin typeface="Calibri"/>
                <a:ea typeface="Calibri"/>
                <a:cs typeface="Calibri"/>
                <a:sym typeface="Calibri"/>
              </a:rPr>
              <a:t>ARIC</a:t>
            </a:r>
            <a:endParaRPr sz="4800" b="1" i="0" u="none" strike="noStrike" cap="none" dirty="0">
              <a:solidFill>
                <a:srgbClr val="022C4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9;p5"/>
          <p:cNvSpPr txBox="1"/>
          <p:nvPr/>
        </p:nvSpPr>
        <p:spPr>
          <a:xfrm>
            <a:off x="676749" y="72328"/>
            <a:ext cx="10903976" cy="762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pt-BR" sz="3200" b="1" dirty="0" smtClean="0">
                <a:solidFill>
                  <a:srgbClr val="022C49"/>
                </a:solidFill>
                <a:latin typeface="Calibri"/>
                <a:ea typeface="Calibri"/>
                <a:cs typeface="Calibri"/>
                <a:sym typeface="Calibri"/>
              </a:rPr>
              <a:t>FATURAMENTO ARIC  </a:t>
            </a:r>
            <a:endParaRPr lang="pt-BR" sz="3200" b="1" dirty="0">
              <a:solidFill>
                <a:srgbClr val="022C4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1" i="0" u="none" strike="noStrike" cap="none" dirty="0">
              <a:solidFill>
                <a:srgbClr val="022C4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96982" y="1039091"/>
            <a:ext cx="118594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Consultar autorização </a:t>
            </a:r>
            <a:endParaRPr lang="pt-BR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96983" y="1767073"/>
            <a:ext cx="548640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100" dirty="0" smtClean="0">
                <a:latin typeface="Calibri" panose="020F0502020204030204" pitchFamily="34" charset="0"/>
                <a:cs typeface="Calibri" panose="020F0502020204030204" pitchFamily="34" charset="0"/>
              </a:rPr>
              <a:t>Vendas -&gt; Faturamento -&gt; SPED NF-e (Municipal)</a:t>
            </a:r>
          </a:p>
          <a:p>
            <a:pPr algn="ctr"/>
            <a:endParaRPr lang="pt-BR" sz="2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pt-BR" sz="2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Imagem 4"/>
          <p:cNvPicPr/>
          <p:nvPr/>
        </p:nvPicPr>
        <p:blipFill>
          <a:blip r:embed="rId2"/>
          <a:stretch>
            <a:fillRect/>
          </a:stretch>
        </p:blipFill>
        <p:spPr>
          <a:xfrm>
            <a:off x="676749" y="2610282"/>
            <a:ext cx="4627852" cy="2554432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5583383" y="5260057"/>
            <a:ext cx="66086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100" dirty="0" smtClean="0">
                <a:latin typeface="Calibri" panose="020F0502020204030204" pitchFamily="34" charset="0"/>
                <a:cs typeface="Calibri" panose="020F0502020204030204" pitchFamily="34" charset="0"/>
              </a:rPr>
              <a:t>Preencher data de emissão conforme mês de competência</a:t>
            </a:r>
            <a:endParaRPr lang="pt-BR" sz="2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Imagem 6"/>
          <p:cNvPicPr/>
          <p:nvPr/>
        </p:nvPicPr>
        <p:blipFill>
          <a:blip r:embed="rId3"/>
          <a:stretch>
            <a:fillRect/>
          </a:stretch>
        </p:blipFill>
        <p:spPr>
          <a:xfrm>
            <a:off x="7065818" y="1767073"/>
            <a:ext cx="4329545" cy="3288222"/>
          </a:xfrm>
          <a:prstGeom prst="rect">
            <a:avLst/>
          </a:prstGeom>
        </p:spPr>
      </p:pic>
      <p:sp>
        <p:nvSpPr>
          <p:cNvPr id="8" name="Seta para a Direita 7"/>
          <p:cNvSpPr/>
          <p:nvPr/>
        </p:nvSpPr>
        <p:spPr>
          <a:xfrm>
            <a:off x="5816501" y="3993466"/>
            <a:ext cx="737417" cy="4094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4889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9;p5"/>
          <p:cNvSpPr txBox="1"/>
          <p:nvPr/>
        </p:nvSpPr>
        <p:spPr>
          <a:xfrm>
            <a:off x="676749" y="72328"/>
            <a:ext cx="10903976" cy="762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pt-BR" sz="3200" b="1" dirty="0" smtClean="0">
                <a:solidFill>
                  <a:srgbClr val="022C49"/>
                </a:solidFill>
                <a:latin typeface="Calibri"/>
                <a:ea typeface="Calibri"/>
                <a:cs typeface="Calibri"/>
                <a:sym typeface="Calibri"/>
              </a:rPr>
              <a:t>FATURAMENTO ARIC  </a:t>
            </a:r>
            <a:endParaRPr lang="pt-BR" sz="3200" b="1" dirty="0">
              <a:solidFill>
                <a:srgbClr val="022C4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1" i="0" u="none" strike="noStrike" cap="none" dirty="0">
              <a:solidFill>
                <a:srgbClr val="022C4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318655" y="1330036"/>
            <a:ext cx="11554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Selecionar de 10 à 20 notas -&gt; Processos -&gt; Consultar Autorização/Cancelamento</a:t>
            </a:r>
            <a:endParaRPr lang="pt-B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Imagem 3"/>
          <p:cNvPicPr/>
          <p:nvPr/>
        </p:nvPicPr>
        <p:blipFill>
          <a:blip r:embed="rId2"/>
          <a:stretch>
            <a:fillRect/>
          </a:stretch>
        </p:blipFill>
        <p:spPr>
          <a:xfrm>
            <a:off x="2937163" y="2287408"/>
            <a:ext cx="6636328" cy="1674992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422564" y="4627418"/>
            <a:ext cx="11346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Status: PENDENTE = Falta consultar, AUTORIZAO = OK e INCONSISTENTE = Não enviada(consultar no histórico qual erro foi apresentado)</a:t>
            </a:r>
            <a:endParaRPr lang="pt-B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4019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9;p5"/>
          <p:cNvSpPr txBox="1"/>
          <p:nvPr/>
        </p:nvSpPr>
        <p:spPr>
          <a:xfrm>
            <a:off x="691189" y="76827"/>
            <a:ext cx="10903976" cy="77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1" dirty="0" smtClean="0">
                <a:solidFill>
                  <a:srgbClr val="022C49"/>
                </a:solidFill>
                <a:latin typeface="Calibri"/>
                <a:ea typeface="Calibri"/>
                <a:cs typeface="Calibri"/>
                <a:sym typeface="Calibri"/>
              </a:rPr>
              <a:t>FATURAMENTO ARIC </a:t>
            </a:r>
            <a:endParaRPr sz="3200" b="1" i="0" u="none" strike="noStrike" cap="none" dirty="0">
              <a:solidFill>
                <a:srgbClr val="022C4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19;p5"/>
          <p:cNvSpPr txBox="1"/>
          <p:nvPr/>
        </p:nvSpPr>
        <p:spPr>
          <a:xfrm>
            <a:off x="138545" y="853577"/>
            <a:ext cx="11881866" cy="5270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just">
              <a:lnSpc>
                <a:spcPct val="150000"/>
              </a:lnSpc>
            </a:pPr>
            <a:r>
              <a:rPr lang="pt-BR" sz="2200" b="1" dirty="0" smtClean="0">
                <a:solidFill>
                  <a:schemeClr val="accent1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Selecionar “Coligada”, “Filial” e “Nível”</a:t>
            </a:r>
          </a:p>
          <a:p>
            <a:pPr lvl="0" algn="just">
              <a:lnSpc>
                <a:spcPct val="150000"/>
              </a:lnSpc>
            </a:pPr>
            <a:r>
              <a:rPr lang="pt-BR" sz="2200" b="1" dirty="0" smtClean="0">
                <a:solidFill>
                  <a:schemeClr val="accent1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200" b="1" dirty="0" err="1" smtClean="0">
                <a:solidFill>
                  <a:schemeClr val="accent1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Ex</a:t>
            </a:r>
            <a:r>
              <a:rPr lang="pt-BR" sz="2200" b="1" dirty="0" smtClean="0">
                <a:solidFill>
                  <a:schemeClr val="accent1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: Coligada 1, Filial 10 e Nível 10</a:t>
            </a:r>
          </a:p>
          <a:p>
            <a:pPr lvl="0" algn="just">
              <a:lnSpc>
                <a:spcPct val="150000"/>
              </a:lnSpc>
            </a:pPr>
            <a:endParaRPr lang="pt-BR" sz="2200" b="1" dirty="0" smtClean="0">
              <a:solidFill>
                <a:schemeClr val="accent1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algn="just">
              <a:lnSpc>
                <a:spcPct val="150000"/>
              </a:lnSpc>
            </a:pPr>
            <a:r>
              <a:rPr lang="pt-BR" sz="2200" b="1" dirty="0" smtClean="0">
                <a:solidFill>
                  <a:schemeClr val="accent1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Educacional -&gt; Financeiro/Contábil -&gt; NF-e </a:t>
            </a:r>
          </a:p>
          <a:p>
            <a:pPr lvl="0" algn="just">
              <a:lnSpc>
                <a:spcPct val="150000"/>
              </a:lnSpc>
            </a:pPr>
            <a:r>
              <a:rPr lang="pt-BR" sz="2200" b="1" dirty="0" smtClean="0">
                <a:solidFill>
                  <a:schemeClr val="accent1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-&gt; Geração de movimento</a:t>
            </a:r>
          </a:p>
          <a:p>
            <a:pPr lvl="0" algn="just">
              <a:lnSpc>
                <a:spcPct val="150000"/>
              </a:lnSpc>
            </a:pPr>
            <a:endParaRPr lang="pt-BR" sz="22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algn="just">
              <a:lnSpc>
                <a:spcPct val="150000"/>
              </a:lnSpc>
            </a:pPr>
            <a:r>
              <a:rPr lang="pt-BR" sz="1800" b="1" dirty="0">
                <a:solidFill>
                  <a:schemeClr val="accent1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1800" b="1" dirty="0" smtClean="0">
                <a:solidFill>
                  <a:schemeClr val="accent1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              </a:t>
            </a:r>
            <a:r>
              <a:rPr lang="pt-BR" sz="2200" b="1" dirty="0" smtClean="0">
                <a:solidFill>
                  <a:schemeClr val="accent1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Avançar</a:t>
            </a:r>
          </a:p>
          <a:p>
            <a:pPr lvl="0" algn="just">
              <a:lnSpc>
                <a:spcPct val="150000"/>
              </a:lnSpc>
            </a:pPr>
            <a:r>
              <a:rPr lang="pt-BR" sz="2200" b="1" dirty="0" smtClean="0">
                <a:solidFill>
                  <a:schemeClr val="accent1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lang="pt-BR" sz="2200" b="1" dirty="0">
              <a:solidFill>
                <a:schemeClr val="accent1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algn="just">
              <a:lnSpc>
                <a:spcPct val="150000"/>
              </a:lnSpc>
            </a:pPr>
            <a:r>
              <a:rPr lang="pt-BR" sz="2200" b="1" dirty="0" smtClean="0">
                <a:solidFill>
                  <a:schemeClr val="accent1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Marcar “Geração / </a:t>
            </a:r>
            <a:r>
              <a:rPr lang="pt-BR" sz="2200" b="1" dirty="0" err="1" smtClean="0">
                <a:solidFill>
                  <a:schemeClr val="accent1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Re-geração</a:t>
            </a:r>
            <a:r>
              <a:rPr lang="pt-BR" sz="2200" b="1" dirty="0" smtClean="0">
                <a:solidFill>
                  <a:schemeClr val="accent1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de movimentos</a:t>
            </a:r>
            <a:endParaRPr lang="pt-BR" sz="2200" b="1" dirty="0">
              <a:solidFill>
                <a:schemeClr val="accent1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Seta para Baixo 8"/>
          <p:cNvSpPr/>
          <p:nvPr/>
        </p:nvSpPr>
        <p:spPr>
          <a:xfrm>
            <a:off x="1406237" y="3471826"/>
            <a:ext cx="304930" cy="5182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 para a Direita 9"/>
          <p:cNvSpPr/>
          <p:nvPr/>
        </p:nvSpPr>
        <p:spPr>
          <a:xfrm rot="5400000">
            <a:off x="1298449" y="4581752"/>
            <a:ext cx="499784" cy="3256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Seta para Baixo 11"/>
          <p:cNvSpPr/>
          <p:nvPr/>
        </p:nvSpPr>
        <p:spPr>
          <a:xfrm>
            <a:off x="1406235" y="2012281"/>
            <a:ext cx="304930" cy="4551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018" y="853577"/>
            <a:ext cx="6082147" cy="1306978"/>
          </a:xfrm>
          <a:prstGeom prst="rect">
            <a:avLst/>
          </a:prstGeom>
        </p:spPr>
      </p:pic>
      <p:pic>
        <p:nvPicPr>
          <p:cNvPr id="14" name="Imagem 13"/>
          <p:cNvPicPr/>
          <p:nvPr/>
        </p:nvPicPr>
        <p:blipFill>
          <a:blip r:embed="rId4"/>
          <a:stretch>
            <a:fillRect/>
          </a:stretch>
        </p:blipFill>
        <p:spPr>
          <a:xfrm>
            <a:off x="6079478" y="2239875"/>
            <a:ext cx="5447117" cy="39356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</p:pic>
      <p:sp>
        <p:nvSpPr>
          <p:cNvPr id="11" name="Seta Dobrada para Cima 10"/>
          <p:cNvSpPr/>
          <p:nvPr/>
        </p:nvSpPr>
        <p:spPr>
          <a:xfrm rot="5400000">
            <a:off x="1686885" y="5359515"/>
            <a:ext cx="585292" cy="862381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de Seta Reta 20"/>
          <p:cNvCxnSpPr/>
          <p:nvPr/>
        </p:nvCxnSpPr>
        <p:spPr>
          <a:xfrm flipH="1">
            <a:off x="9254837" y="2668970"/>
            <a:ext cx="526472" cy="6007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998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9;p5"/>
          <p:cNvSpPr txBox="1"/>
          <p:nvPr/>
        </p:nvSpPr>
        <p:spPr>
          <a:xfrm>
            <a:off x="761996" y="205693"/>
            <a:ext cx="10903976" cy="655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pt-BR" sz="3200" b="1" dirty="0" smtClean="0">
                <a:solidFill>
                  <a:srgbClr val="022C49"/>
                </a:solidFill>
                <a:latin typeface="Calibri"/>
                <a:ea typeface="Calibri"/>
                <a:cs typeface="Calibri"/>
                <a:sym typeface="Calibri"/>
              </a:rPr>
              <a:t>FATURAMENTO ARIC </a:t>
            </a:r>
            <a:endParaRPr lang="pt-BR" sz="3200" b="1" dirty="0">
              <a:solidFill>
                <a:srgbClr val="022C4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1" i="0" u="none" strike="noStrike" cap="none" dirty="0">
              <a:solidFill>
                <a:srgbClr val="022C4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19;p5"/>
          <p:cNvSpPr txBox="1"/>
          <p:nvPr/>
        </p:nvSpPr>
        <p:spPr>
          <a:xfrm>
            <a:off x="336752" y="739066"/>
            <a:ext cx="11754465" cy="5273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150000"/>
              </a:lnSpc>
            </a:pPr>
            <a:endParaRPr lang="pt-BR" sz="2400" b="1" dirty="0" smtClean="0">
              <a:solidFill>
                <a:srgbClr val="022C4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50000"/>
              </a:lnSpc>
            </a:pPr>
            <a:endParaRPr lang="pt-BR" sz="2400" b="1" dirty="0">
              <a:solidFill>
                <a:srgbClr val="022C4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50000"/>
              </a:lnSpc>
            </a:pPr>
            <a:endParaRPr lang="pt-BR" sz="2400" b="1" dirty="0" smtClean="0">
              <a:solidFill>
                <a:srgbClr val="022C4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50000"/>
              </a:lnSpc>
            </a:pPr>
            <a:endParaRPr lang="pt-BR" sz="2400" b="1" dirty="0">
              <a:solidFill>
                <a:srgbClr val="022C4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50000"/>
              </a:lnSpc>
            </a:pPr>
            <a:endParaRPr lang="pt-BR" sz="2400" b="1" dirty="0" smtClean="0">
              <a:solidFill>
                <a:srgbClr val="022C4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50000"/>
              </a:lnSpc>
            </a:pPr>
            <a:endParaRPr lang="pt-BR" sz="2400" b="1" dirty="0">
              <a:solidFill>
                <a:srgbClr val="022C4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50000"/>
              </a:lnSpc>
            </a:pPr>
            <a:endParaRPr lang="pt-BR" sz="2400" b="1" dirty="0" smtClean="0">
              <a:solidFill>
                <a:srgbClr val="022C4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50000"/>
              </a:lnSpc>
            </a:pPr>
            <a:r>
              <a:rPr lang="pt-BR" sz="2400" b="1" dirty="0" smtClean="0">
                <a:solidFill>
                  <a:srgbClr val="022C49"/>
                </a:solidFill>
                <a:latin typeface="Calibri"/>
                <a:ea typeface="Calibri"/>
                <a:cs typeface="Calibri"/>
                <a:sym typeface="Calibri"/>
              </a:rPr>
              <a:t>                 </a:t>
            </a:r>
          </a:p>
          <a:p>
            <a:pPr lvl="0">
              <a:lnSpc>
                <a:spcPct val="150000"/>
              </a:lnSpc>
            </a:pPr>
            <a:r>
              <a:rPr lang="pt-BR" sz="2400" b="1" dirty="0">
                <a:solidFill>
                  <a:srgbClr val="022C4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400" b="1" dirty="0" smtClean="0">
                <a:solidFill>
                  <a:srgbClr val="022C49"/>
                </a:solidFill>
                <a:latin typeface="Calibri"/>
                <a:ea typeface="Calibri"/>
                <a:cs typeface="Calibri"/>
                <a:sym typeface="Calibri"/>
              </a:rPr>
              <a:t>                  Executar -&gt; </a:t>
            </a:r>
            <a:r>
              <a:rPr lang="pt-BR" sz="2400" b="1" dirty="0" err="1" smtClean="0">
                <a:solidFill>
                  <a:srgbClr val="022C49"/>
                </a:solidFill>
                <a:latin typeface="Calibri"/>
                <a:ea typeface="Calibri"/>
                <a:cs typeface="Calibri"/>
                <a:sym typeface="Calibri"/>
              </a:rPr>
              <a:t>Cod</a:t>
            </a:r>
            <a:r>
              <a:rPr lang="pt-BR" sz="2400" b="1" dirty="0" smtClean="0">
                <a:solidFill>
                  <a:srgbClr val="022C49"/>
                </a:solidFill>
                <a:latin typeface="Calibri"/>
                <a:ea typeface="Calibri"/>
                <a:cs typeface="Calibri"/>
                <a:sym typeface="Calibri"/>
              </a:rPr>
              <a:t> Filial -&gt; Mês Competência  -&gt; Ano competência  - &gt; Ok</a:t>
            </a:r>
            <a:endParaRPr lang="pt-BR" sz="2400" b="1" dirty="0">
              <a:solidFill>
                <a:srgbClr val="022C4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Imagem 5"/>
          <p:cNvPicPr/>
          <p:nvPr/>
        </p:nvPicPr>
        <p:blipFill>
          <a:blip r:embed="rId3"/>
          <a:stretch>
            <a:fillRect/>
          </a:stretch>
        </p:blipFill>
        <p:spPr>
          <a:xfrm>
            <a:off x="3085233" y="1394480"/>
            <a:ext cx="6515967" cy="3544744"/>
          </a:xfrm>
          <a:prstGeom prst="rect">
            <a:avLst/>
          </a:prstGeom>
        </p:spPr>
      </p:pic>
      <p:cxnSp>
        <p:nvCxnSpPr>
          <p:cNvPr id="7" name="Conector de Seta Reta 6"/>
          <p:cNvCxnSpPr/>
          <p:nvPr/>
        </p:nvCxnSpPr>
        <p:spPr>
          <a:xfrm flipH="1">
            <a:off x="8811491" y="2336460"/>
            <a:ext cx="526472" cy="6007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3133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9;p5"/>
          <p:cNvSpPr txBox="1"/>
          <p:nvPr/>
        </p:nvSpPr>
        <p:spPr>
          <a:xfrm>
            <a:off x="720434" y="34900"/>
            <a:ext cx="10903976" cy="762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pt-BR" sz="3200" b="1" dirty="0" smtClean="0">
                <a:solidFill>
                  <a:srgbClr val="022C49"/>
                </a:solidFill>
                <a:latin typeface="Calibri"/>
                <a:ea typeface="Calibri"/>
                <a:cs typeface="Calibri"/>
                <a:sym typeface="Calibri"/>
              </a:rPr>
              <a:t>FATURAMENTO ARIC </a:t>
            </a:r>
            <a:endParaRPr lang="pt-BR" sz="3200" b="1" dirty="0">
              <a:solidFill>
                <a:srgbClr val="022C4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1" i="0" u="none" strike="noStrike" cap="none" dirty="0">
              <a:solidFill>
                <a:srgbClr val="022C4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19;p5"/>
          <p:cNvSpPr txBox="1"/>
          <p:nvPr/>
        </p:nvSpPr>
        <p:spPr>
          <a:xfrm>
            <a:off x="39190" y="1169146"/>
            <a:ext cx="11984182" cy="5134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pt-BR" sz="2400" b="1" dirty="0" smtClean="0">
                <a:solidFill>
                  <a:srgbClr val="022C49"/>
                </a:solidFill>
                <a:latin typeface="Calibri"/>
                <a:ea typeface="Calibri"/>
                <a:cs typeface="Calibri"/>
                <a:sym typeface="Calibri"/>
              </a:rPr>
              <a:t>              Avançar -&gt; Avençar -&gt; Executar</a:t>
            </a:r>
          </a:p>
          <a:p>
            <a:pPr lvl="0">
              <a:lnSpc>
                <a:spcPct val="150000"/>
              </a:lnSpc>
            </a:pPr>
            <a:endParaRPr lang="pt-BR" sz="2400" b="1" dirty="0">
              <a:solidFill>
                <a:srgbClr val="022C4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50000"/>
              </a:lnSpc>
            </a:pPr>
            <a:endParaRPr lang="pt-BR" sz="2400" b="1" dirty="0" smtClean="0">
              <a:solidFill>
                <a:srgbClr val="022C4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50000"/>
              </a:lnSpc>
            </a:pPr>
            <a:endParaRPr lang="pt-BR" sz="2400" b="1" dirty="0">
              <a:solidFill>
                <a:srgbClr val="022C4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50000"/>
              </a:lnSpc>
            </a:pPr>
            <a:endParaRPr lang="pt-BR" sz="2400" b="1" dirty="0" smtClean="0">
              <a:solidFill>
                <a:srgbClr val="022C4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50000"/>
              </a:lnSpc>
            </a:pPr>
            <a:r>
              <a:rPr lang="pt-BR" sz="2400" b="1" dirty="0" smtClean="0">
                <a:solidFill>
                  <a:srgbClr val="022C49"/>
                </a:solidFill>
                <a:latin typeface="Calibri"/>
                <a:cs typeface="Calibri"/>
                <a:sym typeface="Calibri"/>
              </a:rPr>
              <a:t>						      </a:t>
            </a:r>
            <a:r>
              <a:rPr lang="pt-BR" dirty="0" smtClean="0"/>
              <a:t>Inclusão </a:t>
            </a:r>
            <a:r>
              <a:rPr lang="pt-BR" dirty="0"/>
              <a:t>|Id. </a:t>
            </a:r>
            <a:r>
              <a:rPr lang="en-US" dirty="0" err="1"/>
              <a:t>Boleto</a:t>
            </a:r>
            <a:r>
              <a:rPr lang="en-US" dirty="0"/>
              <a:t>: 1723615 |Ref. Lan (</a:t>
            </a:r>
            <a:r>
              <a:rPr lang="en-US" dirty="0" err="1"/>
              <a:t>Id.Lan</a:t>
            </a:r>
            <a:r>
              <a:rPr lang="en-US" dirty="0"/>
              <a:t>): 2700754 |Id. </a:t>
            </a:r>
            <a:r>
              <a:rPr lang="pt-BR" dirty="0" smtClean="0"/>
              <a:t>Mov:810274 </a:t>
            </a:r>
          </a:p>
          <a:p>
            <a:pPr lvl="0">
              <a:lnSpc>
                <a:spcPct val="150000"/>
              </a:lnSpc>
            </a:pPr>
            <a:r>
              <a:rPr lang="pt-BR" dirty="0"/>
              <a:t>	</a:t>
            </a:r>
            <a:r>
              <a:rPr lang="pt-BR" dirty="0" smtClean="0"/>
              <a:t>								Status </a:t>
            </a:r>
            <a:r>
              <a:rPr lang="pt-BR" dirty="0"/>
              <a:t>= </a:t>
            </a:r>
            <a:r>
              <a:rPr lang="pt-BR" b="1" dirty="0"/>
              <a:t>Sucesso</a:t>
            </a:r>
            <a:r>
              <a:rPr lang="pt-BR" sz="2400" b="1" dirty="0" smtClean="0">
                <a:solidFill>
                  <a:srgbClr val="022C4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lvl="0">
              <a:lnSpc>
                <a:spcPct val="150000"/>
              </a:lnSpc>
            </a:pPr>
            <a:endParaRPr lang="pt-BR" sz="2400" b="1" dirty="0">
              <a:solidFill>
                <a:srgbClr val="022C4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50000"/>
              </a:lnSpc>
            </a:pPr>
            <a:r>
              <a:rPr lang="pt-BR" sz="2400" b="1" dirty="0" smtClean="0">
                <a:solidFill>
                  <a:srgbClr val="022C49"/>
                </a:solidFill>
                <a:latin typeface="Calibri"/>
                <a:ea typeface="Calibri"/>
                <a:cs typeface="Calibri"/>
                <a:sym typeface="Calibri"/>
              </a:rPr>
              <a:t>							            </a:t>
            </a:r>
            <a:r>
              <a:rPr lang="pt-BR" sz="2000" dirty="0" smtClean="0">
                <a:solidFill>
                  <a:srgbClr val="022C49"/>
                </a:solidFill>
                <a:latin typeface="Calibri"/>
                <a:ea typeface="Calibri"/>
                <a:cs typeface="Calibri"/>
                <a:sym typeface="Calibri"/>
              </a:rPr>
              <a:t>Fechar</a:t>
            </a:r>
          </a:p>
        </p:txBody>
      </p:sp>
      <p:sp>
        <p:nvSpPr>
          <p:cNvPr id="16" name="Seta para a Direita 15"/>
          <p:cNvSpPr/>
          <p:nvPr/>
        </p:nvSpPr>
        <p:spPr>
          <a:xfrm rot="10800000">
            <a:off x="6031281" y="4661058"/>
            <a:ext cx="1008477" cy="3863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/>
          <p:cNvPicPr/>
          <p:nvPr/>
        </p:nvPicPr>
        <p:blipFill>
          <a:blip r:embed="rId3"/>
          <a:stretch>
            <a:fillRect/>
          </a:stretch>
        </p:blipFill>
        <p:spPr>
          <a:xfrm>
            <a:off x="6331527" y="1039575"/>
            <a:ext cx="5292883" cy="3005952"/>
          </a:xfrm>
          <a:prstGeom prst="rect">
            <a:avLst/>
          </a:prstGeom>
        </p:spPr>
      </p:pic>
      <p:sp>
        <p:nvSpPr>
          <p:cNvPr id="7" name="Seta Dobrada para Cima 6"/>
          <p:cNvSpPr/>
          <p:nvPr/>
        </p:nvSpPr>
        <p:spPr>
          <a:xfrm rot="5400000">
            <a:off x="3049677" y="1644644"/>
            <a:ext cx="455908" cy="921979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/>
          <p:cNvPicPr/>
          <p:nvPr/>
        </p:nvPicPr>
        <p:blipFill>
          <a:blip r:embed="rId4"/>
          <a:stretch>
            <a:fillRect/>
          </a:stretch>
        </p:blipFill>
        <p:spPr>
          <a:xfrm>
            <a:off x="551587" y="2555354"/>
            <a:ext cx="5101068" cy="3557363"/>
          </a:xfrm>
          <a:prstGeom prst="rect">
            <a:avLst/>
          </a:prstGeom>
        </p:spPr>
      </p:pic>
      <p:sp>
        <p:nvSpPr>
          <p:cNvPr id="9" name="Seta para a Direita 8"/>
          <p:cNvSpPr/>
          <p:nvPr/>
        </p:nvSpPr>
        <p:spPr>
          <a:xfrm>
            <a:off x="6031281" y="5801371"/>
            <a:ext cx="1008478" cy="3113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485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9;p5"/>
          <p:cNvSpPr txBox="1"/>
          <p:nvPr/>
        </p:nvSpPr>
        <p:spPr>
          <a:xfrm>
            <a:off x="513846" y="14077"/>
            <a:ext cx="11678154" cy="762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1" i="0" u="none" strike="noStrike" cap="none" dirty="0" smtClean="0">
                <a:solidFill>
                  <a:srgbClr val="022C49"/>
                </a:solidFill>
                <a:latin typeface="Calibri"/>
                <a:ea typeface="Calibri"/>
                <a:cs typeface="Calibri"/>
                <a:sym typeface="Calibri"/>
              </a:rPr>
              <a:t>FATURAMENTO ARIC</a:t>
            </a:r>
            <a:endParaRPr sz="3200" b="1" i="0" u="none" strike="noStrike" cap="none" dirty="0">
              <a:solidFill>
                <a:srgbClr val="022C4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19;p5"/>
          <p:cNvSpPr txBox="1"/>
          <p:nvPr/>
        </p:nvSpPr>
        <p:spPr>
          <a:xfrm>
            <a:off x="1" y="1444893"/>
            <a:ext cx="12191999" cy="4872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 </a:t>
            </a:r>
            <a:r>
              <a:rPr lang="pt-B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BackOffice –&gt; 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Gestão Financeira </a:t>
            </a:r>
            <a:r>
              <a:rPr lang="pt-B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–&gt; 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Gestão </a:t>
            </a:r>
            <a:r>
              <a:rPr lang="pt-B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–&gt; 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RM </a:t>
            </a:r>
            <a:r>
              <a:rPr lang="pt-B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Reports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pt-B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clicar) –&gt; 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Financeiro </a:t>
            </a:r>
            <a:r>
              <a:rPr lang="pt-B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–&gt; Executar</a:t>
            </a:r>
          </a:p>
          <a:p>
            <a:pPr>
              <a:lnSpc>
                <a:spcPct val="150000"/>
              </a:lnSpc>
            </a:pPr>
            <a:endParaRPr lang="pt-B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pt-B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&gt; </a:t>
            </a:r>
            <a:r>
              <a:rPr lang="pt-BR" sz="2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Aric</a:t>
            </a:r>
            <a:r>
              <a:rPr lang="pt-BR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pt-BR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&gt; 00 – Relatórios unificados </a:t>
            </a:r>
          </a:p>
          <a:p>
            <a:pPr>
              <a:lnSpc>
                <a:spcPct val="150000"/>
              </a:lnSpc>
            </a:pPr>
            <a:r>
              <a:rPr lang="pt-BR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&gt; 00.01 – Contas a receber </a:t>
            </a:r>
          </a:p>
          <a:p>
            <a:pPr>
              <a:lnSpc>
                <a:spcPct val="150000"/>
              </a:lnSpc>
            </a:pPr>
            <a:r>
              <a:rPr lang="pt-BR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&gt; 00.01.02 – Relatório faturamento </a:t>
            </a:r>
          </a:p>
          <a:p>
            <a:pPr>
              <a:lnSpc>
                <a:spcPct val="150000"/>
              </a:lnSpc>
            </a:pPr>
            <a:r>
              <a:rPr lang="pt-BR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&gt; 00.01.02.02 – Faturamento de mensalidade sintético gerencial  </a:t>
            </a:r>
          </a:p>
          <a:p>
            <a:pPr>
              <a:lnSpc>
                <a:spcPct val="150000"/>
              </a:lnSpc>
            </a:pPr>
            <a:r>
              <a:rPr lang="pt-BR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SELECIONAR 00.01.02.02.1 – faturamento de mensalidade sintético gerencial (C. Custo)  </a:t>
            </a:r>
            <a:endParaRPr lang="pt-BR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lnSpc>
                <a:spcPct val="150000"/>
              </a:lnSpc>
            </a:pPr>
            <a:endParaRPr lang="pt-BR" sz="2800" b="1" dirty="0" smtClean="0">
              <a:solidFill>
                <a:srgbClr val="022C49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8" name="Google Shape;19;p5"/>
          <p:cNvSpPr txBox="1"/>
          <p:nvPr/>
        </p:nvSpPr>
        <p:spPr>
          <a:xfrm>
            <a:off x="1" y="682892"/>
            <a:ext cx="12191999" cy="6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lnSpc>
                <a:spcPct val="150000"/>
              </a:lnSpc>
            </a:pPr>
            <a:r>
              <a:rPr lang="pt-BR" sz="2400" b="1" dirty="0" smtClean="0">
                <a:solidFill>
                  <a:srgbClr val="022C49"/>
                </a:solidFill>
                <a:latin typeface="Calibri"/>
                <a:ea typeface="Calibri"/>
                <a:cs typeface="Calibri"/>
                <a:sym typeface="Calibri"/>
              </a:rPr>
              <a:t>       </a:t>
            </a:r>
            <a:r>
              <a:rPr lang="pt-BR" sz="2800" b="1" dirty="0" smtClean="0">
                <a:solidFill>
                  <a:srgbClr val="022C49"/>
                </a:solidFill>
                <a:latin typeface="Calibri"/>
                <a:ea typeface="Calibri"/>
                <a:cs typeface="Calibri"/>
                <a:sym typeface="Calibri"/>
              </a:rPr>
              <a:t>Gerar Relatórios </a:t>
            </a:r>
          </a:p>
          <a:p>
            <a:pPr lvl="0">
              <a:lnSpc>
                <a:spcPct val="150000"/>
              </a:lnSpc>
            </a:pPr>
            <a:endParaRPr lang="pt-BR" sz="2800" b="1" dirty="0" smtClean="0">
              <a:solidFill>
                <a:srgbClr val="022C4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" name="Imagem 8"/>
          <p:cNvPicPr/>
          <p:nvPr/>
        </p:nvPicPr>
        <p:blipFill>
          <a:blip r:embed="rId3"/>
          <a:stretch>
            <a:fillRect/>
          </a:stretch>
        </p:blipFill>
        <p:spPr>
          <a:xfrm>
            <a:off x="5424668" y="2014607"/>
            <a:ext cx="6496165" cy="2991918"/>
          </a:xfrm>
          <a:prstGeom prst="rect">
            <a:avLst/>
          </a:prstGeom>
        </p:spPr>
      </p:pic>
      <p:sp>
        <p:nvSpPr>
          <p:cNvPr id="10" name="Seta para a Direita 9"/>
          <p:cNvSpPr/>
          <p:nvPr/>
        </p:nvSpPr>
        <p:spPr>
          <a:xfrm>
            <a:off x="3385063" y="3199220"/>
            <a:ext cx="1008478" cy="3113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2736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9;p5"/>
          <p:cNvSpPr txBox="1"/>
          <p:nvPr/>
        </p:nvSpPr>
        <p:spPr>
          <a:xfrm>
            <a:off x="862779" y="67655"/>
            <a:ext cx="10903976" cy="652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pt-BR" sz="3200" b="1" dirty="0" smtClean="0">
                <a:solidFill>
                  <a:srgbClr val="022C49"/>
                </a:solidFill>
                <a:latin typeface="Calibri"/>
                <a:ea typeface="Calibri"/>
                <a:cs typeface="Calibri"/>
                <a:sym typeface="Calibri"/>
              </a:rPr>
              <a:t>FATURAMENTO ARIC</a:t>
            </a:r>
            <a:endParaRPr sz="3200" b="1" i="0" u="none" strike="noStrike" cap="none" dirty="0">
              <a:solidFill>
                <a:srgbClr val="022C4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19;p5"/>
          <p:cNvSpPr txBox="1"/>
          <p:nvPr/>
        </p:nvSpPr>
        <p:spPr>
          <a:xfrm>
            <a:off x="437535" y="720437"/>
            <a:ext cx="11754465" cy="5444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pt-BR" sz="2400" b="1" dirty="0" smtClean="0">
                <a:solidFill>
                  <a:srgbClr val="022C49"/>
                </a:solidFill>
                <a:latin typeface="Calibri"/>
                <a:ea typeface="Calibri"/>
                <a:cs typeface="Calibri"/>
                <a:sym typeface="Calibri"/>
              </a:rPr>
              <a:t> 									     </a:t>
            </a:r>
          </a:p>
          <a:p>
            <a:pPr lvl="0">
              <a:lnSpc>
                <a:spcPct val="150000"/>
              </a:lnSpc>
            </a:pPr>
            <a:r>
              <a:rPr lang="pt-BR" sz="2400" b="1" dirty="0">
                <a:solidFill>
                  <a:srgbClr val="022C49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pt-BR" sz="2400" b="1" dirty="0" smtClean="0">
                <a:solidFill>
                  <a:srgbClr val="022C49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</a:p>
          <a:p>
            <a:pPr lvl="0">
              <a:lnSpc>
                <a:spcPct val="150000"/>
              </a:lnSpc>
            </a:pPr>
            <a:r>
              <a:rPr lang="pt-BR" sz="2400" b="1" dirty="0" smtClean="0">
                <a:solidFill>
                  <a:srgbClr val="022C49"/>
                </a:solidFill>
                <a:latin typeface="Calibri"/>
                <a:ea typeface="Calibri"/>
                <a:cs typeface="Calibri"/>
                <a:sym typeface="Calibri"/>
              </a:rPr>
              <a:t>	      Preencher dados</a:t>
            </a:r>
          </a:p>
          <a:p>
            <a:pPr lvl="0">
              <a:lnSpc>
                <a:spcPct val="150000"/>
              </a:lnSpc>
            </a:pPr>
            <a:endParaRPr lang="pt-BR" sz="2400" b="1" dirty="0">
              <a:solidFill>
                <a:srgbClr val="022C4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50000"/>
              </a:lnSpc>
            </a:pPr>
            <a:endParaRPr lang="pt-BR" sz="2400" b="1" dirty="0" smtClean="0">
              <a:solidFill>
                <a:srgbClr val="022C4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50000"/>
              </a:lnSpc>
            </a:pPr>
            <a:endParaRPr lang="pt-BR" sz="2400" b="1" dirty="0">
              <a:solidFill>
                <a:srgbClr val="022C4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50000"/>
              </a:lnSpc>
            </a:pPr>
            <a:r>
              <a:rPr lang="pt-BR" sz="2400" b="1" dirty="0" smtClean="0">
                <a:solidFill>
                  <a:srgbClr val="022C49"/>
                </a:solidFill>
                <a:latin typeface="Calibri"/>
                <a:ea typeface="Calibri"/>
                <a:cs typeface="Calibri"/>
                <a:sym typeface="Calibri"/>
              </a:rPr>
              <a:t>    Avançar -&gt; Avençar -&gt; Avançar -&gt; Executar</a:t>
            </a:r>
          </a:p>
          <a:p>
            <a:pPr lvl="0">
              <a:lnSpc>
                <a:spcPct val="150000"/>
              </a:lnSpc>
            </a:pPr>
            <a:endParaRPr lang="pt-BR" sz="2400" b="1" dirty="0">
              <a:solidFill>
                <a:srgbClr val="022C4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lnSpc>
                <a:spcPct val="150000"/>
              </a:lnSpc>
            </a:pPr>
            <a:r>
              <a:rPr lang="pt-BR" sz="2300" b="1" dirty="0">
                <a:solidFill>
                  <a:srgbClr val="022C49"/>
                </a:solidFill>
                <a:latin typeface="Calibri"/>
                <a:ea typeface="Calibri"/>
                <a:cs typeface="Calibri"/>
              </a:rPr>
              <a:t>Observar na Coluna FATURAMENTO – QTD ALUNOS – TOTAL GERAL </a:t>
            </a:r>
            <a:endParaRPr lang="pt-BR" sz="2300" b="1" dirty="0">
              <a:solidFill>
                <a:srgbClr val="022C4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50000"/>
              </a:lnSpc>
            </a:pPr>
            <a:endParaRPr lang="pt-BR" sz="2400" b="1" dirty="0" smtClean="0">
              <a:solidFill>
                <a:srgbClr val="022C4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50000"/>
              </a:lnSpc>
            </a:pPr>
            <a:endParaRPr lang="pt-BR" sz="2400" b="1" dirty="0">
              <a:solidFill>
                <a:srgbClr val="022C4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50000"/>
              </a:lnSpc>
            </a:pPr>
            <a:endParaRPr lang="pt-BR" sz="2400" b="1" dirty="0" smtClean="0">
              <a:solidFill>
                <a:srgbClr val="022C4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Imagem 5"/>
          <p:cNvPicPr/>
          <p:nvPr/>
        </p:nvPicPr>
        <p:blipFill>
          <a:blip r:embed="rId3"/>
          <a:stretch>
            <a:fillRect/>
          </a:stretch>
        </p:blipFill>
        <p:spPr>
          <a:xfrm>
            <a:off x="6511634" y="1291886"/>
            <a:ext cx="4898881" cy="2456152"/>
          </a:xfrm>
          <a:prstGeom prst="rect">
            <a:avLst/>
          </a:prstGeom>
        </p:spPr>
      </p:pic>
      <p:sp>
        <p:nvSpPr>
          <p:cNvPr id="2" name="Seta Dobrada para Cima 1"/>
          <p:cNvSpPr/>
          <p:nvPr/>
        </p:nvSpPr>
        <p:spPr>
          <a:xfrm rot="5400000">
            <a:off x="2736830" y="2549570"/>
            <a:ext cx="872836" cy="976745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916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9;p5"/>
          <p:cNvSpPr txBox="1"/>
          <p:nvPr/>
        </p:nvSpPr>
        <p:spPr>
          <a:xfrm>
            <a:off x="676749" y="72328"/>
            <a:ext cx="10903976" cy="762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pt-BR" sz="3200" b="1" dirty="0" smtClean="0">
                <a:solidFill>
                  <a:srgbClr val="022C49"/>
                </a:solidFill>
                <a:latin typeface="Calibri"/>
                <a:ea typeface="Calibri"/>
                <a:cs typeface="Calibri"/>
                <a:sym typeface="Calibri"/>
              </a:rPr>
              <a:t>FATURAMENTO ARIC  </a:t>
            </a:r>
            <a:endParaRPr lang="pt-BR" sz="3200" b="1" dirty="0">
              <a:solidFill>
                <a:srgbClr val="022C4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1" i="0" u="none" strike="noStrike" cap="none" dirty="0">
              <a:solidFill>
                <a:srgbClr val="022C4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19;p5"/>
          <p:cNvSpPr txBox="1"/>
          <p:nvPr/>
        </p:nvSpPr>
        <p:spPr>
          <a:xfrm>
            <a:off x="166255" y="863008"/>
            <a:ext cx="11924964" cy="5025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50000"/>
              </a:lnSpc>
            </a:pPr>
            <a:endParaRPr lang="pt-BR" sz="2400" dirty="0" smtClean="0"/>
          </a:p>
          <a:p>
            <a:pPr>
              <a:lnSpc>
                <a:spcPct val="150000"/>
              </a:lnSpc>
            </a:pPr>
            <a:r>
              <a:rPr lang="pt-BR" sz="2400" dirty="0" smtClean="0"/>
              <a:t>&gt; 0 – Coligada global </a:t>
            </a:r>
            <a:endParaRPr lang="pt-BR" sz="2400" dirty="0"/>
          </a:p>
          <a:p>
            <a:pPr>
              <a:lnSpc>
                <a:spcPct val="150000"/>
              </a:lnSpc>
            </a:pPr>
            <a:r>
              <a:rPr lang="pt-BR" sz="2400" dirty="0"/>
              <a:t>&gt; 00 – Relatórios </a:t>
            </a:r>
            <a:r>
              <a:rPr lang="pt-BR" sz="2400" dirty="0" smtClean="0"/>
              <a:t>globais</a:t>
            </a:r>
            <a:endParaRPr lang="pt-BR" sz="2400" dirty="0"/>
          </a:p>
          <a:p>
            <a:pPr>
              <a:lnSpc>
                <a:spcPct val="150000"/>
              </a:lnSpc>
            </a:pPr>
            <a:r>
              <a:rPr lang="pt-BR" sz="2400" dirty="0"/>
              <a:t>&gt; 00.01 – Contas a receber </a:t>
            </a:r>
          </a:p>
          <a:p>
            <a:pPr>
              <a:lnSpc>
                <a:spcPct val="150000"/>
              </a:lnSpc>
            </a:pPr>
            <a:r>
              <a:rPr lang="pt-BR" sz="2400" dirty="0" smtClean="0"/>
              <a:t>&gt; 00.01.02 </a:t>
            </a:r>
            <a:r>
              <a:rPr lang="pt-BR" sz="2400" dirty="0"/>
              <a:t>– F</a:t>
            </a:r>
            <a:r>
              <a:rPr lang="pt-BR" sz="2400" dirty="0" smtClean="0"/>
              <a:t>aturamento </a:t>
            </a:r>
          </a:p>
          <a:p>
            <a:pPr>
              <a:lnSpc>
                <a:spcPct val="150000"/>
              </a:lnSpc>
            </a:pPr>
            <a:r>
              <a:rPr lang="pt-BR" sz="2400" dirty="0" smtClean="0"/>
              <a:t>&gt; SELECIONAR 00.01.02.08 – Faturamento por Nota Fiscal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pt-BR" sz="2400" dirty="0"/>
          </a:p>
          <a:p>
            <a:pPr lvl="0">
              <a:lnSpc>
                <a:spcPct val="150000"/>
              </a:lnSpc>
            </a:pPr>
            <a:r>
              <a:rPr lang="pt-BR" sz="2800" b="1" dirty="0">
                <a:solidFill>
                  <a:srgbClr val="022C49"/>
                </a:solidFill>
                <a:latin typeface="Calibri"/>
                <a:ea typeface="Calibri"/>
                <a:cs typeface="Calibri"/>
                <a:sym typeface="Calibri"/>
              </a:rPr>
              <a:t>Avançar -&gt; Avençar -&gt; Avançar -&gt; Executar</a:t>
            </a:r>
          </a:p>
          <a:p>
            <a:pPr>
              <a:lnSpc>
                <a:spcPct val="150000"/>
              </a:lnSpc>
            </a:pPr>
            <a:r>
              <a:rPr lang="pt-BR" sz="2400" b="1" dirty="0" smtClean="0">
                <a:solidFill>
                  <a:srgbClr val="022C49"/>
                </a:solidFill>
                <a:latin typeface="Calibri"/>
                <a:ea typeface="Calibri"/>
                <a:cs typeface="Calibri"/>
              </a:rPr>
              <a:t>Observar </a:t>
            </a:r>
            <a:r>
              <a:rPr lang="pt-BR" sz="2400" b="1" dirty="0">
                <a:solidFill>
                  <a:srgbClr val="022C49"/>
                </a:solidFill>
                <a:latin typeface="Calibri"/>
                <a:ea typeface="Calibri"/>
                <a:cs typeface="Calibri"/>
              </a:rPr>
              <a:t>na Coluna </a:t>
            </a:r>
            <a:r>
              <a:rPr lang="pt-BR" sz="2400" b="1" dirty="0" smtClean="0">
                <a:solidFill>
                  <a:srgbClr val="022C49"/>
                </a:solidFill>
                <a:latin typeface="Calibri"/>
                <a:ea typeface="Calibri"/>
                <a:cs typeface="Calibri"/>
              </a:rPr>
              <a:t>Número </a:t>
            </a:r>
            <a:r>
              <a:rPr lang="pt-BR" sz="2400" b="1" dirty="0" err="1" smtClean="0">
                <a:solidFill>
                  <a:srgbClr val="022C49"/>
                </a:solidFill>
                <a:latin typeface="Calibri"/>
                <a:ea typeface="Calibri"/>
                <a:cs typeface="Calibri"/>
              </a:rPr>
              <a:t>Mov</a:t>
            </a:r>
            <a:endParaRPr lang="pt-BR" sz="2400" b="1" dirty="0">
              <a:solidFill>
                <a:srgbClr val="022C4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lnSpc>
                <a:spcPct val="150000"/>
              </a:lnSpc>
            </a:pPr>
            <a:endParaRPr lang="pt-BR" sz="2400" dirty="0"/>
          </a:p>
          <a:p>
            <a:pPr lvl="0">
              <a:lnSpc>
                <a:spcPct val="150000"/>
              </a:lnSpc>
            </a:pPr>
            <a:endParaRPr lang="pt-BR" sz="2200" b="1" dirty="0">
              <a:solidFill>
                <a:srgbClr val="022C4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Seta para a Direita 20"/>
          <p:cNvSpPr/>
          <p:nvPr/>
        </p:nvSpPr>
        <p:spPr>
          <a:xfrm>
            <a:off x="4416473" y="2056707"/>
            <a:ext cx="737417" cy="4094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/>
          <p:cNvPicPr/>
          <p:nvPr/>
        </p:nvPicPr>
        <p:blipFill>
          <a:blip r:embed="rId3"/>
          <a:stretch>
            <a:fillRect/>
          </a:stretch>
        </p:blipFill>
        <p:spPr>
          <a:xfrm>
            <a:off x="5764342" y="1175940"/>
            <a:ext cx="6095149" cy="2580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82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9;p5"/>
          <p:cNvSpPr txBox="1"/>
          <p:nvPr/>
        </p:nvSpPr>
        <p:spPr>
          <a:xfrm>
            <a:off x="676749" y="72328"/>
            <a:ext cx="10903976" cy="762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pt-BR" sz="3200" b="1" dirty="0" smtClean="0">
                <a:solidFill>
                  <a:srgbClr val="022C49"/>
                </a:solidFill>
                <a:latin typeface="Calibri"/>
                <a:ea typeface="Calibri"/>
                <a:cs typeface="Calibri"/>
                <a:sym typeface="Calibri"/>
              </a:rPr>
              <a:t>FATURAMENTO ARIC  </a:t>
            </a:r>
            <a:endParaRPr lang="pt-BR" sz="3200" b="1" dirty="0">
              <a:solidFill>
                <a:srgbClr val="022C4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1" i="0" u="none" strike="noStrike" cap="none" dirty="0">
              <a:solidFill>
                <a:srgbClr val="022C4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96982" y="1039091"/>
            <a:ext cx="118594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ENVIAR NF </a:t>
            </a:r>
            <a:endParaRPr lang="pt-BR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-76201" y="1562311"/>
            <a:ext cx="12205855" cy="5032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2200" dirty="0">
                <a:latin typeface="Calibri" panose="020F0502020204030204" pitchFamily="34" charset="0"/>
                <a:cs typeface="Calibri" panose="020F0502020204030204" pitchFamily="34" charset="0"/>
              </a:rPr>
              <a:t>BackOffice –&gt; </a:t>
            </a:r>
            <a:r>
              <a:rPr lang="pt-BR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Gestão de Estoque, Compras e Faturamento </a:t>
            </a:r>
            <a:r>
              <a:rPr lang="pt-BR" sz="2200" dirty="0">
                <a:latin typeface="Calibri" panose="020F0502020204030204" pitchFamily="34" charset="0"/>
                <a:cs typeface="Calibri" panose="020F0502020204030204" pitchFamily="34" charset="0"/>
              </a:rPr>
              <a:t>–&gt; </a:t>
            </a:r>
            <a:r>
              <a:rPr lang="pt-BR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Vendas </a:t>
            </a:r>
            <a:r>
              <a:rPr lang="pt-BR" sz="2200" dirty="0">
                <a:latin typeface="Calibri" panose="020F0502020204030204" pitchFamily="34" charset="0"/>
                <a:cs typeface="Calibri" panose="020F0502020204030204" pitchFamily="34" charset="0"/>
              </a:rPr>
              <a:t>–&gt; </a:t>
            </a:r>
            <a:r>
              <a:rPr lang="pt-BR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Faturamento </a:t>
            </a:r>
            <a:r>
              <a:rPr lang="pt-BR" sz="2200" dirty="0">
                <a:latin typeface="Calibri" panose="020F0502020204030204" pitchFamily="34" charset="0"/>
                <a:cs typeface="Calibri" panose="020F0502020204030204" pitchFamily="34" charset="0"/>
              </a:rPr>
              <a:t>–&gt; </a:t>
            </a:r>
            <a:r>
              <a:rPr lang="pt-BR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Movimentação</a:t>
            </a:r>
          </a:p>
          <a:p>
            <a:pPr algn="ctr">
              <a:lnSpc>
                <a:spcPct val="150000"/>
              </a:lnSpc>
            </a:pPr>
            <a:endParaRPr lang="pt-B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150000"/>
              </a:lnSpc>
            </a:pPr>
            <a:endParaRPr lang="pt-BR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150000"/>
              </a:lnSpc>
            </a:pPr>
            <a:endParaRPr lang="pt-B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150000"/>
              </a:lnSpc>
            </a:pPr>
            <a:endParaRPr lang="pt-BR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150000"/>
              </a:lnSpc>
            </a:pPr>
            <a:endParaRPr lang="pt-BR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pt-B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Selecionar filtro “</a:t>
            </a:r>
            <a:r>
              <a:rPr lang="pt-BR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NFSe</a:t>
            </a:r>
            <a:r>
              <a:rPr lang="pt-B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NÃO GERADAS” -&gt; Executar -&gt; Preencher data conforme mês de competência -&gt; Ok</a:t>
            </a:r>
          </a:p>
          <a:p>
            <a:pPr>
              <a:lnSpc>
                <a:spcPct val="150000"/>
              </a:lnSpc>
            </a:pPr>
            <a:endParaRPr lang="pt-BR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Imagem 6"/>
          <p:cNvPicPr/>
          <p:nvPr/>
        </p:nvPicPr>
        <p:blipFill>
          <a:blip r:embed="rId2"/>
          <a:stretch>
            <a:fillRect/>
          </a:stretch>
        </p:blipFill>
        <p:spPr>
          <a:xfrm>
            <a:off x="3804637" y="2335309"/>
            <a:ext cx="4648200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393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9;p5"/>
          <p:cNvSpPr txBox="1"/>
          <p:nvPr/>
        </p:nvSpPr>
        <p:spPr>
          <a:xfrm>
            <a:off x="676749" y="72328"/>
            <a:ext cx="10903976" cy="762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pt-BR" sz="3200" b="1" dirty="0" smtClean="0">
                <a:solidFill>
                  <a:srgbClr val="022C49"/>
                </a:solidFill>
                <a:latin typeface="Calibri"/>
                <a:ea typeface="Calibri"/>
                <a:cs typeface="Calibri"/>
                <a:sym typeface="Calibri"/>
              </a:rPr>
              <a:t>FATURAMENTO ARIC  </a:t>
            </a:r>
            <a:endParaRPr lang="pt-BR" sz="3200" b="1" dirty="0">
              <a:solidFill>
                <a:srgbClr val="022C4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1" i="0" u="none" strike="noStrike" cap="none" dirty="0">
              <a:solidFill>
                <a:srgbClr val="022C4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290945" y="1274618"/>
            <a:ext cx="114854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Selecionar notas -&gt;  Processos -&gt; Enviar NFS-e</a:t>
            </a:r>
          </a:p>
          <a:p>
            <a:pPr algn="ctr"/>
            <a:endParaRPr lang="pt-B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pt-B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Imagem 3"/>
          <p:cNvPicPr/>
          <p:nvPr/>
        </p:nvPicPr>
        <p:blipFill>
          <a:blip r:embed="rId2"/>
          <a:stretch>
            <a:fillRect/>
          </a:stretch>
        </p:blipFill>
        <p:spPr>
          <a:xfrm>
            <a:off x="2646218" y="1960274"/>
            <a:ext cx="6828675" cy="3789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8146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778</TotalTime>
  <Words>283</Words>
  <Application>Microsoft Office PowerPoint</Application>
  <PresentationFormat>Widescreen</PresentationFormat>
  <Paragraphs>83</Paragraphs>
  <Slides>12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12</vt:i4>
      </vt:variant>
    </vt:vector>
  </HeadingPairs>
  <TitlesOfParts>
    <vt:vector size="17" baseType="lpstr">
      <vt:lpstr>Arial</vt:lpstr>
      <vt:lpstr>Calibri</vt:lpstr>
      <vt:lpstr>Wingdings</vt:lpstr>
      <vt:lpstr>Tema do Office</vt:lpstr>
      <vt:lpstr>1_Tema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Cristiana Raphael</dc:creator>
  <cp:lastModifiedBy>Renata Pessoa</cp:lastModifiedBy>
  <cp:revision>118</cp:revision>
  <dcterms:modified xsi:type="dcterms:W3CDTF">2020-11-25T11:07:29Z</dcterms:modified>
</cp:coreProperties>
</file>