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57" r:id="rId3"/>
    <p:sldId id="258" r:id="rId4"/>
    <p:sldId id="259" r:id="rId5"/>
    <p:sldId id="264" r:id="rId6"/>
    <p:sldId id="261" r:id="rId7"/>
    <p:sldId id="262" r:id="rId8"/>
    <p:sldId id="263" r:id="rId9"/>
    <p:sldId id="265" r:id="rId10"/>
    <p:sldId id="266" r:id="rId11"/>
    <p:sldId id="267" r:id="rId12"/>
    <p:sldId id="268" r:id="rId13"/>
    <p:sldId id="269" r:id="rId14"/>
    <p:sldId id="270" r:id="rId15"/>
    <p:sldId id="271" r:id="rId16"/>
    <p:sldId id="272"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353"/>
    <p:restoredTop sz="96327"/>
  </p:normalViewPr>
  <p:slideViewPr>
    <p:cSldViewPr snapToGrid="0">
      <p:cViewPr varScale="1">
        <p:scale>
          <a:sx n="77" d="100"/>
          <a:sy n="77" d="100"/>
        </p:scale>
        <p:origin x="216" y="1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6/26/23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6/26/23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6/26/23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6/26/23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6/26/23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1"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AAB65CE-3F8E-55EF-4277-A91A37DB8104}"/>
              </a:ext>
            </a:extLst>
          </p:cNvPr>
          <p:cNvSpPr>
            <a:spLocks noGrp="1"/>
          </p:cNvSpPr>
          <p:nvPr>
            <p:ph type="title"/>
          </p:nvPr>
        </p:nvSpPr>
        <p:spPr>
          <a:xfrm>
            <a:off x="1577445" y="1168078"/>
            <a:ext cx="9048219" cy="1092200"/>
          </a:xfrm>
        </p:spPr>
        <p:txBody>
          <a:bodyPr anchor="ctr">
            <a:normAutofit fontScale="90000"/>
          </a:bodyPr>
          <a:lstStyle/>
          <a:p>
            <a:pPr algn="ctr"/>
            <a:r>
              <a:rPr lang="pt-BR" b="1" dirty="0">
                <a:solidFill>
                  <a:srgbClr val="FFFFFF"/>
                </a:solidFill>
              </a:rPr>
              <a:t>Análise comparativa dos métodos de extração de dados ETL e ELT e suas vantagens e desvantagens</a:t>
            </a:r>
            <a:endParaRPr lang="pt-BR" dirty="0">
              <a:solidFill>
                <a:srgbClr val="FFFFFF"/>
              </a:solidFill>
            </a:endParaRPr>
          </a:p>
        </p:txBody>
      </p:sp>
      <p:sp>
        <p:nvSpPr>
          <p:cNvPr id="3" name="Espaço Reservado para Conteúdo 2">
            <a:extLst>
              <a:ext uri="{FF2B5EF4-FFF2-40B4-BE49-F238E27FC236}">
                <a16:creationId xmlns:a16="http://schemas.microsoft.com/office/drawing/2014/main" id="{EBA36939-CF88-F9F7-DE49-EBCA2AE67A61}"/>
              </a:ext>
            </a:extLst>
          </p:cNvPr>
          <p:cNvSpPr>
            <a:spLocks noGrp="1"/>
          </p:cNvSpPr>
          <p:nvPr>
            <p:ph idx="1"/>
          </p:nvPr>
        </p:nvSpPr>
        <p:spPr>
          <a:xfrm>
            <a:off x="1577446" y="2413001"/>
            <a:ext cx="9502244" cy="3033180"/>
          </a:xfrm>
        </p:spPr>
        <p:txBody>
          <a:bodyPr numCol="2" anchor="ctr">
            <a:normAutofit/>
          </a:bodyPr>
          <a:lstStyle/>
          <a:p>
            <a:pPr marL="0" indent="0">
              <a:buNone/>
            </a:pPr>
            <a:endParaRPr lang="pt-BR" sz="2000" dirty="0">
              <a:solidFill>
                <a:srgbClr val="FFFFFF"/>
              </a:solidFill>
            </a:endParaRPr>
          </a:p>
          <a:p>
            <a:pPr marL="0" indent="0">
              <a:buNone/>
            </a:pPr>
            <a:endParaRPr lang="pt-BR" sz="2000" dirty="0">
              <a:solidFill>
                <a:srgbClr val="FFFFFF"/>
              </a:solidFill>
            </a:endParaRPr>
          </a:p>
          <a:p>
            <a:pPr marL="0" indent="0">
              <a:buNone/>
            </a:pPr>
            <a:r>
              <a:rPr lang="pt-BR" sz="2000" dirty="0">
                <a:solidFill>
                  <a:srgbClr val="FFFFFF"/>
                </a:solidFill>
              </a:rPr>
              <a:t>ADSON SOUZA</a:t>
            </a:r>
          </a:p>
          <a:p>
            <a:pPr marL="0" indent="0">
              <a:buNone/>
            </a:pPr>
            <a:r>
              <a:rPr lang="pt-BR" sz="2000" dirty="0">
                <a:solidFill>
                  <a:srgbClr val="FFFFFF"/>
                </a:solidFill>
              </a:rPr>
              <a:t>SISTEMAS DA INFORMAÇÃO</a:t>
            </a:r>
          </a:p>
          <a:p>
            <a:pPr marL="0" indent="0">
              <a:buNone/>
            </a:pPr>
            <a:endParaRPr lang="pt-BR" sz="2000" dirty="0">
              <a:solidFill>
                <a:srgbClr val="FFFFFF"/>
              </a:solidFill>
            </a:endParaRPr>
          </a:p>
          <a:p>
            <a:pPr marL="0" indent="0">
              <a:buNone/>
            </a:pPr>
            <a:endParaRPr lang="pt-BR" sz="2000" dirty="0">
              <a:solidFill>
                <a:srgbClr val="FFFFFF"/>
              </a:solidFill>
            </a:endParaRPr>
          </a:p>
          <a:p>
            <a:pPr marL="0" indent="0">
              <a:buNone/>
            </a:pPr>
            <a:endParaRPr lang="pt-BR" sz="2000" dirty="0">
              <a:solidFill>
                <a:srgbClr val="FFFFFF"/>
              </a:solidFill>
            </a:endParaRPr>
          </a:p>
          <a:p>
            <a:pPr marL="0" indent="0">
              <a:buNone/>
            </a:pPr>
            <a:endParaRPr lang="pt-BR" sz="2000" dirty="0">
              <a:solidFill>
                <a:srgbClr val="FFFFFF"/>
              </a:solidFill>
            </a:endParaRPr>
          </a:p>
        </p:txBody>
      </p:sp>
    </p:spTree>
    <p:extLst>
      <p:ext uri="{BB962C8B-B14F-4D97-AF65-F5344CB8AC3E}">
        <p14:creationId xmlns:p14="http://schemas.microsoft.com/office/powerpoint/2010/main" val="1929618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D90B3-18B3-FBD9-6E1A-AE7260DBD545}"/>
              </a:ext>
            </a:extLst>
          </p:cNvPr>
          <p:cNvSpPr>
            <a:spLocks noGrp="1"/>
          </p:cNvSpPr>
          <p:nvPr>
            <p:ph type="title"/>
          </p:nvPr>
        </p:nvSpPr>
        <p:spPr/>
        <p:txBody>
          <a:bodyPr/>
          <a:lstStyle/>
          <a:p>
            <a:r>
              <a:rPr lang="pt-BR" dirty="0" err="1"/>
              <a:t>Etl</a:t>
            </a:r>
            <a:r>
              <a:rPr lang="pt-BR" dirty="0"/>
              <a:t> (</a:t>
            </a:r>
            <a:r>
              <a:rPr lang="pt-BR" dirty="0" err="1"/>
              <a:t>Extract</a:t>
            </a:r>
            <a:r>
              <a:rPr lang="pt-BR" dirty="0"/>
              <a:t>, </a:t>
            </a:r>
            <a:r>
              <a:rPr lang="pt-BR" dirty="0" err="1"/>
              <a:t>transform</a:t>
            </a:r>
            <a:r>
              <a:rPr lang="pt-BR" dirty="0"/>
              <a:t>, </a:t>
            </a:r>
            <a:r>
              <a:rPr lang="pt-BR" dirty="0" err="1"/>
              <a:t>load</a:t>
            </a:r>
            <a:r>
              <a:rPr lang="pt-BR" dirty="0"/>
              <a:t>)</a:t>
            </a:r>
          </a:p>
        </p:txBody>
      </p:sp>
      <p:sp>
        <p:nvSpPr>
          <p:cNvPr id="3" name="Espaço Reservado para Conteúdo 2">
            <a:extLst>
              <a:ext uri="{FF2B5EF4-FFF2-40B4-BE49-F238E27FC236}">
                <a16:creationId xmlns:a16="http://schemas.microsoft.com/office/drawing/2014/main" id="{E8204276-10F9-B0AE-43FC-46C7D2F71EBA}"/>
              </a:ext>
            </a:extLst>
          </p:cNvPr>
          <p:cNvSpPr>
            <a:spLocks noGrp="1"/>
          </p:cNvSpPr>
          <p:nvPr>
            <p:ph idx="1"/>
          </p:nvPr>
        </p:nvSpPr>
        <p:spPr/>
        <p:txBody>
          <a:bodyPr/>
          <a:lstStyle/>
          <a:p>
            <a:r>
              <a:rPr lang="pt-BR" dirty="0"/>
              <a:t>É um pipeline de dados usados para coletar dados de várias fontes, após a coleta vem a transformação dos dados de acordo com as regras de negócios e o carregamento dos dados em um armazenamento de dados de destino. A transformação de dados que ocorre geralmente envolve várias operações, como filtragem, classificação, agregação, junção de dados, limpeza de dados, </a:t>
            </a:r>
            <a:r>
              <a:rPr lang="pt-BR" dirty="0" err="1"/>
              <a:t>desduplicação</a:t>
            </a:r>
            <a:r>
              <a:rPr lang="pt-BR" dirty="0"/>
              <a:t> e validação de dados. As três fases do ETL são executadas em paralelo para economizar tempo.</a:t>
            </a:r>
          </a:p>
        </p:txBody>
      </p:sp>
    </p:spTree>
    <p:extLst>
      <p:ext uri="{BB962C8B-B14F-4D97-AF65-F5344CB8AC3E}">
        <p14:creationId xmlns:p14="http://schemas.microsoft.com/office/powerpoint/2010/main" val="2713986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D9A67-93D4-32D6-6F70-931C62AA3660}"/>
              </a:ext>
            </a:extLst>
          </p:cNvPr>
          <p:cNvSpPr>
            <a:spLocks noGrp="1"/>
          </p:cNvSpPr>
          <p:nvPr>
            <p:ph type="title"/>
          </p:nvPr>
        </p:nvSpPr>
        <p:spPr/>
        <p:txBody>
          <a:bodyPr/>
          <a:lstStyle/>
          <a:p>
            <a:r>
              <a:rPr lang="pt-BR"/>
              <a:t>etl</a:t>
            </a:r>
            <a:endParaRPr lang="pt-BR" dirty="0"/>
          </a:p>
        </p:txBody>
      </p:sp>
      <p:sp>
        <p:nvSpPr>
          <p:cNvPr id="3" name="Espaço Reservado para Conteúdo 2">
            <a:extLst>
              <a:ext uri="{FF2B5EF4-FFF2-40B4-BE49-F238E27FC236}">
                <a16:creationId xmlns:a16="http://schemas.microsoft.com/office/drawing/2014/main" id="{708D6EBB-71D5-8F91-60D3-E3FB266912A9}"/>
              </a:ext>
            </a:extLst>
          </p:cNvPr>
          <p:cNvSpPr>
            <a:spLocks noGrp="1"/>
          </p:cNvSpPr>
          <p:nvPr>
            <p:ph idx="1"/>
          </p:nvPr>
        </p:nvSpPr>
        <p:spPr/>
        <p:txBody>
          <a:bodyPr>
            <a:normAutofit fontScale="92500"/>
          </a:bodyPr>
          <a:lstStyle/>
          <a:p>
            <a:r>
              <a:rPr lang="pt-BR" dirty="0"/>
              <a:t>Como funciona a extração de dados:</a:t>
            </a:r>
          </a:p>
          <a:p>
            <a:pPr lvl="1"/>
            <a:r>
              <a:rPr lang="pt-BR" dirty="0"/>
              <a:t>A extração de dados, copiam ou extraem dados brutos de várias fontes e armazenam na área de preparação onde os dados extraídos são armazenados temporariamente, </a:t>
            </a:r>
            <a:r>
              <a:rPr lang="pt-BR" dirty="0">
                <a:effectLst/>
              </a:rPr>
              <a:t>isso significa que o conteúdo armazenado é excluído após a conclusão da extração dos dados</a:t>
            </a:r>
            <a:r>
              <a:rPr lang="pt-BR" dirty="0"/>
              <a:t>.</a:t>
            </a:r>
          </a:p>
          <a:p>
            <a:r>
              <a:rPr lang="pt-BR" dirty="0"/>
              <a:t>A extração de dados acontece de uma das três maneiras:</a:t>
            </a:r>
          </a:p>
          <a:p>
            <a:pPr lvl="1"/>
            <a:r>
              <a:rPr lang="pt-BR" dirty="0"/>
              <a:t>Notificação de atualização</a:t>
            </a:r>
          </a:p>
          <a:p>
            <a:pPr lvl="1"/>
            <a:r>
              <a:rPr lang="pt-BR" dirty="0"/>
              <a:t>Extração gradual</a:t>
            </a:r>
          </a:p>
          <a:p>
            <a:pPr lvl="1"/>
            <a:r>
              <a:rPr lang="pt-BR" dirty="0"/>
              <a:t>Extração completa</a:t>
            </a:r>
          </a:p>
          <a:p>
            <a:endParaRPr lang="pt-BR" dirty="0"/>
          </a:p>
        </p:txBody>
      </p:sp>
    </p:spTree>
    <p:extLst>
      <p:ext uri="{BB962C8B-B14F-4D97-AF65-F5344CB8AC3E}">
        <p14:creationId xmlns:p14="http://schemas.microsoft.com/office/powerpoint/2010/main" val="111697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FD564-7ED6-6B7A-09E9-04B70414A666}"/>
              </a:ext>
            </a:extLst>
          </p:cNvPr>
          <p:cNvSpPr>
            <a:spLocks noGrp="1"/>
          </p:cNvSpPr>
          <p:nvPr>
            <p:ph type="title"/>
          </p:nvPr>
        </p:nvSpPr>
        <p:spPr/>
        <p:txBody>
          <a:bodyPr/>
          <a:lstStyle/>
          <a:p>
            <a:r>
              <a:rPr lang="pt-BR" dirty="0" err="1"/>
              <a:t>etl</a:t>
            </a:r>
            <a:endParaRPr lang="pt-BR" dirty="0"/>
          </a:p>
        </p:txBody>
      </p:sp>
      <p:sp>
        <p:nvSpPr>
          <p:cNvPr id="3" name="Espaço Reservado para Conteúdo 2">
            <a:extLst>
              <a:ext uri="{FF2B5EF4-FFF2-40B4-BE49-F238E27FC236}">
                <a16:creationId xmlns:a16="http://schemas.microsoft.com/office/drawing/2014/main" id="{4E3857CB-F9AF-DC2D-6560-08B187E211DA}"/>
              </a:ext>
            </a:extLst>
          </p:cNvPr>
          <p:cNvSpPr>
            <a:spLocks noGrp="1"/>
          </p:cNvSpPr>
          <p:nvPr>
            <p:ph idx="1"/>
          </p:nvPr>
        </p:nvSpPr>
        <p:spPr/>
        <p:txBody>
          <a:bodyPr>
            <a:normAutofit fontScale="62500" lnSpcReduction="20000"/>
          </a:bodyPr>
          <a:lstStyle/>
          <a:p>
            <a:pPr marL="0" indent="0">
              <a:buNone/>
            </a:pPr>
            <a:r>
              <a:rPr lang="pt-BR" dirty="0"/>
              <a:t>A transformação de dados consolida e transforma os dados brutos na área de preparação onde vão ser preparados para o </a:t>
            </a:r>
            <a:r>
              <a:rPr lang="pt-BR" i="1" dirty="0"/>
              <a:t>Data </a:t>
            </a:r>
            <a:r>
              <a:rPr lang="pt-BR" i="1" dirty="0" err="1"/>
              <a:t>Warehouse</a:t>
            </a:r>
            <a:r>
              <a:rPr lang="pt-BR" dirty="0"/>
              <a:t> de destino.</a:t>
            </a:r>
          </a:p>
          <a:p>
            <a:pPr>
              <a:buFont typeface="Arial" panose="020B0604020202020204" pitchFamily="34" charset="0"/>
              <a:buChar char="•"/>
            </a:pPr>
            <a:r>
              <a:rPr lang="pt-BR" dirty="0"/>
              <a:t>Transformação de dados básica</a:t>
            </a:r>
          </a:p>
          <a:p>
            <a:pPr marL="742950" lvl="1" indent="-285750">
              <a:buFont typeface="Arial" panose="020B0604020202020204" pitchFamily="34" charset="0"/>
              <a:buChar char="•"/>
            </a:pPr>
            <a:r>
              <a:rPr lang="pt-BR" dirty="0"/>
              <a:t>Limpeza de dados</a:t>
            </a:r>
          </a:p>
          <a:p>
            <a:pPr marL="742950" lvl="1" indent="-285750">
              <a:buFont typeface="Arial" panose="020B0604020202020204" pitchFamily="34" charset="0"/>
              <a:buChar char="•"/>
            </a:pPr>
            <a:r>
              <a:rPr lang="pt-BR" dirty="0"/>
              <a:t>Eliminação de duplicação de dados</a:t>
            </a:r>
          </a:p>
          <a:p>
            <a:pPr marL="742950" lvl="1" indent="-285750">
              <a:buFont typeface="Arial" panose="020B0604020202020204" pitchFamily="34" charset="0"/>
              <a:buChar char="•"/>
            </a:pPr>
            <a:r>
              <a:rPr lang="pt-BR" dirty="0"/>
              <a:t>Revisão de formato de dados</a:t>
            </a:r>
          </a:p>
          <a:p>
            <a:pPr>
              <a:buFont typeface="Arial" panose="020B0604020202020204" pitchFamily="34" charset="0"/>
              <a:buChar char="•"/>
            </a:pPr>
            <a:r>
              <a:rPr lang="pt-BR" dirty="0"/>
              <a:t>Transformação de dados avançada</a:t>
            </a:r>
          </a:p>
          <a:p>
            <a:pPr marL="742950" lvl="1" indent="-285750">
              <a:buFont typeface="Arial" panose="020B0604020202020204" pitchFamily="34" charset="0"/>
              <a:buChar char="•"/>
            </a:pPr>
            <a:r>
              <a:rPr lang="pt-BR" dirty="0"/>
              <a:t>Derivação</a:t>
            </a:r>
          </a:p>
          <a:p>
            <a:pPr marL="742950" lvl="1" indent="-285750">
              <a:buFont typeface="Arial" panose="020B0604020202020204" pitchFamily="34" charset="0"/>
              <a:buChar char="•"/>
            </a:pPr>
            <a:r>
              <a:rPr lang="pt-BR" dirty="0"/>
              <a:t>Junção</a:t>
            </a:r>
          </a:p>
          <a:p>
            <a:pPr marL="742950" lvl="1" indent="-285750">
              <a:buFont typeface="Arial" panose="020B0604020202020204" pitchFamily="34" charset="0"/>
              <a:buChar char="•"/>
            </a:pPr>
            <a:r>
              <a:rPr lang="pt-BR" dirty="0"/>
              <a:t>Separação</a:t>
            </a:r>
          </a:p>
          <a:p>
            <a:pPr marL="742950" lvl="1" indent="-285750">
              <a:buFont typeface="Arial" panose="020B0604020202020204" pitchFamily="34" charset="0"/>
              <a:buChar char="•"/>
            </a:pPr>
            <a:r>
              <a:rPr lang="pt-BR" dirty="0"/>
              <a:t>Resumo</a:t>
            </a:r>
          </a:p>
          <a:p>
            <a:pPr marL="742950" lvl="1" indent="-285750">
              <a:buFont typeface="Arial" panose="020B0604020202020204" pitchFamily="34" charset="0"/>
              <a:buChar char="•"/>
            </a:pPr>
            <a:r>
              <a:rPr lang="pt-BR" dirty="0"/>
              <a:t>Encriptação</a:t>
            </a:r>
          </a:p>
          <a:p>
            <a:endParaRPr lang="pt-BR" dirty="0"/>
          </a:p>
        </p:txBody>
      </p:sp>
    </p:spTree>
    <p:extLst>
      <p:ext uri="{BB962C8B-B14F-4D97-AF65-F5344CB8AC3E}">
        <p14:creationId xmlns:p14="http://schemas.microsoft.com/office/powerpoint/2010/main" val="295527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048B5314-524C-F4C5-9352-A27CA6D28D33}"/>
              </a:ext>
            </a:extLst>
          </p:cNvPr>
          <p:cNvSpPr>
            <a:spLocks noGrp="1"/>
          </p:cNvSpPr>
          <p:nvPr>
            <p:ph type="title"/>
          </p:nvPr>
        </p:nvSpPr>
        <p:spPr>
          <a:xfrm>
            <a:off x="1141413" y="618518"/>
            <a:ext cx="4459286" cy="1478570"/>
          </a:xfrm>
        </p:spPr>
        <p:txBody>
          <a:bodyPr>
            <a:normAutofit/>
          </a:bodyPr>
          <a:lstStyle/>
          <a:p>
            <a:r>
              <a:rPr lang="pt-BR" sz="3200"/>
              <a:t>etl</a:t>
            </a:r>
          </a:p>
        </p:txBody>
      </p:sp>
      <p:sp>
        <p:nvSpPr>
          <p:cNvPr id="3" name="Espaço Reservado para Conteúdo 2">
            <a:extLst>
              <a:ext uri="{FF2B5EF4-FFF2-40B4-BE49-F238E27FC236}">
                <a16:creationId xmlns:a16="http://schemas.microsoft.com/office/drawing/2014/main" id="{CF4AEC54-D5DB-ACC3-BB0D-4A2F209EC6D1}"/>
              </a:ext>
            </a:extLst>
          </p:cNvPr>
          <p:cNvSpPr>
            <a:spLocks noGrp="1"/>
          </p:cNvSpPr>
          <p:nvPr>
            <p:ph idx="1"/>
          </p:nvPr>
        </p:nvSpPr>
        <p:spPr>
          <a:xfrm>
            <a:off x="1141412" y="2161581"/>
            <a:ext cx="4459287" cy="4052952"/>
          </a:xfrm>
        </p:spPr>
        <p:txBody>
          <a:bodyPr>
            <a:normAutofit/>
          </a:bodyPr>
          <a:lstStyle/>
          <a:p>
            <a:pPr>
              <a:lnSpc>
                <a:spcPct val="110000"/>
              </a:lnSpc>
            </a:pPr>
            <a:r>
              <a:rPr lang="pt-BR" sz="1800" dirty="0"/>
              <a:t>O carregamento de dados, movem os dados transformados da área de preparação para o data </a:t>
            </a:r>
            <a:r>
              <a:rPr lang="pt-BR" sz="1800" dirty="0" err="1"/>
              <a:t>warehouse</a:t>
            </a:r>
            <a:r>
              <a:rPr lang="pt-BR" sz="1800" dirty="0"/>
              <a:t> de destino.</a:t>
            </a:r>
          </a:p>
          <a:p>
            <a:pPr>
              <a:lnSpc>
                <a:spcPct val="110000"/>
              </a:lnSpc>
            </a:pPr>
            <a:r>
              <a:rPr lang="pt-BR" sz="1800" dirty="0"/>
              <a:t>O carregamento de dados tem dois métodos:</a:t>
            </a:r>
          </a:p>
          <a:p>
            <a:pPr lvl="1">
              <a:lnSpc>
                <a:spcPct val="110000"/>
              </a:lnSpc>
            </a:pPr>
            <a:r>
              <a:rPr lang="pt-BR" sz="1400" dirty="0"/>
              <a:t>Carregamento completo</a:t>
            </a:r>
          </a:p>
          <a:p>
            <a:pPr lvl="1">
              <a:lnSpc>
                <a:spcPct val="110000"/>
              </a:lnSpc>
            </a:pPr>
            <a:r>
              <a:rPr lang="pt-BR" sz="1400" dirty="0"/>
              <a:t>Carregamento Incremental </a:t>
            </a:r>
          </a:p>
          <a:p>
            <a:pPr marL="1200150" lvl="2" indent="-285750">
              <a:lnSpc>
                <a:spcPct val="110000"/>
              </a:lnSpc>
            </a:pPr>
            <a:r>
              <a:rPr lang="pt-BR" sz="1600" dirty="0"/>
              <a:t>Carregamento incremental por transmissão</a:t>
            </a:r>
          </a:p>
          <a:p>
            <a:pPr marL="1200150" lvl="2" indent="-285750">
              <a:lnSpc>
                <a:spcPct val="110000"/>
              </a:lnSpc>
            </a:pPr>
            <a:r>
              <a:rPr lang="pt-BR" sz="1600" dirty="0"/>
              <a:t>Carregamento incremental em lotes</a:t>
            </a:r>
          </a:p>
        </p:txBody>
      </p:sp>
      <p:pic>
        <p:nvPicPr>
          <p:cNvPr id="4" name="Imagem 3" descr="Interface gráfica do usuário, Texto, Aplicativo&#10;&#10;Descrição gerada automaticamente">
            <a:extLst>
              <a:ext uri="{FF2B5EF4-FFF2-40B4-BE49-F238E27FC236}">
                <a16:creationId xmlns:a16="http://schemas.microsoft.com/office/drawing/2014/main" id="{B81AF6A8-2034-2311-6AF2-4C2D8897A1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096000" y="2161581"/>
            <a:ext cx="5456279" cy="250988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CaixaDeTexto 5">
            <a:extLst>
              <a:ext uri="{FF2B5EF4-FFF2-40B4-BE49-F238E27FC236}">
                <a16:creationId xmlns:a16="http://schemas.microsoft.com/office/drawing/2014/main" id="{B60D5A1D-350B-0071-AAA6-02A7E1D659F0}"/>
              </a:ext>
            </a:extLst>
          </p:cNvPr>
          <p:cNvSpPr txBox="1"/>
          <p:nvPr/>
        </p:nvSpPr>
        <p:spPr>
          <a:xfrm>
            <a:off x="6005511" y="4671469"/>
            <a:ext cx="6104964" cy="463075"/>
          </a:xfrm>
          <a:prstGeom prst="rect">
            <a:avLst/>
          </a:prstGeom>
          <a:noFill/>
        </p:spPr>
        <p:txBody>
          <a:bodyPr wrap="square">
            <a:spAutoFit/>
          </a:bodyPr>
          <a:lstStyle/>
          <a:p>
            <a:pPr>
              <a:lnSpc>
                <a:spcPct val="150000"/>
              </a:lnSpc>
              <a:spcAft>
                <a:spcPts val="1000"/>
              </a:spcAft>
            </a:pPr>
            <a:r>
              <a:rPr lang="pt-BR" sz="1800" dirty="0">
                <a:effectLst/>
                <a:ea typeface="Calibri" panose="020F0502020204030204" pitchFamily="34" charset="0"/>
              </a:rPr>
              <a:t>Fonte: Microsoft (2023), Acesso em 11 abr. 23.</a:t>
            </a:r>
            <a:endParaRPr lang="pt-BR" sz="1600" dirty="0">
              <a:effectLst/>
              <a:ea typeface="Calibri" panose="020F0502020204030204" pitchFamily="34" charset="0"/>
            </a:endParaRPr>
          </a:p>
        </p:txBody>
      </p:sp>
    </p:spTree>
    <p:extLst>
      <p:ext uri="{BB962C8B-B14F-4D97-AF65-F5344CB8AC3E}">
        <p14:creationId xmlns:p14="http://schemas.microsoft.com/office/powerpoint/2010/main" val="67915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3660F-515D-1CB9-899B-A29957DCF630}"/>
              </a:ext>
            </a:extLst>
          </p:cNvPr>
          <p:cNvSpPr>
            <a:spLocks noGrp="1"/>
          </p:cNvSpPr>
          <p:nvPr>
            <p:ph type="title"/>
          </p:nvPr>
        </p:nvSpPr>
        <p:spPr/>
        <p:txBody>
          <a:bodyPr/>
          <a:lstStyle/>
          <a:p>
            <a:r>
              <a:rPr lang="pt-BR" dirty="0" err="1"/>
              <a:t>Elt</a:t>
            </a:r>
            <a:r>
              <a:rPr lang="pt-BR" dirty="0"/>
              <a:t> (</a:t>
            </a:r>
            <a:r>
              <a:rPr lang="pt-BR" dirty="0" err="1"/>
              <a:t>extract</a:t>
            </a:r>
            <a:r>
              <a:rPr lang="pt-BR" dirty="0"/>
              <a:t>, </a:t>
            </a:r>
            <a:r>
              <a:rPr lang="pt-BR" dirty="0" err="1"/>
              <a:t>load</a:t>
            </a:r>
            <a:r>
              <a:rPr lang="pt-BR" dirty="0"/>
              <a:t>, </a:t>
            </a:r>
            <a:r>
              <a:rPr lang="pt-BR" dirty="0" err="1"/>
              <a:t>transform</a:t>
            </a:r>
            <a:r>
              <a:rPr lang="pt-BR" dirty="0"/>
              <a:t>)</a:t>
            </a:r>
          </a:p>
        </p:txBody>
      </p:sp>
      <p:sp>
        <p:nvSpPr>
          <p:cNvPr id="3" name="Espaço Reservado para Conteúdo 2">
            <a:extLst>
              <a:ext uri="{FF2B5EF4-FFF2-40B4-BE49-F238E27FC236}">
                <a16:creationId xmlns:a16="http://schemas.microsoft.com/office/drawing/2014/main" id="{C4EBE0AB-7953-FED0-6C22-35C58E45A06A}"/>
              </a:ext>
            </a:extLst>
          </p:cNvPr>
          <p:cNvSpPr>
            <a:spLocks noGrp="1"/>
          </p:cNvSpPr>
          <p:nvPr>
            <p:ph idx="1"/>
          </p:nvPr>
        </p:nvSpPr>
        <p:spPr>
          <a:xfrm>
            <a:off x="1141413" y="2249487"/>
            <a:ext cx="9806336" cy="3541714"/>
          </a:xfrm>
        </p:spPr>
        <p:txBody>
          <a:bodyPr/>
          <a:lstStyle/>
          <a:p>
            <a:r>
              <a:rPr lang="pt-BR" dirty="0"/>
              <a:t>É um pipeline que a transformação ocorre no armazenamento de dados de destino, sem ter a necessidade de usar um mecanismo de transformação separado. Os recursos de processamento do armazenamento de dados de destino são usados para transformar os dados. </a:t>
            </a:r>
          </a:p>
          <a:p>
            <a:r>
              <a:rPr lang="pt-BR" dirty="0"/>
              <a:t>O processo de ELT se tornou popular com a adoção da infraestrutura em nuvem, que oferece aos bancos de dados de destino o poder de processamento necessário para as transformações.</a:t>
            </a:r>
          </a:p>
        </p:txBody>
      </p:sp>
    </p:spTree>
    <p:extLst>
      <p:ext uri="{BB962C8B-B14F-4D97-AF65-F5344CB8AC3E}">
        <p14:creationId xmlns:p14="http://schemas.microsoft.com/office/powerpoint/2010/main" val="223711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5E1A43F2-1AF7-8DCB-946E-01CFF4BF650F}"/>
              </a:ext>
            </a:extLst>
          </p:cNvPr>
          <p:cNvSpPr>
            <a:spLocks noGrp="1"/>
          </p:cNvSpPr>
          <p:nvPr>
            <p:ph type="title"/>
          </p:nvPr>
        </p:nvSpPr>
        <p:spPr>
          <a:xfrm>
            <a:off x="1141413" y="618518"/>
            <a:ext cx="4459286" cy="1240445"/>
          </a:xfrm>
        </p:spPr>
        <p:txBody>
          <a:bodyPr>
            <a:normAutofit/>
          </a:bodyPr>
          <a:lstStyle/>
          <a:p>
            <a:r>
              <a:rPr lang="pt-BR" sz="3200" dirty="0" err="1"/>
              <a:t>elt</a:t>
            </a:r>
            <a:endParaRPr lang="pt-BR" sz="3200" dirty="0"/>
          </a:p>
        </p:txBody>
      </p:sp>
      <p:sp>
        <p:nvSpPr>
          <p:cNvPr id="3" name="Espaço Reservado para Conteúdo 2">
            <a:extLst>
              <a:ext uri="{FF2B5EF4-FFF2-40B4-BE49-F238E27FC236}">
                <a16:creationId xmlns:a16="http://schemas.microsoft.com/office/drawing/2014/main" id="{CB6BB294-0AC1-FAD8-4C19-791D9906DBBF}"/>
              </a:ext>
            </a:extLst>
          </p:cNvPr>
          <p:cNvSpPr>
            <a:spLocks noGrp="1"/>
          </p:cNvSpPr>
          <p:nvPr>
            <p:ph idx="1"/>
          </p:nvPr>
        </p:nvSpPr>
        <p:spPr>
          <a:xfrm>
            <a:off x="1141412" y="1988531"/>
            <a:ext cx="4459287" cy="4226002"/>
          </a:xfrm>
        </p:spPr>
        <p:txBody>
          <a:bodyPr>
            <a:normAutofit/>
          </a:bodyPr>
          <a:lstStyle/>
          <a:p>
            <a:r>
              <a:rPr lang="pt-BR" sz="2000" dirty="0"/>
              <a:t>Assim como no ETL o ELT possui três fases de execução. Extração, Carregamento e Transformação.</a:t>
            </a:r>
          </a:p>
          <a:p>
            <a:r>
              <a:rPr lang="pt-BR" sz="2000" dirty="0"/>
              <a:t>Processo mais ágil para o carregamento e o processamento de dados. A sua principal vantagem é que ele permite um processamento de dados mais rápido, pois esses dados são carregados no sistema de destino antes de serem transformados.</a:t>
            </a:r>
          </a:p>
        </p:txBody>
      </p:sp>
      <p:pic>
        <p:nvPicPr>
          <p:cNvPr id="4" name="Imagem 3" descr="Tela de celular com texto preto sobre fundo branco&#10;&#10;Descrição gerada automaticamente com confiança média">
            <a:extLst>
              <a:ext uri="{FF2B5EF4-FFF2-40B4-BE49-F238E27FC236}">
                <a16:creationId xmlns:a16="http://schemas.microsoft.com/office/drawing/2014/main" id="{38FF31B8-9142-7165-DBB2-F2F6C0B51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096000" y="2134449"/>
            <a:ext cx="5456279" cy="2564152"/>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CaixaDeTexto 5">
            <a:extLst>
              <a:ext uri="{FF2B5EF4-FFF2-40B4-BE49-F238E27FC236}">
                <a16:creationId xmlns:a16="http://schemas.microsoft.com/office/drawing/2014/main" id="{27F49518-5C58-A62F-8E18-C032E95779CB}"/>
              </a:ext>
            </a:extLst>
          </p:cNvPr>
          <p:cNvSpPr txBox="1"/>
          <p:nvPr/>
        </p:nvSpPr>
        <p:spPr>
          <a:xfrm>
            <a:off x="6005511" y="4777065"/>
            <a:ext cx="6100174" cy="369332"/>
          </a:xfrm>
          <a:prstGeom prst="rect">
            <a:avLst/>
          </a:prstGeom>
          <a:noFill/>
        </p:spPr>
        <p:txBody>
          <a:bodyPr wrap="square">
            <a:spAutoFit/>
          </a:bodyPr>
          <a:lstStyle/>
          <a:p>
            <a:r>
              <a:rPr lang="pt-BR" sz="1800" dirty="0"/>
              <a:t>Fonte: Microsoft (2023). Acesso em 11 abr. 23.</a:t>
            </a:r>
          </a:p>
        </p:txBody>
      </p:sp>
    </p:spTree>
    <p:extLst>
      <p:ext uri="{BB962C8B-B14F-4D97-AF65-F5344CB8AC3E}">
        <p14:creationId xmlns:p14="http://schemas.microsoft.com/office/powerpoint/2010/main" val="2408369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F2013-D7F6-D3E2-CFCB-78184E3CA491}"/>
              </a:ext>
            </a:extLst>
          </p:cNvPr>
          <p:cNvSpPr>
            <a:spLocks noGrp="1"/>
          </p:cNvSpPr>
          <p:nvPr>
            <p:ph type="title"/>
          </p:nvPr>
        </p:nvSpPr>
        <p:spPr/>
        <p:txBody>
          <a:bodyPr/>
          <a:lstStyle/>
          <a:p>
            <a:r>
              <a:rPr lang="pt-BR" dirty="0"/>
              <a:t>ETL </a:t>
            </a:r>
            <a:r>
              <a:rPr lang="pt-BR" dirty="0" err="1"/>
              <a:t>X</a:t>
            </a:r>
            <a:r>
              <a:rPr lang="pt-BR" dirty="0"/>
              <a:t> ELT</a:t>
            </a:r>
          </a:p>
        </p:txBody>
      </p:sp>
      <p:sp>
        <p:nvSpPr>
          <p:cNvPr id="3" name="Espaço Reservado para Conteúdo 2">
            <a:extLst>
              <a:ext uri="{FF2B5EF4-FFF2-40B4-BE49-F238E27FC236}">
                <a16:creationId xmlns:a16="http://schemas.microsoft.com/office/drawing/2014/main" id="{B53DC2D1-AA54-B20D-858E-E4013C4B4363}"/>
              </a:ext>
            </a:extLst>
          </p:cNvPr>
          <p:cNvSpPr>
            <a:spLocks noGrp="1"/>
          </p:cNvSpPr>
          <p:nvPr>
            <p:ph idx="1"/>
          </p:nvPr>
        </p:nvSpPr>
        <p:spPr/>
        <p:txBody>
          <a:bodyPr>
            <a:normAutofit fontScale="70000" lnSpcReduction="20000"/>
          </a:bodyPr>
          <a:lstStyle/>
          <a:p>
            <a:r>
              <a:rPr lang="pt-BR" dirty="0"/>
              <a:t>O ETL se tornou uma parte essencial nos processos de inteligência de negócios, possibilitando assim que dados brutos de diferentes fontes sejam integrados em um único local, para que sejam extraídas as informações necessárias para o negócio. Ao contrário do ETL o ELT, os dados serão integrados primeiramente para que depois sejam convertidos, reduzindo consideravelmente o tempo de carregamento e sendo assim um método mais eficiente em termos de recursos. </a:t>
            </a:r>
          </a:p>
          <a:p>
            <a:r>
              <a:rPr lang="pt-BR" dirty="0"/>
              <a:t>O ELT possuí muitos benefícios em relação a escalabilidade e em relação ao processamento e armazenamento em nuvem, cada abordagem oferece vantagens e desvantagens a serem consideradas. A velocidade do ELT, que vai oferecer a possibilidade de carregamento e transformação simultâneos, é um fator predominante em seu favor, se você precisar carregar e analisar grandes quantidades de dados mantendo os dados brutos para futuras análises. Se esse os dados coletados e armazenados, são de um modelo específico que suas fontes raramente possam variar, o ETL será uma melhor opção. </a:t>
            </a:r>
          </a:p>
        </p:txBody>
      </p:sp>
    </p:spTree>
    <p:extLst>
      <p:ext uri="{BB962C8B-B14F-4D97-AF65-F5344CB8AC3E}">
        <p14:creationId xmlns:p14="http://schemas.microsoft.com/office/powerpoint/2010/main" val="130336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16725-533E-5D26-CC38-C63376A6EEEA}"/>
              </a:ext>
            </a:extLst>
          </p:cNvPr>
          <p:cNvSpPr>
            <a:spLocks noGrp="1"/>
          </p:cNvSpPr>
          <p:nvPr>
            <p:ph type="title"/>
          </p:nvPr>
        </p:nvSpPr>
        <p:spPr/>
        <p:txBody>
          <a:bodyPr/>
          <a:lstStyle/>
          <a:p>
            <a:r>
              <a:rPr lang="pt-BR" dirty="0"/>
              <a:t>Vantagens e desvantagens</a:t>
            </a:r>
          </a:p>
        </p:txBody>
      </p:sp>
      <p:sp>
        <p:nvSpPr>
          <p:cNvPr id="3" name="Espaço Reservado para Conteúdo 2">
            <a:extLst>
              <a:ext uri="{FF2B5EF4-FFF2-40B4-BE49-F238E27FC236}">
                <a16:creationId xmlns:a16="http://schemas.microsoft.com/office/drawing/2014/main" id="{7462238D-D4F4-EBED-A221-D0C1F8B8E58C}"/>
              </a:ext>
            </a:extLst>
          </p:cNvPr>
          <p:cNvSpPr>
            <a:spLocks noGrp="1"/>
          </p:cNvSpPr>
          <p:nvPr>
            <p:ph idx="1"/>
          </p:nvPr>
        </p:nvSpPr>
        <p:spPr>
          <a:xfrm>
            <a:off x="1141412" y="2249487"/>
            <a:ext cx="4953000" cy="3541714"/>
          </a:xfrm>
        </p:spPr>
        <p:txBody>
          <a:bodyPr>
            <a:normAutofit fontScale="47500" lnSpcReduction="20000"/>
          </a:bodyPr>
          <a:lstStyle/>
          <a:p>
            <a:pPr marL="0" indent="0">
              <a:buNone/>
            </a:pPr>
            <a:r>
              <a:rPr lang="pt-BR" dirty="0"/>
              <a:t>Vantagens ETL</a:t>
            </a:r>
          </a:p>
          <a:p>
            <a:pPr>
              <a:buFont typeface="Arial" panose="020B0604020202020204" pitchFamily="34" charset="0"/>
              <a:buChar char="•"/>
            </a:pPr>
            <a:r>
              <a:rPr lang="pt-BR" dirty="0"/>
              <a:t>O ETL equilibra a capacidade e compartilhar o trabalho com o sistema de gerenciamento de banco de dados relacional.</a:t>
            </a:r>
          </a:p>
          <a:p>
            <a:pPr>
              <a:buFont typeface="Arial" panose="020B0604020202020204" pitchFamily="34" charset="0"/>
              <a:buChar char="•"/>
            </a:pPr>
            <a:r>
              <a:rPr lang="pt-BR" dirty="0"/>
              <a:t>Ao utilizar mapas de dados, o ETL executa operações mais complexas em um único diagrama de fluxo de dados.</a:t>
            </a:r>
          </a:p>
          <a:p>
            <a:pPr>
              <a:buFont typeface="Arial" panose="020B0604020202020204" pitchFamily="34" charset="0"/>
              <a:buChar char="•"/>
            </a:pPr>
            <a:r>
              <a:rPr lang="pt-BR" dirty="0"/>
              <a:t>Processa os dados transmitidas da origem e carrega no destino em lotes.</a:t>
            </a:r>
          </a:p>
          <a:p>
            <a:pPr>
              <a:buFont typeface="Arial" panose="020B0604020202020204" pitchFamily="34" charset="0"/>
              <a:buChar char="•"/>
            </a:pPr>
            <a:r>
              <a:rPr lang="pt-BR" dirty="0"/>
              <a:t>Preserva as plataformas de fonte de dados atuais sem se preocupar com a sincronização de dados.</a:t>
            </a:r>
          </a:p>
          <a:p>
            <a:pPr>
              <a:buFont typeface="Arial" panose="020B0604020202020204" pitchFamily="34" charset="0"/>
              <a:buChar char="•"/>
            </a:pPr>
            <a:r>
              <a:rPr lang="pt-BR" dirty="0"/>
              <a:t>O ETL transfere apenas dados que já foram transformados, com isso pode haver uma economia nos custos de armazenamento armazenando apenas os dados necessários.</a:t>
            </a:r>
          </a:p>
          <a:p>
            <a:pPr>
              <a:buFont typeface="Arial" panose="020B0604020202020204" pitchFamily="34" charset="0"/>
              <a:buChar char="•"/>
            </a:pPr>
            <a:r>
              <a:rPr lang="pt-BR" dirty="0"/>
              <a:t>Suporta gerenciamento de dados complexos, ajudando com cálculos, integrações de dados e manipulação de </a:t>
            </a:r>
            <a:r>
              <a:rPr lang="pt-BR" i="1" dirty="0" err="1"/>
              <a:t>strings</a:t>
            </a:r>
            <a:r>
              <a:rPr lang="pt-BR" dirty="0"/>
              <a:t>.</a:t>
            </a:r>
          </a:p>
          <a:p>
            <a:pPr>
              <a:buFont typeface="Arial" panose="020B0604020202020204" pitchFamily="34" charset="0"/>
              <a:buChar char="•"/>
            </a:pPr>
            <a:r>
              <a:rPr lang="pt-BR" dirty="0"/>
              <a:t>Segurança e conformidade na criptografia de dados confidenciais.</a:t>
            </a:r>
          </a:p>
          <a:p>
            <a:endParaRPr lang="pt-BR" dirty="0"/>
          </a:p>
        </p:txBody>
      </p:sp>
      <p:sp>
        <p:nvSpPr>
          <p:cNvPr id="5" name="Espaço Reservado para Conteúdo 2">
            <a:extLst>
              <a:ext uri="{FF2B5EF4-FFF2-40B4-BE49-F238E27FC236}">
                <a16:creationId xmlns:a16="http://schemas.microsoft.com/office/drawing/2014/main" id="{FB7106C4-563D-49CA-344B-93636D22E96D}"/>
              </a:ext>
            </a:extLst>
          </p:cNvPr>
          <p:cNvSpPr txBox="1">
            <a:spLocks/>
          </p:cNvSpPr>
          <p:nvPr/>
        </p:nvSpPr>
        <p:spPr>
          <a:xfrm>
            <a:off x="6094412" y="2249487"/>
            <a:ext cx="4952999" cy="366906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t-BR" dirty="0"/>
              <a:t>Desvantagens ETL</a:t>
            </a:r>
          </a:p>
          <a:p>
            <a:pPr>
              <a:buFont typeface="Arial" panose="020B0604020202020204" pitchFamily="34" charset="0"/>
              <a:buChar char="•"/>
            </a:pPr>
            <a:r>
              <a:rPr lang="pt-BR" dirty="0"/>
              <a:t>O ETL necessitará de despesas adicionais de </a:t>
            </a:r>
            <a:r>
              <a:rPr lang="pt-BR" i="1" dirty="0"/>
              <a:t>hardware</a:t>
            </a:r>
            <a:r>
              <a:rPr lang="pt-BR" dirty="0"/>
              <a:t>.</a:t>
            </a:r>
          </a:p>
          <a:p>
            <a:pPr>
              <a:buFont typeface="Arial" panose="020B0604020202020204" pitchFamily="34" charset="0"/>
              <a:buChar char="•"/>
            </a:pPr>
            <a:r>
              <a:rPr lang="pt-BR" dirty="0"/>
              <a:t>O processamento das informações linha a linha poderá diminuir o desempenho do processo de ETL.</a:t>
            </a:r>
          </a:p>
          <a:p>
            <a:pPr>
              <a:buFont typeface="Arial" panose="020B0604020202020204" pitchFamily="34" charset="0"/>
              <a:buChar char="•"/>
            </a:pPr>
            <a:r>
              <a:rPr lang="pt-BR" dirty="0"/>
              <a:t>Os dados necessitam ser transferidos para uma camada adicional antes de chegarem ao destino.</a:t>
            </a:r>
          </a:p>
          <a:p>
            <a:pPr>
              <a:buFont typeface="Arial" panose="020B0604020202020204" pitchFamily="34" charset="0"/>
              <a:buChar char="•"/>
            </a:pPr>
            <a:r>
              <a:rPr lang="pt-BR" dirty="0"/>
              <a:t>O processo necessita de atualizações periódicas ao invés de atualizações em tempo real.</a:t>
            </a:r>
          </a:p>
          <a:p>
            <a:pPr>
              <a:buFont typeface="Arial" panose="020B0604020202020204" pitchFamily="34" charset="0"/>
              <a:buChar char="•"/>
            </a:pPr>
            <a:r>
              <a:rPr lang="pt-BR" dirty="0"/>
              <a:t>Tempo mais longo de carregamento devido ao grande número de etapas no estágio de transformação.</a:t>
            </a:r>
          </a:p>
          <a:p>
            <a:pPr>
              <a:buFont typeface="Arial" panose="020B0604020202020204" pitchFamily="34" charset="0"/>
              <a:buChar char="•"/>
            </a:pPr>
            <a:r>
              <a:rPr lang="pt-BR" dirty="0"/>
              <a:t>Maior tempo de desenvolvimento.</a:t>
            </a:r>
          </a:p>
        </p:txBody>
      </p:sp>
    </p:spTree>
    <p:extLst>
      <p:ext uri="{BB962C8B-B14F-4D97-AF65-F5344CB8AC3E}">
        <p14:creationId xmlns:p14="http://schemas.microsoft.com/office/powerpoint/2010/main" val="3382135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16725-533E-5D26-CC38-C63376A6EEEA}"/>
              </a:ext>
            </a:extLst>
          </p:cNvPr>
          <p:cNvSpPr>
            <a:spLocks noGrp="1"/>
          </p:cNvSpPr>
          <p:nvPr>
            <p:ph type="title"/>
          </p:nvPr>
        </p:nvSpPr>
        <p:spPr/>
        <p:txBody>
          <a:bodyPr/>
          <a:lstStyle/>
          <a:p>
            <a:r>
              <a:rPr lang="pt-BR" dirty="0"/>
              <a:t>Vantagens e desvantagens</a:t>
            </a:r>
          </a:p>
        </p:txBody>
      </p:sp>
      <p:sp>
        <p:nvSpPr>
          <p:cNvPr id="3" name="Espaço Reservado para Conteúdo 2">
            <a:extLst>
              <a:ext uri="{FF2B5EF4-FFF2-40B4-BE49-F238E27FC236}">
                <a16:creationId xmlns:a16="http://schemas.microsoft.com/office/drawing/2014/main" id="{7462238D-D4F4-EBED-A221-D0C1F8B8E58C}"/>
              </a:ext>
            </a:extLst>
          </p:cNvPr>
          <p:cNvSpPr>
            <a:spLocks noGrp="1"/>
          </p:cNvSpPr>
          <p:nvPr>
            <p:ph idx="1"/>
          </p:nvPr>
        </p:nvSpPr>
        <p:spPr>
          <a:xfrm>
            <a:off x="1141412" y="2249487"/>
            <a:ext cx="4953000" cy="3541714"/>
          </a:xfrm>
        </p:spPr>
        <p:txBody>
          <a:bodyPr>
            <a:normAutofit fontScale="47500" lnSpcReduction="20000"/>
          </a:bodyPr>
          <a:lstStyle/>
          <a:p>
            <a:pPr marL="0" indent="0">
              <a:buNone/>
            </a:pPr>
            <a:r>
              <a:rPr lang="pt-BR" dirty="0"/>
              <a:t>Vantagens ELT</a:t>
            </a:r>
          </a:p>
          <a:p>
            <a:pPr>
              <a:buFont typeface="Arial" panose="020B0604020202020204" pitchFamily="34" charset="0"/>
              <a:buChar char="•"/>
            </a:pPr>
            <a:r>
              <a:rPr lang="pt-BR" dirty="0"/>
              <a:t>Necessita de menos tempo e recursos, pois os dados serão transformados e carregados em paralelo.</a:t>
            </a:r>
          </a:p>
          <a:p>
            <a:pPr>
              <a:buFont typeface="Arial" panose="020B0604020202020204" pitchFamily="34" charset="0"/>
              <a:buChar char="•"/>
            </a:pPr>
            <a:r>
              <a:rPr lang="pt-BR" dirty="0"/>
              <a:t>Permite dados de tamanho maiores.</a:t>
            </a:r>
          </a:p>
          <a:p>
            <a:pPr>
              <a:buFont typeface="Arial" panose="020B0604020202020204" pitchFamily="34" charset="0"/>
              <a:buChar char="•"/>
            </a:pPr>
            <a:r>
              <a:rPr lang="pt-BR" dirty="0"/>
              <a:t>Não necessita de um bloco de transformação, pois o sistema de destino que realiza esse trabalho.</a:t>
            </a:r>
          </a:p>
          <a:p>
            <a:pPr>
              <a:buFont typeface="Arial" panose="020B0604020202020204" pitchFamily="34" charset="0"/>
              <a:buChar char="•"/>
            </a:pPr>
            <a:r>
              <a:rPr lang="pt-BR" dirty="0"/>
              <a:t>Maior flexibilidade, não exigindo o desenvolvimento de pipelines complexos.</a:t>
            </a:r>
          </a:p>
          <a:p>
            <a:pPr>
              <a:buFont typeface="Arial" panose="020B0604020202020204" pitchFamily="34" charset="0"/>
              <a:buChar char="•"/>
            </a:pPr>
            <a:r>
              <a:rPr lang="pt-BR" dirty="0"/>
              <a:t>A transformação de dados é realizada apenas para os dados necessários para que seja realizada uma análise específica.</a:t>
            </a:r>
          </a:p>
          <a:p>
            <a:pPr>
              <a:buFont typeface="Arial" panose="020B0604020202020204" pitchFamily="34" charset="0"/>
              <a:buChar char="•"/>
            </a:pPr>
            <a:r>
              <a:rPr lang="pt-BR" dirty="0"/>
              <a:t>Implementação mais rápida.</a:t>
            </a:r>
          </a:p>
          <a:p>
            <a:pPr>
              <a:buFont typeface="Arial" panose="020B0604020202020204" pitchFamily="34" charset="0"/>
              <a:buChar char="•"/>
            </a:pPr>
            <a:r>
              <a:rPr lang="pt-BR" dirty="0"/>
              <a:t>Utilização de sistemas de armazenamento em nuvem.</a:t>
            </a:r>
          </a:p>
          <a:p>
            <a:pPr>
              <a:buFont typeface="Arial" panose="020B0604020202020204" pitchFamily="34" charset="0"/>
              <a:buChar char="•"/>
            </a:pPr>
            <a:r>
              <a:rPr lang="pt-BR" dirty="0"/>
              <a:t>Suporte a tipos de dados estruturados, não estruturados, semiestruturados e brutos.</a:t>
            </a:r>
          </a:p>
          <a:p>
            <a:endParaRPr lang="pt-BR" dirty="0"/>
          </a:p>
        </p:txBody>
      </p:sp>
      <p:sp>
        <p:nvSpPr>
          <p:cNvPr id="5" name="Espaço Reservado para Conteúdo 2">
            <a:extLst>
              <a:ext uri="{FF2B5EF4-FFF2-40B4-BE49-F238E27FC236}">
                <a16:creationId xmlns:a16="http://schemas.microsoft.com/office/drawing/2014/main" id="{FB7106C4-563D-49CA-344B-93636D22E96D}"/>
              </a:ext>
            </a:extLst>
          </p:cNvPr>
          <p:cNvSpPr txBox="1">
            <a:spLocks/>
          </p:cNvSpPr>
          <p:nvPr/>
        </p:nvSpPr>
        <p:spPr>
          <a:xfrm>
            <a:off x="6094412" y="2249487"/>
            <a:ext cx="4952999" cy="366906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t-BR" dirty="0"/>
              <a:t>Desvantagens ELT</a:t>
            </a:r>
          </a:p>
          <a:p>
            <a:pPr>
              <a:buFont typeface="Arial" panose="020B0604020202020204" pitchFamily="34" charset="0"/>
              <a:buChar char="•"/>
            </a:pPr>
            <a:r>
              <a:rPr lang="pt-BR" dirty="0"/>
              <a:t>Limitação nas ferramentas que oferecem suporte para o ELT.</a:t>
            </a:r>
          </a:p>
          <a:p>
            <a:pPr>
              <a:buFont typeface="Arial" panose="020B0604020202020204" pitchFamily="34" charset="0"/>
              <a:buChar char="•"/>
            </a:pPr>
            <a:r>
              <a:rPr lang="pt-BR" dirty="0"/>
              <a:t>Falta de modularidade devido ao design baseado em conjunto.</a:t>
            </a:r>
          </a:p>
          <a:p>
            <a:pPr>
              <a:buFont typeface="Arial" panose="020B0604020202020204" pitchFamily="34" charset="0"/>
              <a:buChar char="•"/>
            </a:pPr>
            <a:r>
              <a:rPr lang="pt-BR" dirty="0"/>
              <a:t>O carregamento de dados confidenciais antes de transformá-los, expõe os dados privados em logs acessíveis aos administradores do sistema.</a:t>
            </a:r>
          </a:p>
          <a:p>
            <a:pPr>
              <a:buFont typeface="Arial" panose="020B0604020202020204" pitchFamily="34" charset="0"/>
              <a:buChar char="•"/>
            </a:pPr>
            <a:r>
              <a:rPr lang="pt-BR" dirty="0"/>
              <a:t>A evolução recente causa uma falta de confiança nas ferramentas de ELT em relação as de ETL.</a:t>
            </a:r>
          </a:p>
          <a:p>
            <a:pPr>
              <a:buFont typeface="Arial" panose="020B0604020202020204" pitchFamily="34" charset="0"/>
              <a:buChar char="•"/>
            </a:pPr>
            <a:r>
              <a:rPr lang="pt-BR" dirty="0"/>
              <a:t>Demanda uma maior quantidade de armazenamento.</a:t>
            </a:r>
          </a:p>
          <a:p>
            <a:pPr marL="0" indent="0">
              <a:buNone/>
            </a:pPr>
            <a:endParaRPr lang="pt-BR" dirty="0"/>
          </a:p>
        </p:txBody>
      </p:sp>
    </p:spTree>
    <p:extLst>
      <p:ext uri="{BB962C8B-B14F-4D97-AF65-F5344CB8AC3E}">
        <p14:creationId xmlns:p14="http://schemas.microsoft.com/office/powerpoint/2010/main" val="3340553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1BE427-DC3C-9B46-1D15-D590C45CB998}"/>
              </a:ext>
            </a:extLst>
          </p:cNvPr>
          <p:cNvSpPr>
            <a:spLocks noGrp="1"/>
          </p:cNvSpPr>
          <p:nvPr>
            <p:ph type="title"/>
          </p:nvPr>
        </p:nvSpPr>
        <p:spPr/>
        <p:txBody>
          <a:bodyPr/>
          <a:lstStyle/>
          <a:p>
            <a:r>
              <a:rPr lang="pt-BR" dirty="0"/>
              <a:t>Principais diferenças</a:t>
            </a:r>
          </a:p>
        </p:txBody>
      </p:sp>
      <p:graphicFrame>
        <p:nvGraphicFramePr>
          <p:cNvPr id="4" name="Espaço Reservado para Conteúdo 3">
            <a:extLst>
              <a:ext uri="{FF2B5EF4-FFF2-40B4-BE49-F238E27FC236}">
                <a16:creationId xmlns:a16="http://schemas.microsoft.com/office/drawing/2014/main" id="{A065C310-83AB-D7E7-BF1A-11D27D826345}"/>
              </a:ext>
            </a:extLst>
          </p:cNvPr>
          <p:cNvGraphicFramePr>
            <a:graphicFrameLocks noGrp="1"/>
          </p:cNvGraphicFramePr>
          <p:nvPr>
            <p:ph idx="1"/>
            <p:extLst>
              <p:ext uri="{D42A27DB-BD31-4B8C-83A1-F6EECF244321}">
                <p14:modId xmlns:p14="http://schemas.microsoft.com/office/powerpoint/2010/main" val="2663426166"/>
              </p:ext>
            </p:extLst>
          </p:nvPr>
        </p:nvGraphicFramePr>
        <p:xfrm>
          <a:off x="1612492" y="1698826"/>
          <a:ext cx="8967015" cy="4307529"/>
        </p:xfrm>
        <a:graphic>
          <a:graphicData uri="http://schemas.openxmlformats.org/drawingml/2006/table">
            <a:tbl>
              <a:tblPr firstRow="1" firstCol="1" bandRow="1">
                <a:tableStyleId>{5C22544A-7EE6-4342-B048-85BDC9FD1C3A}</a:tableStyleId>
              </a:tblPr>
              <a:tblGrid>
                <a:gridCol w="2989005">
                  <a:extLst>
                    <a:ext uri="{9D8B030D-6E8A-4147-A177-3AD203B41FA5}">
                      <a16:colId xmlns:a16="http://schemas.microsoft.com/office/drawing/2014/main" val="223497734"/>
                    </a:ext>
                  </a:extLst>
                </a:gridCol>
                <a:gridCol w="2989005">
                  <a:extLst>
                    <a:ext uri="{9D8B030D-6E8A-4147-A177-3AD203B41FA5}">
                      <a16:colId xmlns:a16="http://schemas.microsoft.com/office/drawing/2014/main" val="1414256507"/>
                    </a:ext>
                  </a:extLst>
                </a:gridCol>
                <a:gridCol w="2989005">
                  <a:extLst>
                    <a:ext uri="{9D8B030D-6E8A-4147-A177-3AD203B41FA5}">
                      <a16:colId xmlns:a16="http://schemas.microsoft.com/office/drawing/2014/main" val="1498328921"/>
                    </a:ext>
                  </a:extLst>
                </a:gridCol>
              </a:tblGrid>
              <a:tr h="332204">
                <a:tc>
                  <a:txBody>
                    <a:bodyPr/>
                    <a:lstStyle/>
                    <a:p>
                      <a:pPr>
                        <a:lnSpc>
                          <a:spcPct val="115000"/>
                        </a:lnSpc>
                      </a:pPr>
                      <a:endParaRPr lang="pt-BR" sz="900">
                        <a:effectLst/>
                        <a:latin typeface="Calibri" panose="020F0502020204030204" pitchFamily="34" charset="0"/>
                      </a:endParaRPr>
                    </a:p>
                  </a:txBody>
                  <a:tcPr marL="49782" marR="49782" marT="49782" marB="49782"/>
                </a:tc>
                <a:tc>
                  <a:txBody>
                    <a:bodyPr/>
                    <a:lstStyle/>
                    <a:p>
                      <a:pPr algn="ctr">
                        <a:lnSpc>
                          <a:spcPct val="150000"/>
                        </a:lnSpc>
                        <a:spcAft>
                          <a:spcPts val="1000"/>
                        </a:spcAft>
                      </a:pPr>
                      <a:r>
                        <a:rPr lang="pt-BR" sz="900">
                          <a:effectLst/>
                        </a:rPr>
                        <a:t>ETL</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gn="ctr">
                        <a:lnSpc>
                          <a:spcPct val="150000"/>
                        </a:lnSpc>
                        <a:spcAft>
                          <a:spcPts val="1000"/>
                        </a:spcAft>
                      </a:pPr>
                      <a:r>
                        <a:rPr lang="pt-BR" sz="900">
                          <a:effectLst/>
                        </a:rPr>
                        <a:t>ELT</a:t>
                      </a:r>
                      <a:endParaRPr lang="pt-BR" sz="90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258124784"/>
                  </a:ext>
                </a:extLst>
              </a:tr>
              <a:tr h="332204">
                <a:tc>
                  <a:txBody>
                    <a:bodyPr/>
                    <a:lstStyle/>
                    <a:p>
                      <a:pPr algn="ctr">
                        <a:lnSpc>
                          <a:spcPct val="150000"/>
                        </a:lnSpc>
                        <a:spcAft>
                          <a:spcPts val="1000"/>
                        </a:spcAft>
                      </a:pPr>
                      <a:r>
                        <a:rPr lang="pt-BR" sz="900">
                          <a:effectLst/>
                        </a:rPr>
                        <a:t>Extração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Dados brutos extraídos de fontes diferentes </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Dados brutos extraídos de fontes diferentes</a:t>
                      </a:r>
                      <a:endParaRPr lang="pt-BR" sz="90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3052678508"/>
                  </a:ext>
                </a:extLst>
              </a:tr>
              <a:tr h="721639">
                <a:tc>
                  <a:txBody>
                    <a:bodyPr/>
                    <a:lstStyle/>
                    <a:p>
                      <a:pPr>
                        <a:lnSpc>
                          <a:spcPct val="150000"/>
                        </a:lnSpc>
                        <a:spcAft>
                          <a:spcPts val="1000"/>
                        </a:spcAft>
                      </a:pPr>
                      <a:r>
                        <a:rPr lang="pt-BR" sz="900">
                          <a:effectLst/>
                        </a:rPr>
                        <a:t> </a:t>
                      </a:r>
                    </a:p>
                    <a:p>
                      <a:pPr algn="ctr">
                        <a:lnSpc>
                          <a:spcPct val="150000"/>
                        </a:lnSpc>
                        <a:spcAft>
                          <a:spcPts val="1000"/>
                        </a:spcAft>
                      </a:pPr>
                      <a:r>
                        <a:rPr lang="pt-BR" sz="900">
                          <a:effectLst/>
                        </a:rPr>
                        <a:t>Transformação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Dados brutos são transformados em servidor secundário ou área de preparação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Os dados são transformados dentro do data warehouse ou sistema</a:t>
                      </a:r>
                      <a:endParaRPr lang="pt-BR" sz="90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078298054"/>
                  </a:ext>
                </a:extLst>
              </a:tr>
              <a:tr h="721639">
                <a:tc>
                  <a:txBody>
                    <a:bodyPr/>
                    <a:lstStyle/>
                    <a:p>
                      <a:pPr>
                        <a:lnSpc>
                          <a:spcPct val="150000"/>
                        </a:lnSpc>
                        <a:spcAft>
                          <a:spcPts val="1000"/>
                        </a:spcAft>
                      </a:pPr>
                      <a:r>
                        <a:rPr lang="pt-BR" sz="900">
                          <a:effectLst/>
                        </a:rPr>
                        <a:t> </a:t>
                      </a:r>
                    </a:p>
                    <a:p>
                      <a:pPr algn="ctr">
                        <a:lnSpc>
                          <a:spcPct val="150000"/>
                        </a:lnSpc>
                        <a:spcAft>
                          <a:spcPts val="1000"/>
                        </a:spcAft>
                      </a:pPr>
                      <a:r>
                        <a:rPr lang="pt-BR" sz="900">
                          <a:effectLst/>
                        </a:rPr>
                        <a:t>Carregando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Dados carregados no data warehouse/sistema após a transformação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Os dados brutos são carregados diretamente no data warehouse ou sistema</a:t>
                      </a:r>
                      <a:endParaRPr lang="pt-BR" sz="90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630422075"/>
                  </a:ext>
                </a:extLst>
              </a:tr>
              <a:tr h="721639">
                <a:tc>
                  <a:txBody>
                    <a:bodyPr/>
                    <a:lstStyle/>
                    <a:p>
                      <a:pPr>
                        <a:lnSpc>
                          <a:spcPct val="150000"/>
                        </a:lnSpc>
                        <a:spcAft>
                          <a:spcPts val="1000"/>
                        </a:spcAft>
                      </a:pPr>
                      <a:r>
                        <a:rPr lang="pt-BR" sz="900">
                          <a:effectLst/>
                        </a:rPr>
                        <a:t> </a:t>
                      </a:r>
                    </a:p>
                    <a:p>
                      <a:pPr algn="ctr">
                        <a:lnSpc>
                          <a:spcPct val="150000"/>
                        </a:lnSpc>
                        <a:spcAft>
                          <a:spcPts val="1000"/>
                        </a:spcAft>
                      </a:pPr>
                      <a:r>
                        <a:rPr lang="pt-BR" sz="900">
                          <a:effectLst/>
                        </a:rPr>
                        <a:t>Tipos de dados</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gn="l">
                        <a:lnSpc>
                          <a:spcPct val="150000"/>
                        </a:lnSpc>
                        <a:spcAft>
                          <a:spcPts val="1000"/>
                        </a:spcAft>
                      </a:pPr>
                      <a:r>
                        <a:rPr lang="pt-BR" sz="900" dirty="0">
                          <a:effectLst/>
                        </a:rPr>
                        <a:t> Estruturada</a:t>
                      </a:r>
                      <a:endParaRPr lang="pt-BR" sz="900" dirty="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dirty="0">
                          <a:effectLst/>
                        </a:rPr>
                        <a:t>Estruturado, semiestruturado, não estruturado</a:t>
                      </a:r>
                      <a:endParaRPr lang="pt-BR" sz="900" dirty="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3271562126"/>
                  </a:ext>
                </a:extLst>
              </a:tr>
              <a:tr h="573000">
                <a:tc>
                  <a:txBody>
                    <a:bodyPr/>
                    <a:lstStyle/>
                    <a:p>
                      <a:pPr algn="ctr">
                        <a:lnSpc>
                          <a:spcPct val="150000"/>
                        </a:lnSpc>
                        <a:spcAft>
                          <a:spcPts val="1000"/>
                        </a:spcAft>
                      </a:pPr>
                      <a:r>
                        <a:rPr lang="pt-BR" sz="900">
                          <a:effectLst/>
                        </a:rPr>
                        <a:t>Volume</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dirty="0">
                          <a:effectLst/>
                        </a:rPr>
                        <a:t>Mais adequado para conjuntos de dados menores que requerem transformação complexa</a:t>
                      </a:r>
                      <a:endParaRPr lang="pt-BR" sz="900" dirty="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dirty="0">
                          <a:effectLst/>
                        </a:rPr>
                        <a:t>Útil para grandes conjuntos de dados que precisam ser carregados rapidamente</a:t>
                      </a:r>
                      <a:endParaRPr lang="pt-BR" sz="900" dirty="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94905165"/>
                  </a:ext>
                </a:extLst>
              </a:tr>
              <a:tr h="573000">
                <a:tc>
                  <a:txBody>
                    <a:bodyPr/>
                    <a:lstStyle/>
                    <a:p>
                      <a:pPr algn="ctr">
                        <a:lnSpc>
                          <a:spcPct val="150000"/>
                        </a:lnSpc>
                        <a:spcAft>
                          <a:spcPts val="1000"/>
                        </a:spcAft>
                      </a:pPr>
                      <a:r>
                        <a:rPr lang="pt-BR" sz="900">
                          <a:effectLst/>
                        </a:rPr>
                        <a:t>Privacidade</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dirty="0">
                          <a:effectLst/>
                        </a:rPr>
                        <a:t>a transformação de </a:t>
                      </a:r>
                      <a:r>
                        <a:rPr lang="pt-BR" sz="900" dirty="0" err="1">
                          <a:effectLst/>
                        </a:rPr>
                        <a:t>pré-carregamento</a:t>
                      </a:r>
                      <a:r>
                        <a:rPr lang="pt-BR" sz="900" dirty="0">
                          <a:effectLst/>
                        </a:rPr>
                        <a:t> pode abordar questões de privacidade</a:t>
                      </a:r>
                      <a:endParaRPr lang="pt-BR" sz="900" dirty="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dirty="0">
                          <a:effectLst/>
                        </a:rPr>
                        <a:t>Requer proteção e segurança adicionais</a:t>
                      </a:r>
                      <a:endParaRPr lang="pt-BR" sz="900" dirty="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779101287"/>
                  </a:ext>
                </a:extLst>
              </a:tr>
              <a:tr h="332204">
                <a:tc>
                  <a:txBody>
                    <a:bodyPr/>
                    <a:lstStyle/>
                    <a:p>
                      <a:pPr algn="ctr">
                        <a:lnSpc>
                          <a:spcPct val="150000"/>
                        </a:lnSpc>
                        <a:spcAft>
                          <a:spcPts val="1000"/>
                        </a:spcAft>
                      </a:pPr>
                      <a:r>
                        <a:rPr lang="pt-BR" sz="900" dirty="0">
                          <a:effectLst/>
                        </a:rPr>
                        <a:t>Compatibilidade do Data Lake </a:t>
                      </a:r>
                      <a:endParaRPr lang="pt-BR" sz="900" dirty="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Nega muitas vantagens de flexibilidade</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gn="ctr">
                        <a:lnSpc>
                          <a:spcPct val="150000"/>
                        </a:lnSpc>
                        <a:spcAft>
                          <a:spcPts val="1000"/>
                        </a:spcAft>
                      </a:pPr>
                      <a:r>
                        <a:rPr lang="pt-BR" sz="900" dirty="0">
                          <a:effectLst/>
                        </a:rPr>
                        <a:t>sim</a:t>
                      </a:r>
                      <a:endParaRPr lang="pt-BR" sz="900" dirty="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429994396"/>
                  </a:ext>
                </a:extLst>
              </a:tr>
            </a:tbl>
          </a:graphicData>
        </a:graphic>
      </p:graphicFrame>
      <p:sp>
        <p:nvSpPr>
          <p:cNvPr id="6" name="CaixaDeTexto 5">
            <a:extLst>
              <a:ext uri="{FF2B5EF4-FFF2-40B4-BE49-F238E27FC236}">
                <a16:creationId xmlns:a16="http://schemas.microsoft.com/office/drawing/2014/main" id="{F33793F9-5046-2568-8942-AD531E64BE94}"/>
              </a:ext>
            </a:extLst>
          </p:cNvPr>
          <p:cNvSpPr txBox="1"/>
          <p:nvPr/>
        </p:nvSpPr>
        <p:spPr>
          <a:xfrm>
            <a:off x="1612492" y="6006355"/>
            <a:ext cx="6104964" cy="369332"/>
          </a:xfrm>
          <a:prstGeom prst="rect">
            <a:avLst/>
          </a:prstGeom>
          <a:noFill/>
        </p:spPr>
        <p:txBody>
          <a:bodyPr wrap="square">
            <a:spAutoFit/>
          </a:bodyPr>
          <a:lstStyle/>
          <a:p>
            <a:r>
              <a:rPr lang="pt-BR" dirty="0"/>
              <a:t>Fonte: </a:t>
            </a:r>
            <a:r>
              <a:rPr lang="pt-BR" dirty="0" err="1"/>
              <a:t>Segner</a:t>
            </a:r>
            <a:r>
              <a:rPr lang="pt-BR" dirty="0"/>
              <a:t> (2023), acesso em 24/03/2023.</a:t>
            </a:r>
          </a:p>
        </p:txBody>
      </p:sp>
    </p:spTree>
    <p:extLst>
      <p:ext uri="{BB962C8B-B14F-4D97-AF65-F5344CB8AC3E}">
        <p14:creationId xmlns:p14="http://schemas.microsoft.com/office/powerpoint/2010/main" val="89897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C37A6-AA5F-3E69-3449-90CBA824792B}"/>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6CD5CC7C-086C-FE5C-7E17-8E0BDA237EF4}"/>
              </a:ext>
            </a:extLst>
          </p:cNvPr>
          <p:cNvSpPr>
            <a:spLocks noGrp="1"/>
          </p:cNvSpPr>
          <p:nvPr>
            <p:ph idx="1"/>
          </p:nvPr>
        </p:nvSpPr>
        <p:spPr/>
        <p:txBody>
          <a:bodyPr>
            <a:normAutofit/>
          </a:bodyPr>
          <a:lstStyle/>
          <a:p>
            <a:r>
              <a:rPr lang="pt-BR" dirty="0"/>
              <a:t>Com a explosão da quantidade de dados gerados, esse grande volume de informações conhecido como Big Data, tem o potencial de fornecer insights e melhorar a tomada de decisão em organizações. No entanto, para que os dados sejam uteis é preciso que eles sejam coletados, armazenados e processados de maneira adequada.</a:t>
            </a:r>
          </a:p>
          <a:p>
            <a:r>
              <a:rPr lang="pt-BR" dirty="0"/>
              <a:t>Para realizar o tratamento desses dados surgiram tecnologias como Data Warehouse e o Data Lake e os processos de extração ETL e ELT.</a:t>
            </a:r>
          </a:p>
          <a:p>
            <a:endParaRPr lang="pt-BR" dirty="0"/>
          </a:p>
        </p:txBody>
      </p:sp>
    </p:spTree>
    <p:extLst>
      <p:ext uri="{BB962C8B-B14F-4D97-AF65-F5344CB8AC3E}">
        <p14:creationId xmlns:p14="http://schemas.microsoft.com/office/powerpoint/2010/main" val="3690054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6710D-7D5B-7EAE-D516-421F15DC8995}"/>
              </a:ext>
            </a:extLst>
          </p:cNvPr>
          <p:cNvSpPr>
            <a:spLocks noGrp="1"/>
          </p:cNvSpPr>
          <p:nvPr>
            <p:ph type="title"/>
          </p:nvPr>
        </p:nvSpPr>
        <p:spPr/>
        <p:txBody>
          <a:bodyPr/>
          <a:lstStyle/>
          <a:p>
            <a:r>
              <a:rPr lang="pt-BR" dirty="0"/>
              <a:t>conclusão</a:t>
            </a:r>
          </a:p>
        </p:txBody>
      </p:sp>
      <p:sp>
        <p:nvSpPr>
          <p:cNvPr id="3" name="Espaço Reservado para Conteúdo 2">
            <a:extLst>
              <a:ext uri="{FF2B5EF4-FFF2-40B4-BE49-F238E27FC236}">
                <a16:creationId xmlns:a16="http://schemas.microsoft.com/office/drawing/2014/main" id="{8BA76402-610B-A2A7-7A4B-AFE8E29D4BD6}"/>
              </a:ext>
            </a:extLst>
          </p:cNvPr>
          <p:cNvSpPr>
            <a:spLocks noGrp="1"/>
          </p:cNvSpPr>
          <p:nvPr>
            <p:ph idx="1"/>
          </p:nvPr>
        </p:nvSpPr>
        <p:spPr/>
        <p:txBody>
          <a:bodyPr>
            <a:normAutofit/>
          </a:bodyPr>
          <a:lstStyle/>
          <a:p>
            <a:r>
              <a:rPr lang="pt-BR" sz="1600" dirty="0">
                <a:effectLst/>
              </a:rPr>
              <a:t>O ETL é um paradigma clássico, funcionando com infraestruturas convencionais de data center, que estão em processo de substituição por tecnologias de nuvem. Com uma infraestrutura já existente ou para implantações muito especificas, algumas empresas optam pela utilização do ETL. O ELT faz uso eficaz das tecnologias de nuvem, tornando-o assim o futuro do armazenamento de dados. Ele fornece informações relevantes que ajudam na tomada de decisões, possibilitando que empresas analisem grandes conjuntos de dados com menos manutenção. Com o avanço das ferramentas de integração de dados, o ELT tende a se expandir.</a:t>
            </a:r>
            <a:endParaRPr lang="pt-BR" sz="1600" dirty="0"/>
          </a:p>
          <a:p>
            <a:r>
              <a:rPr lang="pt-BR" sz="1600" dirty="0"/>
              <a:t>O ELT será mais bem aproveitado em conjuntos de dados de alto volume ou em ambientes de uso de dados em tempo real. Enquanto o ETL é mais bem utilizado na sincronização de vários ambientes de dados e na migração de sistemas legados. Para transformações que sejam intensivas e que não há um alto grau de variabilidade, dados que contenham informações pessoais ou sistemas legados, o ETL continua sendo a principal escolha, diante da recente evolução do ELT.</a:t>
            </a:r>
          </a:p>
          <a:p>
            <a:endParaRPr lang="pt-BR" dirty="0"/>
          </a:p>
        </p:txBody>
      </p:sp>
    </p:spTree>
    <p:extLst>
      <p:ext uri="{BB962C8B-B14F-4D97-AF65-F5344CB8AC3E}">
        <p14:creationId xmlns:p14="http://schemas.microsoft.com/office/powerpoint/2010/main" val="325062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72DEF-F4A6-12B2-FF21-D0F765514B32}"/>
              </a:ext>
            </a:extLst>
          </p:cNvPr>
          <p:cNvSpPr>
            <a:spLocks noGrp="1"/>
          </p:cNvSpPr>
          <p:nvPr>
            <p:ph type="title"/>
          </p:nvPr>
        </p:nvSpPr>
        <p:spPr/>
        <p:txBody>
          <a:bodyPr/>
          <a:lstStyle/>
          <a:p>
            <a:r>
              <a:rPr lang="pt-BR" dirty="0"/>
              <a:t>objetivo</a:t>
            </a:r>
          </a:p>
        </p:txBody>
      </p:sp>
      <p:sp>
        <p:nvSpPr>
          <p:cNvPr id="3" name="Espaço Reservado para Conteúdo 2">
            <a:extLst>
              <a:ext uri="{FF2B5EF4-FFF2-40B4-BE49-F238E27FC236}">
                <a16:creationId xmlns:a16="http://schemas.microsoft.com/office/drawing/2014/main" id="{77DDD012-55D6-6297-5742-467C03E50651}"/>
              </a:ext>
            </a:extLst>
          </p:cNvPr>
          <p:cNvSpPr>
            <a:spLocks noGrp="1"/>
          </p:cNvSpPr>
          <p:nvPr>
            <p:ph idx="1"/>
          </p:nvPr>
        </p:nvSpPr>
        <p:spPr/>
        <p:txBody>
          <a:bodyPr/>
          <a:lstStyle/>
          <a:p>
            <a:r>
              <a:rPr lang="pt-BR" dirty="0"/>
              <a:t>Comparar os métodos de extração de dados ETL e ELT. Levando em consideração suas vantagens e desvantagens.</a:t>
            </a:r>
          </a:p>
          <a:p>
            <a:r>
              <a:rPr lang="pt-BR" dirty="0"/>
              <a:t>A escolha entre ETL e ELT para transformação dos dados, pode ter um impacto significativo no sucesso de um projeto para integração de dados. Compreender os fundamentos teóricos e as aplicações práticas dessas duas abordagens é essencial para tomar uma decisão.</a:t>
            </a:r>
          </a:p>
          <a:p>
            <a:endParaRPr lang="pt-BR" dirty="0"/>
          </a:p>
        </p:txBody>
      </p:sp>
    </p:spTree>
    <p:extLst>
      <p:ext uri="{BB962C8B-B14F-4D97-AF65-F5344CB8AC3E}">
        <p14:creationId xmlns:p14="http://schemas.microsoft.com/office/powerpoint/2010/main" val="271625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FBE3A-F0E5-6BB4-B14A-E2033D8DAB00}"/>
              </a:ext>
            </a:extLst>
          </p:cNvPr>
          <p:cNvSpPr>
            <a:spLocks noGrp="1"/>
          </p:cNvSpPr>
          <p:nvPr>
            <p:ph type="title"/>
          </p:nvPr>
        </p:nvSpPr>
        <p:spPr/>
        <p:txBody>
          <a:bodyPr/>
          <a:lstStyle/>
          <a:p>
            <a:r>
              <a:rPr lang="pt-BR" dirty="0"/>
              <a:t>Big data</a:t>
            </a:r>
          </a:p>
        </p:txBody>
      </p:sp>
      <p:sp>
        <p:nvSpPr>
          <p:cNvPr id="3" name="Espaço Reservado para Conteúdo 2">
            <a:extLst>
              <a:ext uri="{FF2B5EF4-FFF2-40B4-BE49-F238E27FC236}">
                <a16:creationId xmlns:a16="http://schemas.microsoft.com/office/drawing/2014/main" id="{D464D806-87D9-063E-4D32-8309D5C4E323}"/>
              </a:ext>
            </a:extLst>
          </p:cNvPr>
          <p:cNvSpPr>
            <a:spLocks noGrp="1"/>
          </p:cNvSpPr>
          <p:nvPr>
            <p:ph idx="1"/>
          </p:nvPr>
        </p:nvSpPr>
        <p:spPr/>
        <p:txBody>
          <a:bodyPr>
            <a:normAutofit fontScale="85000" lnSpcReduction="10000"/>
          </a:bodyPr>
          <a:lstStyle/>
          <a:p>
            <a:r>
              <a:rPr lang="pt-BR" sz="2800" dirty="0"/>
              <a:t>O conceito de Big Data pode ser condensado como sendo um grande volume de dados, sendo eles estruturados ou não estruturados, provenientes de diversas fontes, que devem ser gerenciados e analisados, o maior desafio é transformar todo o volume de dados em informação, gerando assim conhecimento e valor para as organizações.</a:t>
            </a:r>
          </a:p>
          <a:p>
            <a:r>
              <a:rPr lang="pt-BR" sz="2800" dirty="0">
                <a:effectLst/>
              </a:rPr>
              <a:t>A computação em nuvem, está diretamente relacionada ao </a:t>
            </a:r>
            <a:r>
              <a:rPr lang="pt-BR" sz="2800" i="1" dirty="0">
                <a:effectLst/>
              </a:rPr>
              <a:t>Big Data</a:t>
            </a:r>
            <a:r>
              <a:rPr lang="pt-BR" sz="2800" dirty="0">
                <a:effectLst/>
              </a:rPr>
              <a:t>, sendo o principal objetivo da computação em nuvem, usar enormes recursos de computação e armazenamento sob o gerenciamento concentrado.</a:t>
            </a:r>
            <a:endParaRPr lang="pt-BR" sz="2800" dirty="0"/>
          </a:p>
        </p:txBody>
      </p:sp>
    </p:spTree>
    <p:extLst>
      <p:ext uri="{BB962C8B-B14F-4D97-AF65-F5344CB8AC3E}">
        <p14:creationId xmlns:p14="http://schemas.microsoft.com/office/powerpoint/2010/main" val="250837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068E006B-AFDF-AE03-1D46-67E5C128DC29}"/>
              </a:ext>
            </a:extLst>
          </p:cNvPr>
          <p:cNvSpPr>
            <a:spLocks noGrp="1"/>
          </p:cNvSpPr>
          <p:nvPr>
            <p:ph type="title"/>
          </p:nvPr>
        </p:nvSpPr>
        <p:spPr>
          <a:xfrm>
            <a:off x="1141413" y="618518"/>
            <a:ext cx="4459286" cy="1478570"/>
          </a:xfrm>
        </p:spPr>
        <p:txBody>
          <a:bodyPr>
            <a:normAutofit/>
          </a:bodyPr>
          <a:lstStyle/>
          <a:p>
            <a:r>
              <a:rPr lang="pt-BR" sz="3200" dirty="0"/>
              <a:t>Big data</a:t>
            </a:r>
          </a:p>
        </p:txBody>
      </p:sp>
      <p:sp>
        <p:nvSpPr>
          <p:cNvPr id="3" name="Espaço Reservado para Conteúdo 2">
            <a:extLst>
              <a:ext uri="{FF2B5EF4-FFF2-40B4-BE49-F238E27FC236}">
                <a16:creationId xmlns:a16="http://schemas.microsoft.com/office/drawing/2014/main" id="{BC240A03-575F-521B-DE5D-308848A18800}"/>
              </a:ext>
            </a:extLst>
          </p:cNvPr>
          <p:cNvSpPr>
            <a:spLocks noGrp="1"/>
          </p:cNvSpPr>
          <p:nvPr>
            <p:ph idx="1"/>
          </p:nvPr>
        </p:nvSpPr>
        <p:spPr>
          <a:xfrm>
            <a:off x="1141412" y="2249487"/>
            <a:ext cx="4459287" cy="3965046"/>
          </a:xfrm>
        </p:spPr>
        <p:txBody>
          <a:bodyPr>
            <a:normAutofit/>
          </a:bodyPr>
          <a:lstStyle/>
          <a:p>
            <a:r>
              <a:rPr lang="pt-BR" dirty="0"/>
              <a:t>O conceito de Big Data pode ser definido em 5Vs (volume, velocidade, variedade, valor e veracidade).</a:t>
            </a:r>
          </a:p>
          <a:p>
            <a:pPr marL="0" indent="0">
              <a:buNone/>
            </a:pPr>
            <a:endParaRPr lang="pt-BR" sz="2000" dirty="0"/>
          </a:p>
        </p:txBody>
      </p:sp>
      <p:pic>
        <p:nvPicPr>
          <p:cNvPr id="5" name="Imagem 4" descr="What is Big Data? - BPI - The destination for everything process related">
            <a:extLst>
              <a:ext uri="{FF2B5EF4-FFF2-40B4-BE49-F238E27FC236}">
                <a16:creationId xmlns:a16="http://schemas.microsoft.com/office/drawing/2014/main" id="{5AEDE120-B62A-901D-DEA9-7156492A00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096000" y="1240835"/>
            <a:ext cx="5456279" cy="4351381"/>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0" name="Group 4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8" name="CaixaDeTexto 7">
            <a:extLst>
              <a:ext uri="{FF2B5EF4-FFF2-40B4-BE49-F238E27FC236}">
                <a16:creationId xmlns:a16="http://schemas.microsoft.com/office/drawing/2014/main" id="{21E6474B-BA60-0905-D5BC-2809453DE9A4}"/>
              </a:ext>
            </a:extLst>
          </p:cNvPr>
          <p:cNvSpPr txBox="1"/>
          <p:nvPr/>
        </p:nvSpPr>
        <p:spPr>
          <a:xfrm>
            <a:off x="6005511" y="5532675"/>
            <a:ext cx="6100174" cy="463075"/>
          </a:xfrm>
          <a:prstGeom prst="rect">
            <a:avLst/>
          </a:prstGeom>
          <a:noFill/>
        </p:spPr>
        <p:txBody>
          <a:bodyPr wrap="square">
            <a:spAutoFit/>
          </a:bodyPr>
          <a:lstStyle/>
          <a:p>
            <a:pPr algn="just">
              <a:lnSpc>
                <a:spcPct val="150000"/>
              </a:lnSpc>
              <a:spcAft>
                <a:spcPts val="1000"/>
              </a:spcAft>
            </a:pPr>
            <a:r>
              <a:rPr lang="pt-BR" sz="1800" dirty="0">
                <a:effectLst/>
                <a:ea typeface="Calibri" panose="020F0502020204030204" pitchFamily="34" charset="0"/>
              </a:rPr>
              <a:t>Fonte: </a:t>
            </a:r>
            <a:r>
              <a:rPr lang="pt-BR" sz="1800" dirty="0" err="1">
                <a:effectLst/>
                <a:ea typeface="Calibri" panose="020F0502020204030204" pitchFamily="34" charset="0"/>
              </a:rPr>
              <a:t>Arora</a:t>
            </a:r>
            <a:r>
              <a:rPr lang="pt-BR" sz="1800" dirty="0">
                <a:effectLst/>
                <a:ea typeface="Calibri" panose="020F0502020204030204" pitchFamily="34" charset="0"/>
              </a:rPr>
              <a:t> (2021). Acesso em: 24 mar. 23.</a:t>
            </a:r>
            <a:endParaRPr lang="pt-BR" sz="1600" dirty="0">
              <a:effectLst/>
              <a:ea typeface="Calibri" panose="020F0502020204030204" pitchFamily="34" charset="0"/>
            </a:endParaRPr>
          </a:p>
        </p:txBody>
      </p:sp>
    </p:spTree>
    <p:extLst>
      <p:ext uri="{BB962C8B-B14F-4D97-AF65-F5344CB8AC3E}">
        <p14:creationId xmlns:p14="http://schemas.microsoft.com/office/powerpoint/2010/main" val="168067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3B979-9F83-B524-60EC-88DD7B369EC9}"/>
              </a:ext>
            </a:extLst>
          </p:cNvPr>
          <p:cNvSpPr>
            <a:spLocks noGrp="1"/>
          </p:cNvSpPr>
          <p:nvPr>
            <p:ph type="title"/>
          </p:nvPr>
        </p:nvSpPr>
        <p:spPr/>
        <p:txBody>
          <a:bodyPr/>
          <a:lstStyle/>
          <a:p>
            <a:r>
              <a:rPr lang="pt-BR" dirty="0"/>
              <a:t>Data </a:t>
            </a:r>
            <a:r>
              <a:rPr lang="pt-BR" dirty="0" err="1"/>
              <a:t>warehouse</a:t>
            </a:r>
            <a:endParaRPr lang="pt-BR" dirty="0"/>
          </a:p>
        </p:txBody>
      </p:sp>
      <p:sp>
        <p:nvSpPr>
          <p:cNvPr id="3" name="Espaço Reservado para Conteúdo 2">
            <a:extLst>
              <a:ext uri="{FF2B5EF4-FFF2-40B4-BE49-F238E27FC236}">
                <a16:creationId xmlns:a16="http://schemas.microsoft.com/office/drawing/2014/main" id="{C98657AA-0991-CF48-9FA8-133FD06E2298}"/>
              </a:ext>
            </a:extLst>
          </p:cNvPr>
          <p:cNvSpPr>
            <a:spLocks noGrp="1"/>
          </p:cNvSpPr>
          <p:nvPr>
            <p:ph idx="1"/>
          </p:nvPr>
        </p:nvSpPr>
        <p:spPr/>
        <p:txBody>
          <a:bodyPr>
            <a:normAutofit lnSpcReduction="10000"/>
          </a:bodyPr>
          <a:lstStyle/>
          <a:p>
            <a:r>
              <a:rPr lang="pt-BR" dirty="0"/>
              <a:t>Data </a:t>
            </a:r>
            <a:r>
              <a:rPr lang="pt-BR" dirty="0" err="1"/>
              <a:t>Warehouse</a:t>
            </a:r>
            <a:r>
              <a:rPr lang="pt-BR" dirty="0"/>
              <a:t> é um repositório que armazena dados estruturados e semiestruturados, para relatórios e análises. Assim como o Data Lake o Data Warehouse pode armazenar grandes quantidades de informações e ajuda as empresas na tomada de decisão.</a:t>
            </a:r>
          </a:p>
          <a:p>
            <a:r>
              <a:rPr lang="pt-BR" dirty="0"/>
              <a:t>Um </a:t>
            </a:r>
            <a:r>
              <a:rPr lang="pt-BR" i="1" dirty="0"/>
              <a:t>Data </a:t>
            </a:r>
            <a:r>
              <a:rPr lang="pt-BR" i="1" dirty="0" err="1"/>
              <a:t>Warehouse</a:t>
            </a:r>
            <a:r>
              <a:rPr lang="pt-BR" dirty="0"/>
              <a:t>, pode ser considerado mais do que apenas um repositório de dados. Ele é um sistema altamente estruturado e cuidadosamente arquitetado composto por várias camadas que interage com seus dados e entre si de maneira diferente.</a:t>
            </a:r>
          </a:p>
          <a:p>
            <a:endParaRPr lang="pt-BR" dirty="0"/>
          </a:p>
        </p:txBody>
      </p:sp>
    </p:spTree>
    <p:extLst>
      <p:ext uri="{BB962C8B-B14F-4D97-AF65-F5344CB8AC3E}">
        <p14:creationId xmlns:p14="http://schemas.microsoft.com/office/powerpoint/2010/main" val="284843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9202B56D-0A71-9105-F907-7BDFA190207F}"/>
              </a:ext>
            </a:extLst>
          </p:cNvPr>
          <p:cNvSpPr>
            <a:spLocks noGrp="1"/>
          </p:cNvSpPr>
          <p:nvPr>
            <p:ph type="title"/>
          </p:nvPr>
        </p:nvSpPr>
        <p:spPr>
          <a:xfrm>
            <a:off x="1141412" y="618518"/>
            <a:ext cx="6194219" cy="912813"/>
          </a:xfrm>
        </p:spPr>
        <p:txBody>
          <a:bodyPr>
            <a:normAutofit/>
          </a:bodyPr>
          <a:lstStyle/>
          <a:p>
            <a:r>
              <a:rPr lang="pt-BR" sz="3200" dirty="0"/>
              <a:t>Benefícios do Data </a:t>
            </a:r>
            <a:r>
              <a:rPr lang="pt-BR" sz="3200" dirty="0" err="1"/>
              <a:t>warehouse</a:t>
            </a:r>
            <a:endParaRPr lang="pt-BR" sz="3200" dirty="0"/>
          </a:p>
        </p:txBody>
      </p:sp>
      <p:sp>
        <p:nvSpPr>
          <p:cNvPr id="50" name="Content Placeholder 7">
            <a:extLst>
              <a:ext uri="{FF2B5EF4-FFF2-40B4-BE49-F238E27FC236}">
                <a16:creationId xmlns:a16="http://schemas.microsoft.com/office/drawing/2014/main" id="{E234BC26-5A76-FA6B-A41A-3D264B0D85C8}"/>
              </a:ext>
            </a:extLst>
          </p:cNvPr>
          <p:cNvSpPr>
            <a:spLocks noGrp="1"/>
          </p:cNvSpPr>
          <p:nvPr>
            <p:ph idx="1"/>
          </p:nvPr>
        </p:nvSpPr>
        <p:spPr>
          <a:xfrm>
            <a:off x="1141412" y="1611313"/>
            <a:ext cx="4459287" cy="4603220"/>
          </a:xfrm>
        </p:spPr>
        <p:txBody>
          <a:bodyPr>
            <a:normAutofit lnSpcReduction="10000"/>
          </a:bodyPr>
          <a:lstStyle/>
          <a:p>
            <a:pPr>
              <a:lnSpc>
                <a:spcPct val="110000"/>
              </a:lnSpc>
              <a:buFont typeface="Arial" panose="020B0604020202020204" pitchFamily="34" charset="0"/>
              <a:buChar char="•"/>
            </a:pPr>
            <a:r>
              <a:rPr lang="pt-BR" sz="1400" dirty="0"/>
              <a:t>Consolidação de dados de várias fontes em uma única fonte de verdade.</a:t>
            </a:r>
          </a:p>
          <a:p>
            <a:pPr>
              <a:lnSpc>
                <a:spcPct val="110000"/>
              </a:lnSpc>
              <a:buFont typeface="Arial" panose="020B0604020202020204" pitchFamily="34" charset="0"/>
              <a:buChar char="•"/>
            </a:pPr>
            <a:r>
              <a:rPr lang="pt-BR" sz="1400" dirty="0"/>
              <a:t>Armazenamento e análise de dados históricos de longo prazo abrangendo meses e anos.</a:t>
            </a:r>
          </a:p>
          <a:p>
            <a:pPr>
              <a:lnSpc>
                <a:spcPct val="110000"/>
              </a:lnSpc>
              <a:buFont typeface="Arial" panose="020B0604020202020204" pitchFamily="34" charset="0"/>
              <a:buChar char="•"/>
            </a:pPr>
            <a:r>
              <a:rPr lang="pt-BR" sz="1400" dirty="0"/>
              <a:t>Limpando e transformando dados para que eles sejam precisos, consistentes e padronizados em estrutura e forma.</a:t>
            </a:r>
          </a:p>
          <a:p>
            <a:pPr>
              <a:lnSpc>
                <a:spcPct val="110000"/>
              </a:lnSpc>
              <a:buFont typeface="Arial" panose="020B0604020202020204" pitchFamily="34" charset="0"/>
              <a:buChar char="•"/>
            </a:pPr>
            <a:r>
              <a:rPr lang="pt-BR" sz="1400" dirty="0"/>
              <a:t>Reduzindo os tempos de consulta ao coletar dados e processar análises, o que melhora o desempenho geral em todos os sistemas.</a:t>
            </a:r>
          </a:p>
          <a:p>
            <a:pPr>
              <a:lnSpc>
                <a:spcPct val="110000"/>
              </a:lnSpc>
              <a:buFont typeface="Arial" panose="020B0604020202020204" pitchFamily="34" charset="0"/>
              <a:buChar char="•"/>
            </a:pPr>
            <a:r>
              <a:rPr lang="pt-BR" sz="1400" dirty="0"/>
              <a:t>Carregando dados com eficiência sem precisar lidar com os custos de implantação ou infraestrutura.</a:t>
            </a:r>
          </a:p>
          <a:p>
            <a:pPr>
              <a:lnSpc>
                <a:spcPct val="110000"/>
              </a:lnSpc>
              <a:buFont typeface="Arial" panose="020B0604020202020204" pitchFamily="34" charset="0"/>
              <a:buChar char="•"/>
            </a:pPr>
            <a:r>
              <a:rPr lang="pt-BR" sz="1400" dirty="0"/>
              <a:t>Protegendo dados para que eles sejam privados, protegidos e seguros.</a:t>
            </a:r>
          </a:p>
          <a:p>
            <a:pPr>
              <a:lnSpc>
                <a:spcPct val="110000"/>
              </a:lnSpc>
              <a:buFont typeface="Arial" panose="020B0604020202020204" pitchFamily="34" charset="0"/>
              <a:buChar char="•"/>
            </a:pPr>
            <a:r>
              <a:rPr lang="pt-BR" sz="1400" dirty="0"/>
              <a:t>Preparação de dados para análise por meio de mineração de dados, ferramentas de visualização e outras formas de análise avançada.</a:t>
            </a:r>
          </a:p>
        </p:txBody>
      </p:sp>
      <p:pic>
        <p:nvPicPr>
          <p:cNvPr id="4" name="Espaço Reservado para Conteúdo 3" descr="Diagrama&#10;&#10;Descrição gerada automaticamente">
            <a:extLst>
              <a:ext uri="{FF2B5EF4-FFF2-40B4-BE49-F238E27FC236}">
                <a16:creationId xmlns:a16="http://schemas.microsoft.com/office/drawing/2014/main" id="{CEC592F6-B4F6-66DF-1E7F-EE8A6A517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096000" y="1656876"/>
            <a:ext cx="5456279" cy="3519299"/>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9" name="Group 5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9" name="CaixaDeTexto 8">
            <a:extLst>
              <a:ext uri="{FF2B5EF4-FFF2-40B4-BE49-F238E27FC236}">
                <a16:creationId xmlns:a16="http://schemas.microsoft.com/office/drawing/2014/main" id="{18197993-7070-404E-B45E-305CD338761E}"/>
              </a:ext>
            </a:extLst>
          </p:cNvPr>
          <p:cNvSpPr txBox="1"/>
          <p:nvPr/>
        </p:nvSpPr>
        <p:spPr>
          <a:xfrm>
            <a:off x="6043611" y="5201124"/>
            <a:ext cx="6100174" cy="369332"/>
          </a:xfrm>
          <a:prstGeom prst="rect">
            <a:avLst/>
          </a:prstGeom>
          <a:noFill/>
        </p:spPr>
        <p:txBody>
          <a:bodyPr wrap="square">
            <a:spAutoFit/>
          </a:bodyPr>
          <a:lstStyle/>
          <a:p>
            <a:r>
              <a:rPr lang="pt-BR" dirty="0"/>
              <a:t>Fonte: Fátima (2019). Acesso em: 04 abr. 23.</a:t>
            </a:r>
          </a:p>
        </p:txBody>
      </p:sp>
    </p:spTree>
    <p:extLst>
      <p:ext uri="{BB962C8B-B14F-4D97-AF65-F5344CB8AC3E}">
        <p14:creationId xmlns:p14="http://schemas.microsoft.com/office/powerpoint/2010/main" val="644893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44910-B904-D81D-4000-E1C6949C952F}"/>
              </a:ext>
            </a:extLst>
          </p:cNvPr>
          <p:cNvSpPr>
            <a:spLocks noGrp="1"/>
          </p:cNvSpPr>
          <p:nvPr>
            <p:ph type="title"/>
          </p:nvPr>
        </p:nvSpPr>
        <p:spPr/>
        <p:txBody>
          <a:bodyPr/>
          <a:lstStyle/>
          <a:p>
            <a:r>
              <a:rPr lang="pt-BR" dirty="0"/>
              <a:t>Data </a:t>
            </a:r>
            <a:r>
              <a:rPr lang="pt-BR" dirty="0" err="1"/>
              <a:t>lake</a:t>
            </a:r>
            <a:endParaRPr lang="pt-BR" dirty="0"/>
          </a:p>
        </p:txBody>
      </p:sp>
      <p:sp>
        <p:nvSpPr>
          <p:cNvPr id="3" name="Espaço Reservado para Conteúdo 2">
            <a:extLst>
              <a:ext uri="{FF2B5EF4-FFF2-40B4-BE49-F238E27FC236}">
                <a16:creationId xmlns:a16="http://schemas.microsoft.com/office/drawing/2014/main" id="{81B143E5-5BAC-1E60-2734-C2E4A4F46F03}"/>
              </a:ext>
            </a:extLst>
          </p:cNvPr>
          <p:cNvSpPr>
            <a:spLocks noGrp="1"/>
          </p:cNvSpPr>
          <p:nvPr>
            <p:ph idx="1"/>
          </p:nvPr>
        </p:nvSpPr>
        <p:spPr/>
        <p:txBody>
          <a:bodyPr>
            <a:normAutofit fontScale="92500" lnSpcReduction="10000"/>
          </a:bodyPr>
          <a:lstStyle/>
          <a:p>
            <a:r>
              <a:rPr lang="pt-BR" dirty="0">
                <a:effectLst/>
              </a:rPr>
              <a:t>Data Lake </a:t>
            </a:r>
            <a:r>
              <a:rPr lang="pt-BR" dirty="0"/>
              <a:t>é</a:t>
            </a:r>
            <a:r>
              <a:rPr lang="pt-BR" dirty="0">
                <a:effectLst/>
              </a:rPr>
              <a:t> um repositório que armazena todos os dados estruturados, não estruturados e semiestruturados, com diferentes formatos, permitindo que seja gerado um conjunto de estratégias de negócios</a:t>
            </a:r>
            <a:r>
              <a:rPr lang="pt-BR" dirty="0"/>
              <a:t>.</a:t>
            </a:r>
          </a:p>
          <a:p>
            <a:r>
              <a:rPr lang="pt-BR" dirty="0">
                <a:effectLst/>
              </a:rPr>
              <a:t>Um Data Lake, propõe um armazenamento de dados em seu formato nativo, em local de armazenamento evolutivo. A ideia básica é que todos os dados emitidos pela organização, sejam armazenados em uma única estrutura de dados. Esses dados serão armazenados em seu formato original, dispensando a etapa de transformação, agilizando a disponibilidade desses dados. Propondo assim um novo modelo de processamento conhecido como ELT</a:t>
            </a:r>
            <a:r>
              <a:rPr lang="pt-BR" i="1" dirty="0">
                <a:effectLst/>
              </a:rPr>
              <a:t>.</a:t>
            </a:r>
            <a:endParaRPr lang="pt-BR" i="1" dirty="0"/>
          </a:p>
        </p:txBody>
      </p:sp>
    </p:spTree>
    <p:extLst>
      <p:ext uri="{BB962C8B-B14F-4D97-AF65-F5344CB8AC3E}">
        <p14:creationId xmlns:p14="http://schemas.microsoft.com/office/powerpoint/2010/main" val="246687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08B9A4B8-F435-C455-D5B9-6DB6E7F9790F}"/>
              </a:ext>
            </a:extLst>
          </p:cNvPr>
          <p:cNvSpPr>
            <a:spLocks noGrp="1"/>
          </p:cNvSpPr>
          <p:nvPr>
            <p:ph type="title"/>
          </p:nvPr>
        </p:nvSpPr>
        <p:spPr>
          <a:xfrm>
            <a:off x="1141413" y="618518"/>
            <a:ext cx="4459286" cy="1011790"/>
          </a:xfrm>
        </p:spPr>
        <p:txBody>
          <a:bodyPr>
            <a:normAutofit/>
          </a:bodyPr>
          <a:lstStyle/>
          <a:p>
            <a:r>
              <a:rPr lang="pt-BR" sz="3200" dirty="0"/>
              <a:t>Data </a:t>
            </a:r>
            <a:r>
              <a:rPr lang="pt-BR" sz="3200" dirty="0" err="1"/>
              <a:t>lake</a:t>
            </a:r>
            <a:endParaRPr lang="pt-BR" sz="3200" dirty="0"/>
          </a:p>
        </p:txBody>
      </p:sp>
      <p:sp>
        <p:nvSpPr>
          <p:cNvPr id="44" name="Content Placeholder 7">
            <a:extLst>
              <a:ext uri="{FF2B5EF4-FFF2-40B4-BE49-F238E27FC236}">
                <a16:creationId xmlns:a16="http://schemas.microsoft.com/office/drawing/2014/main" id="{7877245A-0FF0-7ABF-2283-99A3C90D6B6A}"/>
              </a:ext>
            </a:extLst>
          </p:cNvPr>
          <p:cNvSpPr>
            <a:spLocks noGrp="1"/>
          </p:cNvSpPr>
          <p:nvPr>
            <p:ph idx="1"/>
          </p:nvPr>
        </p:nvSpPr>
        <p:spPr>
          <a:xfrm>
            <a:off x="1141412" y="1630308"/>
            <a:ext cx="4459287" cy="4584225"/>
          </a:xfrm>
        </p:spPr>
        <p:txBody>
          <a:bodyPr>
            <a:normAutofit fontScale="92500" lnSpcReduction="10000"/>
          </a:bodyPr>
          <a:lstStyle/>
          <a:p>
            <a:pPr>
              <a:lnSpc>
                <a:spcPct val="110000"/>
              </a:lnSpc>
              <a:buFont typeface="Arial" panose="020B0604020202020204" pitchFamily="34" charset="0"/>
              <a:buChar char="•"/>
            </a:pPr>
            <a:r>
              <a:rPr lang="pt-BR" sz="1500" dirty="0"/>
              <a:t>Movimentação de dados</a:t>
            </a:r>
          </a:p>
          <a:p>
            <a:pPr marL="0" indent="0">
              <a:lnSpc>
                <a:spcPct val="110000"/>
              </a:lnSpc>
              <a:buNone/>
            </a:pPr>
            <a:r>
              <a:rPr lang="pt-BR" sz="1400" dirty="0"/>
              <a:t>Os </a:t>
            </a:r>
            <a:r>
              <a:rPr lang="pt-BR" sz="1400" i="1" dirty="0"/>
              <a:t>Data Lakes</a:t>
            </a:r>
            <a:r>
              <a:rPr lang="pt-BR" sz="1400" dirty="0"/>
              <a:t> permitem importar qualquer quantidade de dados em tempo real economizando tempo na definição de estrutura de dados, esquemas e transformação.</a:t>
            </a:r>
          </a:p>
          <a:p>
            <a:pPr>
              <a:lnSpc>
                <a:spcPct val="110000"/>
              </a:lnSpc>
              <a:buFont typeface="Arial" panose="020B0604020202020204" pitchFamily="34" charset="0"/>
              <a:buChar char="•"/>
            </a:pPr>
            <a:r>
              <a:rPr lang="pt-BR" sz="1500" dirty="0"/>
              <a:t>Armazenamento e catalogação dos dados com segurança</a:t>
            </a:r>
          </a:p>
          <a:p>
            <a:pPr marL="0" indent="0">
              <a:lnSpc>
                <a:spcPct val="110000"/>
              </a:lnSpc>
              <a:buNone/>
            </a:pPr>
            <a:r>
              <a:rPr lang="pt-BR" sz="1400" dirty="0"/>
              <a:t>Os </a:t>
            </a:r>
            <a:r>
              <a:rPr lang="pt-BR" sz="1400" i="1" dirty="0"/>
              <a:t>Datas </a:t>
            </a:r>
            <a:r>
              <a:rPr lang="pt-BR" sz="1400" i="1" dirty="0" err="1"/>
              <a:t>Lakes</a:t>
            </a:r>
            <a:r>
              <a:rPr lang="pt-BR" sz="1400" dirty="0"/>
              <a:t> permitem armazenar dados relacionais, como banco de dados operacionais e dados de aplicações de linha de negócios, dados não relacionais também como aplicativos móveis, dispositivos </a:t>
            </a:r>
            <a:r>
              <a:rPr lang="pt-BR" sz="1400" i="1" dirty="0"/>
              <a:t>Internet </a:t>
            </a:r>
            <a:r>
              <a:rPr lang="pt-BR" sz="1400" i="1" dirty="0" err="1"/>
              <a:t>of</a:t>
            </a:r>
            <a:r>
              <a:rPr lang="pt-BR" sz="1400" i="1" dirty="0"/>
              <a:t> </a:t>
            </a:r>
            <a:r>
              <a:rPr lang="pt-BR" sz="1400" i="1" dirty="0" err="1"/>
              <a:t>Things</a:t>
            </a:r>
            <a:r>
              <a:rPr lang="pt-BR" sz="1400" dirty="0"/>
              <a:t> (</a:t>
            </a:r>
            <a:r>
              <a:rPr lang="pt-BR" sz="1400" dirty="0" err="1"/>
              <a:t>IoT</a:t>
            </a:r>
            <a:r>
              <a:rPr lang="pt-BR" sz="1400" dirty="0"/>
              <a:t>) e mídias sociais. Tem capacidade de atender dados por meio de </a:t>
            </a:r>
            <a:r>
              <a:rPr lang="pt-BR" sz="1400" i="1" dirty="0" err="1"/>
              <a:t>crawling</a:t>
            </a:r>
            <a:r>
              <a:rPr lang="pt-BR" sz="1400" dirty="0"/>
              <a:t>, catalogação e indexação de dados. Os dados têm que ser protegidos para garantir que os ativos dados sejam protegidos.</a:t>
            </a:r>
          </a:p>
          <a:p>
            <a:pPr>
              <a:lnSpc>
                <a:spcPct val="110000"/>
              </a:lnSpc>
            </a:pPr>
            <a:r>
              <a:rPr lang="pt-BR" sz="1500" i="1" dirty="0" err="1"/>
              <a:t>Machine</a:t>
            </a:r>
            <a:r>
              <a:rPr lang="pt-BR" sz="1500" i="1" dirty="0"/>
              <a:t> Learning</a:t>
            </a:r>
            <a:endParaRPr lang="pt-BR" sz="1500" dirty="0"/>
          </a:p>
          <a:p>
            <a:pPr marL="0" indent="0">
              <a:lnSpc>
                <a:spcPct val="110000"/>
              </a:lnSpc>
              <a:buNone/>
            </a:pPr>
            <a:r>
              <a:rPr lang="pt-BR" sz="1400" dirty="0"/>
              <a:t>O </a:t>
            </a:r>
            <a:r>
              <a:rPr lang="pt-BR" sz="1400" i="1" dirty="0"/>
              <a:t>Data Lake</a:t>
            </a:r>
            <a:r>
              <a:rPr lang="pt-BR" sz="1400" dirty="0"/>
              <a:t> permite que a empresa gere diferentes tipos de situações, incluindo relatórios de dados históricos e </a:t>
            </a:r>
            <a:r>
              <a:rPr lang="pt-BR" sz="1400" i="1" dirty="0" err="1"/>
              <a:t>Machine</a:t>
            </a:r>
            <a:r>
              <a:rPr lang="pt-BR" sz="1400" i="1" dirty="0"/>
              <a:t> Learning</a:t>
            </a:r>
            <a:r>
              <a:rPr lang="pt-BR" sz="1400" dirty="0"/>
              <a:t>, criando modelos para prever resultados sugerindo uma série de ações prescritas para chegar no resultado ideal.</a:t>
            </a:r>
          </a:p>
          <a:p>
            <a:pPr>
              <a:lnSpc>
                <a:spcPct val="110000"/>
              </a:lnSpc>
            </a:pPr>
            <a:endParaRPr lang="en-US" sz="1100" dirty="0"/>
          </a:p>
        </p:txBody>
      </p:sp>
      <p:pic>
        <p:nvPicPr>
          <p:cNvPr id="4" name="Espaço Reservado para Conteúdo 3" descr="Círculo&#10;&#10;Descrição gerada automaticamente com confiança média">
            <a:extLst>
              <a:ext uri="{FF2B5EF4-FFF2-40B4-BE49-F238E27FC236}">
                <a16:creationId xmlns:a16="http://schemas.microsoft.com/office/drawing/2014/main" id="{3E1BF996-34EE-A528-62E4-6E69C550783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509" r="7578" b="-1"/>
          <a:stretch/>
        </p:blipFill>
        <p:spPr bwMode="auto">
          <a:xfrm>
            <a:off x="6096000" y="1630308"/>
            <a:ext cx="5456279" cy="357243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3" name="Group 5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CaixaDeTexto 5">
            <a:extLst>
              <a:ext uri="{FF2B5EF4-FFF2-40B4-BE49-F238E27FC236}">
                <a16:creationId xmlns:a16="http://schemas.microsoft.com/office/drawing/2014/main" id="{FF502BDD-4DE6-C4AC-5613-A589AF386169}"/>
              </a:ext>
            </a:extLst>
          </p:cNvPr>
          <p:cNvSpPr txBox="1"/>
          <p:nvPr/>
        </p:nvSpPr>
        <p:spPr>
          <a:xfrm>
            <a:off x="6043611" y="5202743"/>
            <a:ext cx="6100174" cy="369332"/>
          </a:xfrm>
          <a:prstGeom prst="rect">
            <a:avLst/>
          </a:prstGeom>
          <a:noFill/>
        </p:spPr>
        <p:txBody>
          <a:bodyPr wrap="square">
            <a:spAutoFit/>
          </a:bodyPr>
          <a:lstStyle/>
          <a:p>
            <a:r>
              <a:rPr lang="pt-BR" dirty="0"/>
              <a:t>Fonte: AWS (2023). Acesso em 03 abr. 23.</a:t>
            </a:r>
          </a:p>
        </p:txBody>
      </p:sp>
    </p:spTree>
    <p:extLst>
      <p:ext uri="{BB962C8B-B14F-4D97-AF65-F5344CB8AC3E}">
        <p14:creationId xmlns:p14="http://schemas.microsoft.com/office/powerpoint/2010/main" val="2325013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223</TotalTime>
  <Words>2084</Words>
  <Application>Microsoft Macintosh PowerPoint</Application>
  <PresentationFormat>Widescreen</PresentationFormat>
  <Paragraphs>144</Paragraphs>
  <Slides>20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Arial</vt:lpstr>
      <vt:lpstr>Calibri</vt:lpstr>
      <vt:lpstr>Tw Cen MT</vt:lpstr>
      <vt:lpstr>Circuito</vt:lpstr>
      <vt:lpstr>Análise comparativa dos métodos de extração de dados ETL e ELT e suas vantagens e desvantagens</vt:lpstr>
      <vt:lpstr>introdução</vt:lpstr>
      <vt:lpstr>objetivo</vt:lpstr>
      <vt:lpstr>Big data</vt:lpstr>
      <vt:lpstr>Big data</vt:lpstr>
      <vt:lpstr>Data warehouse</vt:lpstr>
      <vt:lpstr>Benefícios do Data warehouse</vt:lpstr>
      <vt:lpstr>Data lake</vt:lpstr>
      <vt:lpstr>Data lake</vt:lpstr>
      <vt:lpstr>Etl (Extract, transform, load)</vt:lpstr>
      <vt:lpstr>etl</vt:lpstr>
      <vt:lpstr>etl</vt:lpstr>
      <vt:lpstr>etl</vt:lpstr>
      <vt:lpstr>Elt (extract, load, transform)</vt:lpstr>
      <vt:lpstr>elt</vt:lpstr>
      <vt:lpstr>ETL X ELT</vt:lpstr>
      <vt:lpstr>Vantagens e desvantagens</vt:lpstr>
      <vt:lpstr>Vantagens e desvantagens</vt:lpstr>
      <vt:lpstr>Principais diferenças</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Implantação de ELT como alternativa ao ETL para transformação e análise de dados em grandes empresas </dc:title>
  <dc:creator>Adson Barbosa De Souza</dc:creator>
  <cp:lastModifiedBy>Adson Barbosa De Souza</cp:lastModifiedBy>
  <cp:revision>20</cp:revision>
  <dcterms:created xsi:type="dcterms:W3CDTF">2023-05-23T17:54:25Z</dcterms:created>
  <dcterms:modified xsi:type="dcterms:W3CDTF">2023-06-26T20:55:33Z</dcterms:modified>
</cp:coreProperties>
</file>