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0" r:id="rId16"/>
  </p:sldIdLst>
  <p:sldSz cx="12192000" cy="6858000"/>
  <p:notesSz cx="6858000" cy="9144000"/>
  <p:embeddedFontLst>
    <p:embeddedFont>
      <p:font typeface="Nunito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AE0698-533E-4646-A54F-CA3AECFA635F}">
  <a:tblStyle styleId="{ABAE0698-533E-4646-A54F-CA3AECFA63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40d2dc3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3140d2dc34c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3140d2dc34c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4d147d36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314d147d36e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314d147d36e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40d2dc34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3140d2dc34c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3140d2dc34c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40d2dc34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3140d2dc34c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3140d2dc34c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1b6448dc4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g31b6448dc4d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g31b6448dc4d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6448dc4d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1b6448dc4d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1b6448dc4d_1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40d2dc34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3140d2dc34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140d2dc34c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40d2dc34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3140d2dc34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140d2dc34c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40d2dc34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3140d2dc34c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3140d2dc34c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40d2dc34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3140d2dc34c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140d2dc34c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e57753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314e577536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314e577536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40d2dc34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3140d2dc34c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3140d2dc34c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n titolo">
  <p:cSld name="Cover con tito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971109" y="2988765"/>
            <a:ext cx="4249784" cy="88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sz="3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502692" y="4967555"/>
            <a:ext cx="1186618" cy="2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5502691" y="5730380"/>
            <a:ext cx="1186618" cy="2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contenuto">
  <p:cSld name="Titolo + contenu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720001" y="2068947"/>
            <a:ext cx="7204800" cy="342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3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contenuto">
  <p:cSld name="Titolo + testo breve e contenut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720003" y="2558475"/>
            <a:ext cx="5893235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due contenuti">
  <p:cSld name="Titolo + testo breve e due contenuti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720002" y="2558475"/>
            <a:ext cx="4729454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5125749" y="2558475"/>
            <a:ext cx="4729454" cy="293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+ due contenuti">
  <p:cSld name="Titolo + elenco puntato + due contenuti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3852000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821381" y="2215575"/>
            <a:ext cx="3297384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3"/>
          </p:nvPr>
        </p:nvSpPr>
        <p:spPr>
          <a:xfrm>
            <a:off x="8368148" y="2215575"/>
            <a:ext cx="3399537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a a linee">
  <p:cSld name="Diagramma a line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4200" y="1440000"/>
            <a:ext cx="8463600" cy="38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togramma">
  <p:cSld name="Istogramm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8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a torta">
  <p:cSld name="Grafico a tort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ntt">
  <p:cSld name="Gant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720000" y="90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2401633" y="3048763"/>
            <a:ext cx="180961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3"/>
          </p:nvPr>
        </p:nvSpPr>
        <p:spPr>
          <a:xfrm>
            <a:off x="4340844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"/>
          </p:nvPr>
        </p:nvSpPr>
        <p:spPr>
          <a:xfrm>
            <a:off x="6106128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5"/>
          </p:nvPr>
        </p:nvSpPr>
        <p:spPr>
          <a:xfrm>
            <a:off x="7861019" y="3048763"/>
            <a:ext cx="1625298" cy="5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6"/>
          </p:nvPr>
        </p:nvSpPr>
        <p:spPr>
          <a:xfrm>
            <a:off x="2401634" y="3781475"/>
            <a:ext cx="1809618" cy="166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7"/>
          </p:nvPr>
        </p:nvSpPr>
        <p:spPr>
          <a:xfrm>
            <a:off x="4340844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8"/>
          </p:nvPr>
        </p:nvSpPr>
        <p:spPr>
          <a:xfrm>
            <a:off x="6106128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9"/>
          </p:nvPr>
        </p:nvSpPr>
        <p:spPr>
          <a:xfrm>
            <a:off x="7861019" y="3781476"/>
            <a:ext cx="1625298" cy="166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uto con didascalia">
  <p:cSld name="2_Contenuto con didascali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 amt="52000"/>
          </a:blip>
          <a:srcRect/>
          <a:stretch/>
        </p:blipFill>
        <p:spPr>
          <a:xfrm>
            <a:off x="0" y="965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2"/>
            <a:ext cx="121920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0198" y="223295"/>
            <a:ext cx="965603" cy="38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dice">
  <p:cSld name="1_Indice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63552" y="463552"/>
            <a:ext cx="11264900" cy="5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8451" y="63944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61969" y="690840"/>
            <a:ext cx="9841196" cy="11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rgbClr val="0A3559"/>
              </a:buClr>
              <a:buSzPts val="2597"/>
              <a:buFont typeface="Arial"/>
              <a:buNone/>
              <a:defRPr sz="2597" b="1" i="0" u="none" strike="noStrike" cap="none">
                <a:solidFill>
                  <a:srgbClr val="0A35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0" y="2"/>
            <a:ext cx="463550" cy="463550"/>
          </a:xfrm>
          <a:prstGeom prst="rect">
            <a:avLst/>
          </a:prstGeom>
          <a:solidFill>
            <a:srgbClr val="0A35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1">
  <p:cSld name="Watercolor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es + text below">
  <p:cSld name="two boxes + text below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32000" y="324000"/>
            <a:ext cx="11307032" cy="5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31317" y="1080004"/>
            <a:ext cx="11307736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2"/>
          </p:nvPr>
        </p:nvSpPr>
        <p:spPr>
          <a:xfrm>
            <a:off x="453650" y="5039258"/>
            <a:ext cx="11285383" cy="94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3"/>
          </p:nvPr>
        </p:nvSpPr>
        <p:spPr>
          <a:xfrm>
            <a:off x="431321" y="1587504"/>
            <a:ext cx="5546313" cy="32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"/>
          </p:nvPr>
        </p:nvSpPr>
        <p:spPr>
          <a:xfrm>
            <a:off x="6192744" y="1587504"/>
            <a:ext cx="5546313" cy="32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5"/>
          </p:nvPr>
        </p:nvSpPr>
        <p:spPr>
          <a:xfrm>
            <a:off x="452969" y="6096445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n titolo">
  <p:cSld name="Cover con titol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971109" y="2988765"/>
            <a:ext cx="42498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  <a:defRPr sz="3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502692" y="4967555"/>
            <a:ext cx="11865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5502691" y="5730380"/>
            <a:ext cx="11865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">
  <p:cSld name="Titolo + test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91440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e immagine">
  <p:cSld name="Titolo + testo e immag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41736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>
            <a:spLocks noGrp="1"/>
          </p:cNvSpPr>
          <p:nvPr>
            <p:ph type="pic" idx="3"/>
          </p:nvPr>
        </p:nvSpPr>
        <p:spPr>
          <a:xfrm>
            <a:off x="5181602" y="2214565"/>
            <a:ext cx="4683000" cy="317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sto">
  <p:cSld name="Solo test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720725" y="1620002"/>
            <a:ext cx="9144000" cy="3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su due righe + testo">
  <p:cSld name="Titolo su due righe + test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720000" y="709107"/>
            <a:ext cx="91440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594"/>
              <a:buFont typeface="Calibri"/>
              <a:buNone/>
              <a:defRPr sz="2594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720725" y="2340002"/>
            <a:ext cx="91440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2"/>
          </p:nvPr>
        </p:nvSpPr>
        <p:spPr>
          <a:xfrm>
            <a:off x="720000" y="1672347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896"/>
              <a:buFont typeface="Arial"/>
              <a:buNone/>
              <a:defRPr sz="18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">
  <p:cSld name="Titolo + elenco puntato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9144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-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2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(doppia colonna)">
  <p:cSld name="Titolo + elenco puntato (doppia colonna)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numerato (doppia colonna)">
  <p:cSld name="Titolo + elenco numerato (doppia colonna)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contenuto">
  <p:cSld name="Titolo + contenuto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720001" y="2068947"/>
            <a:ext cx="7204800" cy="3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3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">
  <p:cSld name="Titolo + tes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9144000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contenuto">
  <p:cSld name="Titolo + testo breve e contenuto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720003" y="2558475"/>
            <a:ext cx="58932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breve e due contenuti">
  <p:cSld name="Titolo + testo breve e due contenuti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720002" y="2558475"/>
            <a:ext cx="47295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720000" y="2160000"/>
            <a:ext cx="91440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3"/>
          </p:nvPr>
        </p:nvSpPr>
        <p:spPr>
          <a:xfrm>
            <a:off x="5125749" y="2558475"/>
            <a:ext cx="47295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+ due contenuti">
  <p:cSld name="Titolo + elenco puntato + due contenuti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38520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2"/>
          </p:nvPr>
        </p:nvSpPr>
        <p:spPr>
          <a:xfrm>
            <a:off x="4821381" y="2215575"/>
            <a:ext cx="32973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3"/>
          </p:nvPr>
        </p:nvSpPr>
        <p:spPr>
          <a:xfrm>
            <a:off x="8368148" y="2215575"/>
            <a:ext cx="3399600" cy="3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5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4"/>
          </p:nvPr>
        </p:nvSpPr>
        <p:spPr>
          <a:xfrm>
            <a:off x="720000" y="144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5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ma a linee">
  <p:cSld name="Diagramma a line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4200" y="1440000"/>
            <a:ext cx="8463600" cy="38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togramma">
  <p:cSld name="Istogramma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8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a torta">
  <p:cSld name="Grafico a torta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720002" y="5592770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2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7850" y="1440000"/>
            <a:ext cx="846360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ntt">
  <p:cSld name="Gant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/>
        </p:nvSpPr>
        <p:spPr>
          <a:xfrm>
            <a:off x="631430" y="6355418"/>
            <a:ext cx="834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1"/>
          </p:nvPr>
        </p:nvSpPr>
        <p:spPr>
          <a:xfrm>
            <a:off x="720000" y="900000"/>
            <a:ext cx="9144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2"/>
          </p:nvPr>
        </p:nvSpPr>
        <p:spPr>
          <a:xfrm>
            <a:off x="2401633" y="3048763"/>
            <a:ext cx="18096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3"/>
          </p:nvPr>
        </p:nvSpPr>
        <p:spPr>
          <a:xfrm>
            <a:off x="4340844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4"/>
          </p:nvPr>
        </p:nvSpPr>
        <p:spPr>
          <a:xfrm>
            <a:off x="6106128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5"/>
          </p:nvPr>
        </p:nvSpPr>
        <p:spPr>
          <a:xfrm>
            <a:off x="7861019" y="3048763"/>
            <a:ext cx="16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646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6"/>
          </p:nvPr>
        </p:nvSpPr>
        <p:spPr>
          <a:xfrm>
            <a:off x="2401634" y="3781475"/>
            <a:ext cx="18096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7"/>
          </p:nvPr>
        </p:nvSpPr>
        <p:spPr>
          <a:xfrm>
            <a:off x="4340844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8"/>
          </p:nvPr>
        </p:nvSpPr>
        <p:spPr>
          <a:xfrm>
            <a:off x="6106128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9"/>
          </p:nvPr>
        </p:nvSpPr>
        <p:spPr>
          <a:xfrm>
            <a:off x="7861019" y="3781476"/>
            <a:ext cx="16254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uto con didascalia">
  <p:cSld name="2_Contenuto con didascalia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0"/>
          <p:cNvPicPr preferRelativeResize="0"/>
          <p:nvPr/>
        </p:nvPicPr>
        <p:blipFill rotWithShape="1">
          <a:blip r:embed="rId2">
            <a:alphaModFix amt="52000"/>
          </a:blip>
          <a:srcRect/>
          <a:stretch/>
        </p:blipFill>
        <p:spPr>
          <a:xfrm>
            <a:off x="0" y="965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2"/>
            <a:ext cx="121920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0198" y="223295"/>
            <a:ext cx="965603" cy="38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dice">
  <p:cSld name="1_Indice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463552" y="463552"/>
            <a:ext cx="11265000" cy="5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8451" y="63944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661969" y="690840"/>
            <a:ext cx="98412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rgbClr val="0A3559"/>
              </a:buClr>
              <a:buSzPts val="2597"/>
              <a:buFont typeface="Arial"/>
              <a:buNone/>
              <a:defRPr sz="2597" b="1" i="0" u="none" strike="noStrike" cap="none">
                <a:solidFill>
                  <a:srgbClr val="0A35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0" y="2"/>
            <a:ext cx="463500" cy="463500"/>
          </a:xfrm>
          <a:prstGeom prst="rect">
            <a:avLst/>
          </a:prstGeom>
          <a:solidFill>
            <a:srgbClr val="0A35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9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es + text below">
  <p:cSld name="two boxes + text below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432000" y="324000"/>
            <a:ext cx="11307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431317" y="1080004"/>
            <a:ext cx="11307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2"/>
          </p:nvPr>
        </p:nvSpPr>
        <p:spPr>
          <a:xfrm>
            <a:off x="453650" y="5039258"/>
            <a:ext cx="11285400" cy="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201B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8C201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3"/>
          </p:nvPr>
        </p:nvSpPr>
        <p:spPr>
          <a:xfrm>
            <a:off x="431321" y="1587504"/>
            <a:ext cx="55464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4"/>
          </p:nvPr>
        </p:nvSpPr>
        <p:spPr>
          <a:xfrm>
            <a:off x="6192744" y="1587504"/>
            <a:ext cx="55464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1"/>
              </a:buClr>
              <a:buSzPts val="2794"/>
              <a:buFont typeface="Arial"/>
              <a:buNone/>
              <a:defRPr sz="2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5"/>
          </p:nvPr>
        </p:nvSpPr>
        <p:spPr>
          <a:xfrm>
            <a:off x="452969" y="6096445"/>
            <a:ext cx="3225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testo e immagine">
  <p:cSld name="Titolo + testo e immagi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20725" y="2214002"/>
            <a:ext cx="4173492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>
            <a:spLocks noGrp="1"/>
          </p:cNvSpPr>
          <p:nvPr>
            <p:ph type="pic" idx="3"/>
          </p:nvPr>
        </p:nvSpPr>
        <p:spPr>
          <a:xfrm>
            <a:off x="5181602" y="2214565"/>
            <a:ext cx="4683125" cy="3178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sto">
  <p:cSld name="Solo test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20725" y="1620002"/>
            <a:ext cx="9144000" cy="363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su due righe + testo">
  <p:cSld name="Titolo su due righe + tes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720000" y="709107"/>
            <a:ext cx="9144000" cy="91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594"/>
              <a:buFont typeface="Calibri"/>
              <a:buNone/>
              <a:defRPr sz="2594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20725" y="2340002"/>
            <a:ext cx="9144000" cy="317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1597"/>
              <a:buFont typeface="Arial"/>
              <a:buNone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7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6"/>
              <a:buFont typeface="Arial"/>
              <a:buChar char="•"/>
              <a:defRPr sz="23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3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2"/>
          </p:nvPr>
        </p:nvSpPr>
        <p:spPr>
          <a:xfrm>
            <a:off x="720000" y="1672347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896"/>
              <a:buFont typeface="Arial"/>
              <a:buNone/>
              <a:defRPr sz="18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">
  <p:cSld name="Titolo + elenco punta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9144000" cy="301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-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puntato (doppia colonna)">
  <p:cSld name="Titolo + elenco puntato (doppia colonna)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Char char="•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elenco numerato (doppia colonna)">
  <p:cSld name="Titolo + elenco numerato (doppia colonna)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720001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5758437" y="2215575"/>
            <a:ext cx="4692508" cy="3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009" algn="l" rtl="0">
              <a:lnSpc>
                <a:spcPct val="10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1597"/>
              <a:buFont typeface="Calibri"/>
              <a:buAutoNum type="arabicPeriod"/>
              <a:defRPr sz="1597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24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Calibri"/>
              <a:buAutoNum type="alphaLcPeriod"/>
              <a:defRPr sz="1396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96"/>
              <a:buFont typeface="Arial"/>
              <a:buNone/>
              <a:defRPr sz="139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Char char="•"/>
              <a:defRPr sz="15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631430" y="6355418"/>
            <a:ext cx="834123" cy="2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7"/>
              <a:buFont typeface="Arial"/>
              <a:buNone/>
            </a:pPr>
            <a:fld id="{00000000-1234-1234-1234-123412341234}" type="slidenum">
              <a:rPr lang="it-IT" sz="897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897" b="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rgbClr val="002755"/>
              </a:buClr>
              <a:buSzPts val="1996"/>
              <a:buFont typeface="Arial"/>
              <a:buNone/>
              <a:defRPr sz="1995" b="0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6"/>
              <a:buFont typeface="Arial"/>
              <a:buNone/>
              <a:defRPr sz="19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None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7"/>
              <a:buFont typeface="Arial"/>
              <a:buNone/>
              <a:defRPr sz="15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720002" y="5592770"/>
            <a:ext cx="3225499" cy="23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Clr>
                <a:schemeClr val="dk2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97"/>
              <a:buFont typeface="Arial"/>
              <a:buNone/>
              <a:defRPr sz="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6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6"/>
              <a:buFont typeface="Arial"/>
              <a:buChar char="•"/>
              <a:defRPr sz="17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ctrTitle"/>
          </p:nvPr>
        </p:nvSpPr>
        <p:spPr>
          <a:xfrm>
            <a:off x="720000" y="900002"/>
            <a:ext cx="9144000" cy="4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55"/>
              </a:buClr>
              <a:buSzPts val="2993"/>
              <a:buFont typeface="Calibri"/>
              <a:buNone/>
              <a:defRPr sz="2993" b="1" i="0" u="none" strike="noStrike" cap="none">
                <a:solidFill>
                  <a:srgbClr val="0027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00" y="-3050"/>
            <a:ext cx="122711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3386100" y="3854523"/>
            <a:ext cx="54198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4800"/>
              <a:t>Lavazza Project</a:t>
            </a:r>
            <a:endParaRPr sz="4800"/>
          </a:p>
        </p:txBody>
      </p:sp>
      <p:pic>
        <p:nvPicPr>
          <p:cNvPr id="248" name="Google Shape;248;p43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111" y="1876320"/>
            <a:ext cx="2515778" cy="100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2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2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- System diagrams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00" y="2205050"/>
            <a:ext cx="11038200" cy="27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3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Manage - Work breakdown structure 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7" name="Google Shape;347;p53"/>
          <p:cNvGraphicFramePr/>
          <p:nvPr/>
        </p:nvGraphicFramePr>
        <p:xfrm>
          <a:off x="867938" y="14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{ABAE0698-533E-4646-A54F-CA3AECFA635F}</a:tableStyleId>
              </a:tblPr>
              <a:tblGrid>
                <a:gridCol w="348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 b="1">
                          <a:solidFill>
                            <a:schemeClr val="dk1"/>
                          </a:solidFill>
                        </a:rPr>
                        <a:t>Work process </a:t>
                      </a:r>
                      <a:endParaRPr sz="25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 b="1">
                          <a:solidFill>
                            <a:schemeClr val="dk1"/>
                          </a:solidFill>
                        </a:rPr>
                        <a:t>Start date</a:t>
                      </a:r>
                      <a:endParaRPr sz="25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500" b="1">
                          <a:solidFill>
                            <a:schemeClr val="dk1"/>
                          </a:solidFill>
                        </a:rPr>
                        <a:t>End date</a:t>
                      </a:r>
                      <a:endParaRPr sz="25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</a:rPr>
                        <a:t>WP1: Project Management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28/10/2024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13/11/2024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</a:rPr>
                        <a:t>WP2: Data Preparation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14/11/2024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05/12/2024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</a:rPr>
                        <a:t>WP3: Model Development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05/12/2024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09/01/2024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</a:rPr>
                        <a:t>WP4: Communication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04/11/2024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>
                          <a:solidFill>
                            <a:schemeClr val="dk1"/>
                          </a:solidFill>
                        </a:rPr>
                        <a:t>09/01/2024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4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4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Manage - Work breakdown structure 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4"/>
          <p:cNvSpPr txBox="1"/>
          <p:nvPr/>
        </p:nvSpPr>
        <p:spPr>
          <a:xfrm>
            <a:off x="582750" y="1819800"/>
            <a:ext cx="5447700" cy="3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WP1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T1.1: Project definition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T1.2: Design Plan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T1.3: Management Plan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WP2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T2.1: Data Collection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T2.2: Data Cleaning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4"/>
          <p:cNvSpPr txBox="1"/>
          <p:nvPr/>
        </p:nvSpPr>
        <p:spPr>
          <a:xfrm>
            <a:off x="6030450" y="1819800"/>
            <a:ext cx="5112300" cy="3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WP3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T3.1: Model Selection &amp; Training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T3.2: Model Evaluation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WP4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T4.1: Meetings with Lavazza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T4.2: Checkpoint Preparation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T4.3: Final Presentation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5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5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Manage - Gantt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Google Shape;364;p55"/>
          <p:cNvGrpSpPr/>
          <p:nvPr/>
        </p:nvGrpSpPr>
        <p:grpSpPr>
          <a:xfrm>
            <a:off x="-342882" y="1128875"/>
            <a:ext cx="12877770" cy="4600256"/>
            <a:chOff x="-7" y="1128875"/>
            <a:chExt cx="12877770" cy="4600256"/>
          </a:xfrm>
        </p:grpSpPr>
        <p:grpSp>
          <p:nvGrpSpPr>
            <p:cNvPr id="365" name="Google Shape;365;p55"/>
            <p:cNvGrpSpPr/>
            <p:nvPr/>
          </p:nvGrpSpPr>
          <p:grpSpPr>
            <a:xfrm>
              <a:off x="-7" y="1128875"/>
              <a:ext cx="12877770" cy="4600256"/>
              <a:chOff x="149075" y="1318550"/>
              <a:chExt cx="11937125" cy="4446840"/>
            </a:xfrm>
          </p:grpSpPr>
          <p:grpSp>
            <p:nvGrpSpPr>
              <p:cNvPr id="366" name="Google Shape;366;p55"/>
              <p:cNvGrpSpPr/>
              <p:nvPr/>
            </p:nvGrpSpPr>
            <p:grpSpPr>
              <a:xfrm>
                <a:off x="260678" y="1492952"/>
                <a:ext cx="11710781" cy="4272437"/>
                <a:chOff x="428763" y="1503025"/>
                <a:chExt cx="11334477" cy="4069375"/>
              </a:xfrm>
            </p:grpSpPr>
            <p:sp>
              <p:nvSpPr>
                <p:cNvPr id="367" name="Google Shape;367;p55"/>
                <p:cNvSpPr txBox="1"/>
                <p:nvPr/>
              </p:nvSpPr>
              <p:spPr>
                <a:xfrm>
                  <a:off x="4487900" y="5246600"/>
                  <a:ext cx="977400" cy="32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sz="1100">
                      <a:solidFill>
                        <a:schemeClr val="dk1"/>
                      </a:solidFill>
                    </a:rPr>
                    <a:t>(14/11/2024)</a:t>
                  </a:r>
                  <a:endParaRPr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68" name="Google Shape;368;p55"/>
                <p:cNvSpPr txBox="1"/>
                <p:nvPr/>
              </p:nvSpPr>
              <p:spPr>
                <a:xfrm>
                  <a:off x="6560250" y="5246600"/>
                  <a:ext cx="977400" cy="32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sz="1100">
                      <a:solidFill>
                        <a:schemeClr val="dk1"/>
                      </a:solidFill>
                    </a:rPr>
                    <a:t>(05/12/2024)</a:t>
                  </a:r>
                  <a:endParaRPr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69" name="Google Shape;369;p55"/>
                <p:cNvSpPr txBox="1"/>
                <p:nvPr/>
              </p:nvSpPr>
              <p:spPr>
                <a:xfrm>
                  <a:off x="10014675" y="5246600"/>
                  <a:ext cx="977400" cy="32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sz="1100">
                      <a:solidFill>
                        <a:schemeClr val="dk1"/>
                      </a:solidFill>
                    </a:rPr>
                    <a:t>(09/01/2025)</a:t>
                  </a:r>
                  <a:endParaRPr sz="1100">
                    <a:solidFill>
                      <a:schemeClr val="dk1"/>
                    </a:solidFill>
                  </a:endParaRPr>
                </a:p>
              </p:txBody>
            </p:sp>
            <p:pic>
              <p:nvPicPr>
                <p:cNvPr id="370" name="Google Shape;370;p5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28763" y="1503025"/>
                  <a:ext cx="11334477" cy="38519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71" name="Google Shape;371;p55"/>
              <p:cNvSpPr/>
              <p:nvPr/>
            </p:nvSpPr>
            <p:spPr>
              <a:xfrm>
                <a:off x="11222200" y="1456500"/>
                <a:ext cx="864000" cy="3584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5"/>
              <p:cNvSpPr/>
              <p:nvPr/>
            </p:nvSpPr>
            <p:spPr>
              <a:xfrm>
                <a:off x="149075" y="1318550"/>
                <a:ext cx="864000" cy="3584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55"/>
            <p:cNvSpPr/>
            <p:nvPr/>
          </p:nvSpPr>
          <p:spPr>
            <a:xfrm>
              <a:off x="3463211" y="2015571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4234256" y="2015571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5"/>
            <p:cNvSpPr/>
            <p:nvPr/>
          </p:nvSpPr>
          <p:spPr>
            <a:xfrm>
              <a:off x="4234256" y="2231910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5"/>
            <p:cNvSpPr/>
            <p:nvPr/>
          </p:nvSpPr>
          <p:spPr>
            <a:xfrm>
              <a:off x="4234256" y="2448250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5"/>
            <p:cNvSpPr/>
            <p:nvPr/>
          </p:nvSpPr>
          <p:spPr>
            <a:xfrm>
              <a:off x="3463211" y="4176589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5"/>
            <p:cNvSpPr/>
            <p:nvPr/>
          </p:nvSpPr>
          <p:spPr>
            <a:xfrm>
              <a:off x="4234256" y="4176589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5"/>
            <p:cNvSpPr/>
            <p:nvPr/>
          </p:nvSpPr>
          <p:spPr>
            <a:xfrm>
              <a:off x="4234256" y="4392929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5"/>
            <p:cNvSpPr/>
            <p:nvPr/>
          </p:nvSpPr>
          <p:spPr>
            <a:xfrm>
              <a:off x="932064" y="5288230"/>
              <a:ext cx="758612" cy="20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5"/>
            <p:cNvSpPr txBox="1"/>
            <p:nvPr/>
          </p:nvSpPr>
          <p:spPr>
            <a:xfrm>
              <a:off x="1645554" y="5208159"/>
              <a:ext cx="1683899" cy="354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>
                  <a:solidFill>
                    <a:schemeClr val="dk1"/>
                  </a:solidFill>
                </a:rPr>
                <a:t>: </a:t>
              </a:r>
              <a:r>
                <a:rPr lang="it-IT" sz="1100" b="1">
                  <a:solidFill>
                    <a:schemeClr val="dk1"/>
                  </a:solidFill>
                </a:rPr>
                <a:t>COMPLETED</a:t>
              </a:r>
              <a:endParaRPr sz="11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1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97"/>
          <p:cNvSpPr txBox="1">
            <a:spLocks noGrp="1"/>
          </p:cNvSpPr>
          <p:nvPr>
            <p:ph type="title"/>
          </p:nvPr>
        </p:nvSpPr>
        <p:spPr>
          <a:xfrm>
            <a:off x="3390375" y="3513323"/>
            <a:ext cx="54198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4500"/>
              <a:t>Thank you</a:t>
            </a:r>
            <a:endParaRPr sz="4500"/>
          </a:p>
        </p:txBody>
      </p:sp>
      <p:pic>
        <p:nvPicPr>
          <p:cNvPr id="826" name="Google Shape;826;p97" descr="Immagine che contiene testo, clipart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8111" y="1876320"/>
            <a:ext cx="2515778" cy="1001378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97"/>
          <p:cNvSpPr txBox="1">
            <a:spLocks noGrp="1"/>
          </p:cNvSpPr>
          <p:nvPr>
            <p:ph type="title"/>
          </p:nvPr>
        </p:nvSpPr>
        <p:spPr>
          <a:xfrm>
            <a:off x="420825" y="5414350"/>
            <a:ext cx="113589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it-IT" sz="3100"/>
              <a:t>Alessio Gioè - Catalano Vincenzo - Tommaso Mazzarini 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4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5328050" y="1383300"/>
            <a:ext cx="5895900" cy="4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Sustainable Development Goal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 Map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Persona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Journey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Design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endParaRPr sz="2700">
              <a:solidFill>
                <a:srgbClr val="0032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1166600" y="3139650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Checkpoint 1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Value Proposition</a:t>
            </a:r>
            <a:endParaRPr/>
          </a:p>
        </p:txBody>
      </p:sp>
      <p:sp>
        <p:nvSpPr>
          <p:cNvPr id="264" name="Google Shape;264;p45"/>
          <p:cNvSpPr txBox="1"/>
          <p:nvPr/>
        </p:nvSpPr>
        <p:spPr>
          <a:xfrm>
            <a:off x="412207" y="2459245"/>
            <a:ext cx="113676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marketers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seeking deeper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product launches, our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software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transforms raw online comments and reviews into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actionable metrics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45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6"/>
          <p:cNvSpPr txBox="1"/>
          <p:nvPr/>
        </p:nvSpPr>
        <p:spPr>
          <a:xfrm>
            <a:off x="412200" y="2332499"/>
            <a:ext cx="11367600" cy="21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an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software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order to understand the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a product launch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terms of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consumers sentiment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crossing social media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third-party </a:t>
            </a:r>
            <a:r>
              <a:rPr lang="it-IT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46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Sustainable Development Goal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475" y="2444875"/>
            <a:ext cx="1968250" cy="19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7"/>
          <p:cNvSpPr txBox="1"/>
          <p:nvPr/>
        </p:nvSpPr>
        <p:spPr>
          <a:xfrm>
            <a:off x="5349625" y="2745000"/>
            <a:ext cx="5340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Responsible consumption </a:t>
            </a:r>
            <a:endParaRPr sz="320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320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production</a:t>
            </a:r>
            <a:endParaRPr sz="320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 rotWithShape="1">
          <a:blip r:embed="rId3">
            <a:alphaModFix/>
          </a:blip>
          <a:srcRect l="1931"/>
          <a:stretch/>
        </p:blipFill>
        <p:spPr>
          <a:xfrm>
            <a:off x="3379125" y="299900"/>
            <a:ext cx="5587501" cy="564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Stakeholder Map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4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333875" y="1868850"/>
            <a:ext cx="2951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providers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333875" y="3284850"/>
            <a:ext cx="2891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suppliers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Wonderflow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Digimind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9"/>
          <p:cNvPicPr preferRelativeResize="0"/>
          <p:nvPr/>
        </p:nvPicPr>
        <p:blipFill rotWithShape="1">
          <a:blip r:embed="rId3">
            <a:alphaModFix/>
          </a:blip>
          <a:srcRect r="586" b="1497"/>
          <a:stretch/>
        </p:blipFill>
        <p:spPr>
          <a:xfrm>
            <a:off x="1696275" y="838650"/>
            <a:ext cx="8799451" cy="50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9"/>
          <p:cNvPicPr preferRelativeResize="0"/>
          <p:nvPr/>
        </p:nvPicPr>
        <p:blipFill rotWithShape="1">
          <a:blip r:embed="rId4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9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User Persona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0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0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User Journey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166250" y="1712900"/>
            <a:ext cx="3338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Francesco gathers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the process is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inaccurate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0"/>
          <p:cNvSpPr txBox="1"/>
          <p:nvPr/>
        </p:nvSpPr>
        <p:spPr>
          <a:xfrm>
            <a:off x="2007175" y="4166250"/>
            <a:ext cx="3338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Francesco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searches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capable to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right ones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easy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0"/>
          <p:cNvSpPr txBox="1"/>
          <p:nvPr/>
        </p:nvSpPr>
        <p:spPr>
          <a:xfrm>
            <a:off x="4534425" y="1712900"/>
            <a:ext cx="3752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Francesco decides to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customized AI system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Politecnico di Torino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considering their potential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inexperience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6560450" y="4166250"/>
            <a:ext cx="3864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Francesco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system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sentiments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Lavazza products, though it requires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effort.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8853303" y="1812913"/>
            <a:ext cx="3338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Francesco exploits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insights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drive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decisions 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it-IT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loyalty</a:t>
            </a: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690900" y="2845500"/>
            <a:ext cx="167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</a:rPr>
              <a:t>Awareness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2825325" y="3712350"/>
            <a:ext cx="182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</a:rPr>
              <a:t>Consideration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5109750" y="2845500"/>
            <a:ext cx="167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</a:rPr>
              <a:t>Decision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7319175" y="3566100"/>
            <a:ext cx="2038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</a:rPr>
              <a:t>Delivery and Use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9895200" y="2704050"/>
            <a:ext cx="1601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</a:rPr>
              <a:t>Loyalty and Advocacy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318" name="Google Shape;318;p50"/>
          <p:cNvCxnSpPr/>
          <p:nvPr/>
        </p:nvCxnSpPr>
        <p:spPr>
          <a:xfrm rot="10800000" flipH="1">
            <a:off x="1510050" y="3430350"/>
            <a:ext cx="9171900" cy="1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50"/>
          <p:cNvSpPr/>
          <p:nvPr/>
        </p:nvSpPr>
        <p:spPr>
          <a:xfrm>
            <a:off x="1475250" y="3389975"/>
            <a:ext cx="102900" cy="102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0"/>
          <p:cNvSpPr/>
          <p:nvPr/>
        </p:nvSpPr>
        <p:spPr>
          <a:xfrm>
            <a:off x="3684675" y="3389963"/>
            <a:ext cx="102900" cy="102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0"/>
          <p:cNvSpPr/>
          <p:nvPr/>
        </p:nvSpPr>
        <p:spPr>
          <a:xfrm>
            <a:off x="5835250" y="3377550"/>
            <a:ext cx="102900" cy="102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0"/>
          <p:cNvSpPr/>
          <p:nvPr/>
        </p:nvSpPr>
        <p:spPr>
          <a:xfrm>
            <a:off x="8286825" y="3377550"/>
            <a:ext cx="102900" cy="102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0"/>
          <p:cNvSpPr/>
          <p:nvPr/>
        </p:nvSpPr>
        <p:spPr>
          <a:xfrm>
            <a:off x="10644450" y="3377550"/>
            <a:ext cx="102900" cy="102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1"/>
          <p:cNvPicPr preferRelativeResize="0"/>
          <p:nvPr/>
        </p:nvPicPr>
        <p:blipFill rotWithShape="1">
          <a:blip r:embed="rId3">
            <a:alphaModFix/>
          </a:blip>
          <a:srcRect t="19668" b="22018"/>
          <a:stretch/>
        </p:blipFill>
        <p:spPr>
          <a:xfrm>
            <a:off x="9458875" y="207575"/>
            <a:ext cx="2320927" cy="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1"/>
          <p:cNvSpPr txBox="1"/>
          <p:nvPr/>
        </p:nvSpPr>
        <p:spPr>
          <a:xfrm>
            <a:off x="1382157" y="465981"/>
            <a:ext cx="98418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025" tIns="23025" rIns="23025" bIns="230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it-IT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- User Requirements 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1" name="Google Shape;331;p51"/>
          <p:cNvGraphicFramePr/>
          <p:nvPr/>
        </p:nvGraphicFramePr>
        <p:xfrm>
          <a:off x="1466513" y="1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{ABAE0698-533E-4646-A54F-CA3AECFA635F}</a:tableStyleId>
              </a:tblPr>
              <a:tblGrid>
                <a:gridCol w="10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ID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Priority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FR1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Ability to collect and integrate data from different sources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Must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FR2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Ability to infer sentiment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Must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FR3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Ability to evaluate aspects of the products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Must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FR4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Ability to provide reports 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Must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FR5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Ability to segment the audience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Should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NFR1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Performance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Must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NFR2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Reliability 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Must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NFR3</a:t>
                      </a:r>
                      <a:endParaRPr sz="18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Usability 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Must have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Tema principale">
  <a:themeElements>
    <a:clrScheme name="Lavazza Corporate Visual Identity">
      <a:dk1>
        <a:srgbClr val="003263"/>
      </a:dk1>
      <a:lt1>
        <a:srgbClr val="FFFFFF"/>
      </a:lt1>
      <a:dk2>
        <a:srgbClr val="44546A"/>
      </a:dk2>
      <a:lt2>
        <a:srgbClr val="E7E6E6"/>
      </a:lt2>
      <a:accent1>
        <a:srgbClr val="0092D6"/>
      </a:accent1>
      <a:accent2>
        <a:srgbClr val="D11666"/>
      </a:accent2>
      <a:accent3>
        <a:srgbClr val="DA001B"/>
      </a:accent3>
      <a:accent4>
        <a:srgbClr val="CB9E51"/>
      </a:accent4>
      <a:accent5>
        <a:srgbClr val="FFC000"/>
      </a:accent5>
      <a:accent6>
        <a:srgbClr val="70AD47"/>
      </a:accent6>
      <a:hlink>
        <a:srgbClr val="00666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principale">
  <a:themeElements>
    <a:clrScheme name="Lavazza Corporate Visual Identity">
      <a:dk1>
        <a:srgbClr val="003263"/>
      </a:dk1>
      <a:lt1>
        <a:srgbClr val="FFFFFF"/>
      </a:lt1>
      <a:dk2>
        <a:srgbClr val="44546A"/>
      </a:dk2>
      <a:lt2>
        <a:srgbClr val="E7E6E6"/>
      </a:lt2>
      <a:accent1>
        <a:srgbClr val="0092D6"/>
      </a:accent1>
      <a:accent2>
        <a:srgbClr val="D11666"/>
      </a:accent2>
      <a:accent3>
        <a:srgbClr val="DA001B"/>
      </a:accent3>
      <a:accent4>
        <a:srgbClr val="CB9E51"/>
      </a:accent4>
      <a:accent5>
        <a:srgbClr val="FFC000"/>
      </a:accent5>
      <a:accent6>
        <a:srgbClr val="70AD47"/>
      </a:accent6>
      <a:hlink>
        <a:srgbClr val="00666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Nunito</vt:lpstr>
      <vt:lpstr>Arial</vt:lpstr>
      <vt:lpstr>Calibri</vt:lpstr>
      <vt:lpstr>3_Tema principale</vt:lpstr>
      <vt:lpstr>3_Tema principale</vt:lpstr>
      <vt:lpstr>Lavazza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MAZZARINI TOMMASO</cp:lastModifiedBy>
  <cp:revision>1</cp:revision>
  <dcterms:modified xsi:type="dcterms:W3CDTF">2025-01-09T13:21:58Z</dcterms:modified>
</cp:coreProperties>
</file>