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23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310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AE0698-533E-4646-A54F-CA3AECFA635F}">
  <a:tblStyle styleId="{ABAE0698-533E-4646-A54F-CA3AECFA63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11"/>
  </p:normalViewPr>
  <p:slideViewPr>
    <p:cSldViewPr snapToGrid="0">
      <p:cViewPr varScale="1">
        <p:scale>
          <a:sx n="116" d="100"/>
          <a:sy n="116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bb1f2639e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31bb1f2639e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31bb1f2639e_2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bb1f263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g31bb1f2639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31bb1f2639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b6448dc4d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g31b6448dc4d_1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31b6448dc4d_1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b6448dc4d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g31b6448dc4d_1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31b6448dc4d_1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bb1f2639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g31bb1f2639e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31bb1f2639e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1b6448dc4d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31b6448dc4d_1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31b6448dc4d_1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1b6448dc4d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g31b6448dc4d_1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31b6448dc4d_1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b6448dc4d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g31b6448dc4d_1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g31b6448dc4d_1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1b6448dc4d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31b6448dc4d_1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31b6448dc4d_1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1b6448dc4d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g31b6448dc4d_1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31b6448dc4d_1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1b6448dc4d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g31b6448dc4d_1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31b6448dc4d_1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b6448dc4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31b6448dc4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31b6448dc4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1b6448dc4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1" name="Google Shape;821;g31b6448dc4d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g31b6448dc4d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b6448dc4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31b6448dc4d_0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31b6448dc4d_0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b6448dc4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g31b6448dc4d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31b6448dc4d_0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3c919fb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323c919fb3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323c919fb3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3c919fb3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323c919fb33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323c919fb33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3c919fb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323c919fb33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323c919fb33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b6448dc4d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31b6448dc4d_1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31b6448dc4d_1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b6448dc4d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31b6448dc4d_1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31b6448dc4d_1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on titolo">
  <p:cSld name="Cover con tito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971109" y="2988765"/>
            <a:ext cx="4249784" cy="88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  <a:defRPr sz="3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5502692" y="4967555"/>
            <a:ext cx="1186618" cy="2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5502691" y="5730380"/>
            <a:ext cx="1186618" cy="20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contenuto">
  <p:cSld name="Titolo + contenu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720001" y="2068947"/>
            <a:ext cx="7204800" cy="342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3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contenuto">
  <p:cSld name="Titolo + testo breve e contenut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720003" y="2558475"/>
            <a:ext cx="5893235" cy="293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due contenuti">
  <p:cSld name="Titolo + testo breve e due contenuti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720002" y="2558475"/>
            <a:ext cx="4729454" cy="293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5125749" y="2558475"/>
            <a:ext cx="4729454" cy="293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+ due contenuti">
  <p:cSld name="Titolo + elenco puntato + due contenuti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3852000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4821381" y="2215575"/>
            <a:ext cx="3297384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3"/>
          </p:nvPr>
        </p:nvSpPr>
        <p:spPr>
          <a:xfrm>
            <a:off x="8368148" y="2215575"/>
            <a:ext cx="3399537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ma a linee">
  <p:cSld name="Diagramma a line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4200" y="1440000"/>
            <a:ext cx="8463600" cy="38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stogramma">
  <p:cSld name="Istogramm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8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co a torta">
  <p:cSld name="Grafico a tort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ntt">
  <p:cSld name="Gant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2401633" y="3048763"/>
            <a:ext cx="180961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3"/>
          </p:nvPr>
        </p:nvSpPr>
        <p:spPr>
          <a:xfrm>
            <a:off x="4340844" y="3048763"/>
            <a:ext cx="162529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"/>
          </p:nvPr>
        </p:nvSpPr>
        <p:spPr>
          <a:xfrm>
            <a:off x="6106128" y="3048763"/>
            <a:ext cx="162529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5"/>
          </p:nvPr>
        </p:nvSpPr>
        <p:spPr>
          <a:xfrm>
            <a:off x="7861019" y="3048763"/>
            <a:ext cx="162529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6"/>
          </p:nvPr>
        </p:nvSpPr>
        <p:spPr>
          <a:xfrm>
            <a:off x="2401634" y="3781475"/>
            <a:ext cx="1809618" cy="166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7"/>
          </p:nvPr>
        </p:nvSpPr>
        <p:spPr>
          <a:xfrm>
            <a:off x="4340844" y="3781476"/>
            <a:ext cx="1625298" cy="166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8"/>
          </p:nvPr>
        </p:nvSpPr>
        <p:spPr>
          <a:xfrm>
            <a:off x="6106128" y="3781476"/>
            <a:ext cx="1625298" cy="166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9"/>
          </p:nvPr>
        </p:nvSpPr>
        <p:spPr>
          <a:xfrm>
            <a:off x="7861019" y="3781476"/>
            <a:ext cx="1625298" cy="166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uto con didascalia">
  <p:cSld name="2_Contenuto con didascali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 amt="52000"/>
          </a:blip>
          <a:srcRect/>
          <a:stretch/>
        </p:blipFill>
        <p:spPr>
          <a:xfrm>
            <a:off x="0" y="965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2"/>
            <a:ext cx="121920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0198" y="223295"/>
            <a:ext cx="965603" cy="38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dice">
  <p:cSld name="1_Indice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463552" y="463552"/>
            <a:ext cx="11264900" cy="5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8451" y="6394450"/>
            <a:ext cx="46355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61969" y="690840"/>
            <a:ext cx="9841196" cy="111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rgbClr val="0A3559"/>
              </a:buClr>
              <a:buSzPts val="2597"/>
              <a:buFont typeface="Arial"/>
              <a:buNone/>
              <a:defRPr sz="2597" b="1" i="0" u="none" strike="noStrike" cap="none">
                <a:solidFill>
                  <a:srgbClr val="0A35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0" y="2"/>
            <a:ext cx="463550" cy="463550"/>
          </a:xfrm>
          <a:prstGeom prst="rect">
            <a:avLst/>
          </a:prstGeom>
          <a:solidFill>
            <a:srgbClr val="0A35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1">
  <p:cSld name="Watercolor 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oxes + text below">
  <p:cSld name="two boxes + text below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32000" y="324000"/>
            <a:ext cx="11307032" cy="5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31317" y="1080004"/>
            <a:ext cx="11307736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2"/>
          </p:nvPr>
        </p:nvSpPr>
        <p:spPr>
          <a:xfrm>
            <a:off x="453650" y="5039258"/>
            <a:ext cx="11285383" cy="94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3"/>
          </p:nvPr>
        </p:nvSpPr>
        <p:spPr>
          <a:xfrm>
            <a:off x="431321" y="1587504"/>
            <a:ext cx="5546313" cy="32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4"/>
          </p:nvPr>
        </p:nvSpPr>
        <p:spPr>
          <a:xfrm>
            <a:off x="6192744" y="1587504"/>
            <a:ext cx="5546313" cy="32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5"/>
          </p:nvPr>
        </p:nvSpPr>
        <p:spPr>
          <a:xfrm>
            <a:off x="452969" y="6096445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on titolo">
  <p:cSld name="Cover con titolo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971109" y="2988765"/>
            <a:ext cx="42498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  <a:defRPr sz="3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5502692" y="4967555"/>
            <a:ext cx="11865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2"/>
          </p:nvPr>
        </p:nvSpPr>
        <p:spPr>
          <a:xfrm>
            <a:off x="5502691" y="5730380"/>
            <a:ext cx="11865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1">
  <p:cSld name="Watercolor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">
  <p:cSld name="Titolo + testo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91440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e immagine">
  <p:cSld name="Titolo + testo e immag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41736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>
            <a:spLocks noGrp="1"/>
          </p:cNvSpPr>
          <p:nvPr>
            <p:ph type="pic" idx="3"/>
          </p:nvPr>
        </p:nvSpPr>
        <p:spPr>
          <a:xfrm>
            <a:off x="5181602" y="2214565"/>
            <a:ext cx="4683000" cy="317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esto">
  <p:cSld name="Solo test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720725" y="1620002"/>
            <a:ext cx="9144000" cy="3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su due righe + testo">
  <p:cSld name="Titolo su due righe + test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720000" y="709107"/>
            <a:ext cx="91440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594"/>
              <a:buFont typeface="Calibri"/>
              <a:buNone/>
              <a:defRPr sz="2594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720725" y="2340002"/>
            <a:ext cx="91440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2"/>
          </p:nvPr>
        </p:nvSpPr>
        <p:spPr>
          <a:xfrm>
            <a:off x="720000" y="1672347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896"/>
              <a:buFont typeface="Arial"/>
              <a:buNone/>
              <a:defRPr sz="18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">
  <p:cSld name="Titolo + elenco puntato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91440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-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2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(doppia colonna)">
  <p:cSld name="Titolo + elenco puntato (doppia colonna)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numerato (doppia colonna)">
  <p:cSld name="Titolo + elenco numerato (doppia colonna)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">
  <p:cSld name="Titolo + tes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9144000" cy="31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contenuto">
  <p:cSld name="Titolo + contenuto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720001" y="2068947"/>
            <a:ext cx="7204800" cy="3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3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contenuto">
  <p:cSld name="Titolo + testo breve e contenuto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720003" y="2558475"/>
            <a:ext cx="58932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due contenuti">
  <p:cSld name="Titolo + testo breve e due contenuti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720002" y="2558475"/>
            <a:ext cx="47295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3"/>
          </p:nvPr>
        </p:nvSpPr>
        <p:spPr>
          <a:xfrm>
            <a:off x="5125749" y="2558475"/>
            <a:ext cx="47295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+ due contenuti">
  <p:cSld name="Titolo + elenco puntato + due contenuti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38520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2"/>
          </p:nvPr>
        </p:nvSpPr>
        <p:spPr>
          <a:xfrm>
            <a:off x="4821381" y="2215575"/>
            <a:ext cx="32973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3"/>
          </p:nvPr>
        </p:nvSpPr>
        <p:spPr>
          <a:xfrm>
            <a:off x="8368148" y="2215575"/>
            <a:ext cx="3399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5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5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ma a linee">
  <p:cSld name="Diagramma a line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4200" y="1440000"/>
            <a:ext cx="8463600" cy="38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6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stogramma">
  <p:cSld name="Istogramma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8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co a torta">
  <p:cSld name="Grafico a torta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ntt">
  <p:cSld name="Gant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1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2"/>
          </p:nvPr>
        </p:nvSpPr>
        <p:spPr>
          <a:xfrm>
            <a:off x="2401633" y="3048763"/>
            <a:ext cx="18096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3"/>
          </p:nvPr>
        </p:nvSpPr>
        <p:spPr>
          <a:xfrm>
            <a:off x="4340844" y="3048763"/>
            <a:ext cx="1625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4"/>
          </p:nvPr>
        </p:nvSpPr>
        <p:spPr>
          <a:xfrm>
            <a:off x="6106128" y="3048763"/>
            <a:ext cx="1625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5"/>
          </p:nvPr>
        </p:nvSpPr>
        <p:spPr>
          <a:xfrm>
            <a:off x="7861019" y="3048763"/>
            <a:ext cx="1625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6"/>
          </p:nvPr>
        </p:nvSpPr>
        <p:spPr>
          <a:xfrm>
            <a:off x="2401634" y="3781475"/>
            <a:ext cx="18096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7"/>
          </p:nvPr>
        </p:nvSpPr>
        <p:spPr>
          <a:xfrm>
            <a:off x="4340844" y="3781476"/>
            <a:ext cx="16254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8"/>
          </p:nvPr>
        </p:nvSpPr>
        <p:spPr>
          <a:xfrm>
            <a:off x="6106128" y="3781476"/>
            <a:ext cx="16254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9"/>
          </p:nvPr>
        </p:nvSpPr>
        <p:spPr>
          <a:xfrm>
            <a:off x="7861019" y="3781476"/>
            <a:ext cx="16254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uto con didascalia">
  <p:cSld name="2_Contenuto con didascalia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0"/>
          <p:cNvPicPr preferRelativeResize="0"/>
          <p:nvPr/>
        </p:nvPicPr>
        <p:blipFill rotWithShape="1">
          <a:blip r:embed="rId2">
            <a:alphaModFix amt="52000"/>
          </a:blip>
          <a:srcRect/>
          <a:stretch/>
        </p:blipFill>
        <p:spPr>
          <a:xfrm>
            <a:off x="0" y="965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2"/>
            <a:ext cx="121920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0198" y="223295"/>
            <a:ext cx="965603" cy="38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dice">
  <p:cSld name="1_Indice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463552" y="463552"/>
            <a:ext cx="11265000" cy="5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8451" y="6394450"/>
            <a:ext cx="46355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>
            <a:spLocks noGrp="1"/>
          </p:cNvSpPr>
          <p:nvPr>
            <p:ph type="body" idx="1"/>
          </p:nvPr>
        </p:nvSpPr>
        <p:spPr>
          <a:xfrm>
            <a:off x="661969" y="690840"/>
            <a:ext cx="98412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rgbClr val="0A3559"/>
              </a:buClr>
              <a:buSzPts val="2597"/>
              <a:buFont typeface="Arial"/>
              <a:buNone/>
              <a:defRPr sz="2597" b="1" i="0" u="none" strike="noStrike" cap="none">
                <a:solidFill>
                  <a:srgbClr val="0A35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41"/>
          <p:cNvSpPr/>
          <p:nvPr/>
        </p:nvSpPr>
        <p:spPr>
          <a:xfrm>
            <a:off x="0" y="2"/>
            <a:ext cx="463500" cy="463500"/>
          </a:xfrm>
          <a:prstGeom prst="rect">
            <a:avLst/>
          </a:prstGeom>
          <a:solidFill>
            <a:srgbClr val="0A35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e immagine">
  <p:cSld name="Titolo + testo e immagi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4173492" cy="31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>
            <a:spLocks noGrp="1"/>
          </p:cNvSpPr>
          <p:nvPr>
            <p:ph type="pic" idx="3"/>
          </p:nvPr>
        </p:nvSpPr>
        <p:spPr>
          <a:xfrm>
            <a:off x="5181602" y="2214565"/>
            <a:ext cx="4683125" cy="3178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oxes + text below">
  <p:cSld name="two boxes + text below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432000" y="324000"/>
            <a:ext cx="11307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431317" y="1080004"/>
            <a:ext cx="113076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2"/>
          </p:nvPr>
        </p:nvSpPr>
        <p:spPr>
          <a:xfrm>
            <a:off x="453650" y="5039258"/>
            <a:ext cx="11285400" cy="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3"/>
          </p:nvPr>
        </p:nvSpPr>
        <p:spPr>
          <a:xfrm>
            <a:off x="431321" y="1587504"/>
            <a:ext cx="5546400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4"/>
          </p:nvPr>
        </p:nvSpPr>
        <p:spPr>
          <a:xfrm>
            <a:off x="6192744" y="1587504"/>
            <a:ext cx="5546400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5"/>
          </p:nvPr>
        </p:nvSpPr>
        <p:spPr>
          <a:xfrm>
            <a:off x="452969" y="6096445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esto">
  <p:cSld name="Solo test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20725" y="1620002"/>
            <a:ext cx="9144000" cy="363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su due righe + testo">
  <p:cSld name="Titolo su due righe + tes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720000" y="709107"/>
            <a:ext cx="9144000" cy="91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594"/>
              <a:buFont typeface="Calibri"/>
              <a:buNone/>
              <a:defRPr sz="2594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20725" y="2340002"/>
            <a:ext cx="9144000" cy="31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2"/>
          </p:nvPr>
        </p:nvSpPr>
        <p:spPr>
          <a:xfrm>
            <a:off x="720000" y="1672347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896"/>
              <a:buFont typeface="Arial"/>
              <a:buNone/>
              <a:defRPr sz="18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">
  <p:cSld name="Titolo + elenco punta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9144000" cy="301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-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(doppia colonna)">
  <p:cSld name="Titolo + elenco puntato (doppia colonna)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numerato (doppia colonna)">
  <p:cSld name="Titolo + elenco numerato (doppia colonna)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00" y="-3050"/>
            <a:ext cx="122711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6"/>
          <p:cNvSpPr txBox="1">
            <a:spLocks noGrp="1"/>
          </p:cNvSpPr>
          <p:nvPr>
            <p:ph type="title"/>
          </p:nvPr>
        </p:nvSpPr>
        <p:spPr>
          <a:xfrm>
            <a:off x="3386100" y="3854523"/>
            <a:ext cx="54198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it-IT" sz="4800"/>
              <a:t>Lavazza Project</a:t>
            </a:r>
            <a:endParaRPr sz="4800"/>
          </a:p>
        </p:txBody>
      </p:sp>
      <p:pic>
        <p:nvPicPr>
          <p:cNvPr id="389" name="Google Shape;389;p56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8111" y="1876320"/>
            <a:ext cx="2515778" cy="100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Classification Pipelines - Comments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5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25" y="1191250"/>
            <a:ext cx="11479151" cy="4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Models - Multi-topics Classifier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Google Shape;499;p66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6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66"/>
          <p:cNvSpPr txBox="1"/>
          <p:nvPr/>
        </p:nvSpPr>
        <p:spPr>
          <a:xfrm>
            <a:off x="6796138" y="1629475"/>
            <a:ext cx="50373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List of all the topics (product aspects) and few examples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66"/>
          <p:cNvSpPr txBox="1"/>
          <p:nvPr/>
        </p:nvSpPr>
        <p:spPr>
          <a:xfrm>
            <a:off x="6761563" y="4081925"/>
            <a:ext cx="50373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List of topics related to the input comment </a:t>
            </a:r>
            <a:endParaRPr sz="2500"/>
          </a:p>
        </p:txBody>
      </p:sp>
      <p:pic>
        <p:nvPicPr>
          <p:cNvPr id="504" name="Google Shape;5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63" y="1629475"/>
            <a:ext cx="6437573" cy="3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6"/>
          <p:cNvPicPr preferRelativeResize="0"/>
          <p:nvPr/>
        </p:nvPicPr>
        <p:blipFill rotWithShape="1">
          <a:blip r:embed="rId5">
            <a:alphaModFix/>
          </a:blip>
          <a:srcRect l="28647"/>
          <a:stretch/>
        </p:blipFill>
        <p:spPr>
          <a:xfrm>
            <a:off x="2202850" y="1629475"/>
            <a:ext cx="4593275" cy="3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7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Models - Topic-level Sentiment Classifier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67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6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7"/>
          <p:cNvSpPr txBox="1"/>
          <p:nvPr/>
        </p:nvSpPr>
        <p:spPr>
          <a:xfrm>
            <a:off x="6787513" y="1629475"/>
            <a:ext cx="5046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List of the topics related to the specific comment and few examples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67"/>
          <p:cNvSpPr txBox="1"/>
          <p:nvPr/>
        </p:nvSpPr>
        <p:spPr>
          <a:xfrm>
            <a:off x="6787513" y="4081925"/>
            <a:ext cx="5046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List of topic-level sentiments </a:t>
            </a:r>
            <a:endParaRPr sz="2500"/>
          </a:p>
        </p:txBody>
      </p:sp>
      <p:pic>
        <p:nvPicPr>
          <p:cNvPr id="517" name="Google Shape;51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88" y="1629475"/>
            <a:ext cx="6429025" cy="3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7"/>
          <p:cNvPicPr preferRelativeResize="0"/>
          <p:nvPr/>
        </p:nvPicPr>
        <p:blipFill rotWithShape="1">
          <a:blip r:embed="rId5">
            <a:alphaModFix/>
          </a:blip>
          <a:srcRect l="28647"/>
          <a:stretch/>
        </p:blipFill>
        <p:spPr>
          <a:xfrm>
            <a:off x="2202850" y="1629475"/>
            <a:ext cx="4593275" cy="3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Classification Pipelines - Comments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68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25" y="1191250"/>
            <a:ext cx="11479151" cy="4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Models - Sentiment Classifier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Google Shape;533;p69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9"/>
          <p:cNvSpPr txBox="1"/>
          <p:nvPr/>
        </p:nvSpPr>
        <p:spPr>
          <a:xfrm>
            <a:off x="6791825" y="1635325"/>
            <a:ext cx="5046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few positive and negative examples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9"/>
          <p:cNvSpPr txBox="1"/>
          <p:nvPr/>
        </p:nvSpPr>
        <p:spPr>
          <a:xfrm>
            <a:off x="6791825" y="4076075"/>
            <a:ext cx="5046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Overall sentiment of the comment</a:t>
            </a:r>
            <a:endParaRPr sz="2500"/>
          </a:p>
        </p:txBody>
      </p:sp>
      <p:pic>
        <p:nvPicPr>
          <p:cNvPr id="537" name="Google Shape;53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75" y="1635313"/>
            <a:ext cx="6437618" cy="35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9"/>
          <p:cNvPicPr preferRelativeResize="0"/>
          <p:nvPr/>
        </p:nvPicPr>
        <p:blipFill rotWithShape="1">
          <a:blip r:embed="rId5">
            <a:alphaModFix/>
          </a:blip>
          <a:srcRect l="28647"/>
          <a:stretch/>
        </p:blipFill>
        <p:spPr>
          <a:xfrm>
            <a:off x="2202850" y="1629475"/>
            <a:ext cx="4593275" cy="35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9"/>
          <p:cNvSpPr txBox="1"/>
          <p:nvPr/>
        </p:nvSpPr>
        <p:spPr>
          <a:xfrm>
            <a:off x="563050" y="4215700"/>
            <a:ext cx="1111800" cy="2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0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Classification Pipelines - Reviews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p70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50" y="1933574"/>
            <a:ext cx="103251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Models - Rating Prediction Model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" name="Google Shape;554;p71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71"/>
          <p:cNvSpPr txBox="1"/>
          <p:nvPr/>
        </p:nvSpPr>
        <p:spPr>
          <a:xfrm>
            <a:off x="6791825" y="1632400"/>
            <a:ext cx="5046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Brief description of the stars and examples of rated reviews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1"/>
          <p:cNvSpPr txBox="1"/>
          <p:nvPr/>
        </p:nvSpPr>
        <p:spPr>
          <a:xfrm>
            <a:off x="6791825" y="4079000"/>
            <a:ext cx="5046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Star rating for each review</a:t>
            </a:r>
            <a:endParaRPr sz="2500"/>
          </a:p>
        </p:txBody>
      </p:sp>
      <p:pic>
        <p:nvPicPr>
          <p:cNvPr id="558" name="Google Shape;55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75" y="1638238"/>
            <a:ext cx="6437644" cy="35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1"/>
          <p:cNvPicPr preferRelativeResize="0"/>
          <p:nvPr/>
        </p:nvPicPr>
        <p:blipFill rotWithShape="1">
          <a:blip r:embed="rId5">
            <a:alphaModFix/>
          </a:blip>
          <a:srcRect l="28647"/>
          <a:stretch/>
        </p:blipFill>
        <p:spPr>
          <a:xfrm>
            <a:off x="2198550" y="1638250"/>
            <a:ext cx="4593275" cy="35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71"/>
          <p:cNvSpPr txBox="1"/>
          <p:nvPr/>
        </p:nvSpPr>
        <p:spPr>
          <a:xfrm>
            <a:off x="586475" y="3946525"/>
            <a:ext cx="1111800" cy="2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561" name="Google Shape;561;p71"/>
          <p:cNvSpPr txBox="1"/>
          <p:nvPr/>
        </p:nvSpPr>
        <p:spPr>
          <a:xfrm>
            <a:off x="586475" y="4227325"/>
            <a:ext cx="280500" cy="2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2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KPI Extraction Pipelines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72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724" y="1685638"/>
            <a:ext cx="9280551" cy="34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3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LLM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" name="Google Shape;576;p73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3"/>
          <p:cNvSpPr txBox="1"/>
          <p:nvPr/>
        </p:nvSpPr>
        <p:spPr>
          <a:xfrm>
            <a:off x="5487550" y="1291800"/>
            <a:ext cx="4612500" cy="2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Gemma2: </a:t>
            </a:r>
            <a:r>
              <a:rPr lang="it-IT" sz="3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large language model from Google, different versions: 2B, 9B and 27B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8" name="Google Shape;578;p73"/>
          <p:cNvPicPr preferRelativeResize="0"/>
          <p:nvPr/>
        </p:nvPicPr>
        <p:blipFill rotWithShape="1">
          <a:blip r:embed="rId4">
            <a:alphaModFix/>
          </a:blip>
          <a:srcRect l="12124" t="21648" r="2971" b="11492"/>
          <a:stretch/>
        </p:blipFill>
        <p:spPr>
          <a:xfrm>
            <a:off x="1159700" y="1495238"/>
            <a:ext cx="3667851" cy="162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3"/>
          <p:cNvPicPr preferRelativeResize="0"/>
          <p:nvPr/>
        </p:nvPicPr>
        <p:blipFill rotWithShape="1">
          <a:blip r:embed="rId5">
            <a:alphaModFix/>
          </a:blip>
          <a:srcRect t="27250" b="27878"/>
          <a:stretch/>
        </p:blipFill>
        <p:spPr>
          <a:xfrm>
            <a:off x="1159700" y="3839050"/>
            <a:ext cx="3667850" cy="12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73"/>
          <p:cNvSpPr txBox="1"/>
          <p:nvPr/>
        </p:nvSpPr>
        <p:spPr>
          <a:xfrm>
            <a:off x="5487550" y="3839000"/>
            <a:ext cx="48993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Llama3: </a:t>
            </a:r>
            <a:r>
              <a:rPr lang="it-IT" sz="3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large language model from Meta, 8B, 70B and 405B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4"/>
          <p:cNvSpPr txBox="1"/>
          <p:nvPr/>
        </p:nvSpPr>
        <p:spPr>
          <a:xfrm>
            <a:off x="1382154" y="465975"/>
            <a:ext cx="40209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Evaluation strategy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7" name="Google Shape;587;p74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74"/>
          <p:cNvSpPr txBox="1"/>
          <p:nvPr/>
        </p:nvSpPr>
        <p:spPr>
          <a:xfrm>
            <a:off x="4079513" y="1347563"/>
            <a:ext cx="33069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-IT" sz="2900" b="1">
                <a:solidFill>
                  <a:schemeClr val="dk1"/>
                </a:solidFill>
              </a:rPr>
              <a:t>Quantitative</a:t>
            </a:r>
            <a:r>
              <a:rPr lang="it-IT" sz="3000" b="1">
                <a:solidFill>
                  <a:schemeClr val="dk1"/>
                </a:solidFill>
              </a:rPr>
              <a:t>: 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chemeClr val="dk1"/>
                </a:solidFill>
              </a:rPr>
              <a:t>	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89" name="Google Shape;589;p74"/>
          <p:cNvSpPr txBox="1"/>
          <p:nvPr/>
        </p:nvSpPr>
        <p:spPr>
          <a:xfrm>
            <a:off x="4079513" y="3797725"/>
            <a:ext cx="298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-IT" sz="2900" b="1">
                <a:solidFill>
                  <a:schemeClr val="dk1"/>
                </a:solidFill>
              </a:rPr>
              <a:t>Qualitative</a:t>
            </a:r>
            <a:r>
              <a:rPr lang="it-IT" sz="3000" b="1">
                <a:solidFill>
                  <a:schemeClr val="dk1"/>
                </a:solidFill>
              </a:rPr>
              <a:t>:</a:t>
            </a:r>
            <a:r>
              <a:rPr lang="it-IT" sz="2500" b="1">
                <a:solidFill>
                  <a:schemeClr val="dk1"/>
                </a:solidFill>
              </a:rPr>
              <a:t> </a:t>
            </a:r>
            <a:endParaRPr sz="900"/>
          </a:p>
        </p:txBody>
      </p:sp>
      <p:sp>
        <p:nvSpPr>
          <p:cNvPr id="590" name="Google Shape;590;p74"/>
          <p:cNvSpPr txBox="1"/>
          <p:nvPr/>
        </p:nvSpPr>
        <p:spPr>
          <a:xfrm>
            <a:off x="4838663" y="1923875"/>
            <a:ext cx="6385500" cy="1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>
                <a:solidFill>
                  <a:schemeClr val="dk1"/>
                </a:solidFill>
              </a:rPr>
              <a:t>Performance of </a:t>
            </a:r>
            <a:r>
              <a:rPr lang="it-IT" sz="2700" b="1">
                <a:solidFill>
                  <a:schemeClr val="dk1"/>
                </a:solidFill>
              </a:rPr>
              <a:t>classification models </a:t>
            </a:r>
            <a:r>
              <a:rPr lang="it-IT" sz="2700">
                <a:solidFill>
                  <a:schemeClr val="dk1"/>
                </a:solidFill>
              </a:rPr>
              <a:t>and</a:t>
            </a:r>
            <a:r>
              <a:rPr lang="it-IT" sz="2700" b="1">
                <a:solidFill>
                  <a:schemeClr val="dk1"/>
                </a:solidFill>
              </a:rPr>
              <a:t> topic modeling</a:t>
            </a:r>
            <a:r>
              <a:rPr lang="it-IT" sz="2700">
                <a:solidFill>
                  <a:schemeClr val="dk1"/>
                </a:solidFill>
              </a:rPr>
              <a:t> </a:t>
            </a:r>
            <a:r>
              <a:rPr lang="it-IT" sz="2700" b="1">
                <a:solidFill>
                  <a:schemeClr val="dk1"/>
                </a:solidFill>
              </a:rPr>
              <a:t>tasks</a:t>
            </a:r>
            <a:r>
              <a:rPr lang="it-IT" sz="2700">
                <a:solidFill>
                  <a:schemeClr val="dk1"/>
                </a:solidFill>
              </a:rPr>
              <a:t> via leveraging synthetic data and our data</a:t>
            </a:r>
            <a:endParaRPr sz="2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dk1"/>
                </a:solidFill>
              </a:rPr>
              <a:t>	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591" name="Google Shape;591;p74"/>
          <p:cNvPicPr preferRelativeResize="0"/>
          <p:nvPr/>
        </p:nvPicPr>
        <p:blipFill rotWithShape="1">
          <a:blip r:embed="rId4">
            <a:alphaModFix/>
          </a:blip>
          <a:srcRect l="27306" t="17634" r="28322"/>
          <a:stretch/>
        </p:blipFill>
        <p:spPr>
          <a:xfrm>
            <a:off x="425130" y="1468650"/>
            <a:ext cx="3754976" cy="39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4"/>
          <p:cNvSpPr txBox="1"/>
          <p:nvPr/>
        </p:nvSpPr>
        <p:spPr>
          <a:xfrm>
            <a:off x="4838663" y="4368025"/>
            <a:ext cx="63855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>
                <a:solidFill>
                  <a:schemeClr val="dk1"/>
                </a:solidFill>
              </a:rPr>
              <a:t>Alignment with marketing objectives via   meetings with stakeholders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7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7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7"/>
          <p:cNvSpPr txBox="1"/>
          <p:nvPr/>
        </p:nvSpPr>
        <p:spPr>
          <a:xfrm>
            <a:off x="5328050" y="1632750"/>
            <a:ext cx="58959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Pipelines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Evaluation strategy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7"/>
          <p:cNvSpPr txBox="1"/>
          <p:nvPr/>
        </p:nvSpPr>
        <p:spPr>
          <a:xfrm>
            <a:off x="1186325" y="3139650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Checkpoint 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1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97"/>
          <p:cNvSpPr txBox="1">
            <a:spLocks noGrp="1"/>
          </p:cNvSpPr>
          <p:nvPr>
            <p:ph type="title"/>
          </p:nvPr>
        </p:nvSpPr>
        <p:spPr>
          <a:xfrm>
            <a:off x="3390375" y="3513323"/>
            <a:ext cx="54198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it-IT" sz="4500"/>
              <a:t>Thank you</a:t>
            </a:r>
            <a:endParaRPr sz="4500"/>
          </a:p>
        </p:txBody>
      </p:sp>
      <p:pic>
        <p:nvPicPr>
          <p:cNvPr id="826" name="Google Shape;826;p97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8111" y="1876320"/>
            <a:ext cx="2515778" cy="1001378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97"/>
          <p:cNvSpPr txBox="1">
            <a:spLocks noGrp="1"/>
          </p:cNvSpPr>
          <p:nvPr>
            <p:ph type="title"/>
          </p:nvPr>
        </p:nvSpPr>
        <p:spPr>
          <a:xfrm>
            <a:off x="420825" y="5414350"/>
            <a:ext cx="113589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it-IT" sz="3100"/>
              <a:t>Alessio Gioè - Catalano Vincenzo - Tommaso Mazzarini 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Value Proposition</a:t>
            </a:r>
            <a:endParaRPr/>
          </a:p>
        </p:txBody>
      </p:sp>
      <p:sp>
        <p:nvSpPr>
          <p:cNvPr id="405" name="Google Shape;405;p58"/>
          <p:cNvSpPr txBox="1"/>
          <p:nvPr/>
        </p:nvSpPr>
        <p:spPr>
          <a:xfrm>
            <a:off x="412207" y="2459245"/>
            <a:ext cx="113676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marketers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seeking deeper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product launches, our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 software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transforms raw online comments and reviews into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actionable metrics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58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9"/>
          <p:cNvSpPr txBox="1"/>
          <p:nvPr/>
        </p:nvSpPr>
        <p:spPr>
          <a:xfrm>
            <a:off x="412200" y="2332499"/>
            <a:ext cx="11367600" cy="21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an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software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order to understand the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of a product launch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terms of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consumers sentiment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crossing social media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third-party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59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/>
          <p:nvPr/>
        </p:nvSpPr>
        <p:spPr>
          <a:xfrm>
            <a:off x="2093838" y="1617225"/>
            <a:ext cx="9814200" cy="20454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0"/>
          <p:cNvSpPr/>
          <p:nvPr/>
        </p:nvSpPr>
        <p:spPr>
          <a:xfrm>
            <a:off x="2093838" y="4198000"/>
            <a:ext cx="9814200" cy="1164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0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Data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60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0"/>
          <p:cNvSpPr txBox="1"/>
          <p:nvPr/>
        </p:nvSpPr>
        <p:spPr>
          <a:xfrm>
            <a:off x="6151083" y="4454261"/>
            <a:ext cx="18045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2500"/>
          </a:p>
        </p:txBody>
      </p:sp>
      <p:sp>
        <p:nvSpPr>
          <p:cNvPr id="425" name="Google Shape;425;p60"/>
          <p:cNvSpPr txBox="1"/>
          <p:nvPr/>
        </p:nvSpPr>
        <p:spPr>
          <a:xfrm>
            <a:off x="2409399" y="4454236"/>
            <a:ext cx="15120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endParaRPr sz="2500"/>
          </a:p>
        </p:txBody>
      </p:sp>
      <p:cxnSp>
        <p:nvCxnSpPr>
          <p:cNvPr id="426" name="Google Shape;426;p60"/>
          <p:cNvCxnSpPr>
            <a:stCxn id="427" idx="2"/>
            <a:endCxn id="424" idx="1"/>
          </p:cNvCxnSpPr>
          <p:nvPr/>
        </p:nvCxnSpPr>
        <p:spPr>
          <a:xfrm rot="-5400000" flipH="1">
            <a:off x="4861343" y="3451382"/>
            <a:ext cx="1451100" cy="1128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60"/>
          <p:cNvCxnSpPr>
            <a:stCxn id="429" idx="2"/>
            <a:endCxn id="424" idx="0"/>
          </p:cNvCxnSpPr>
          <p:nvPr/>
        </p:nvCxnSpPr>
        <p:spPr>
          <a:xfrm flipH="1">
            <a:off x="7053478" y="3289993"/>
            <a:ext cx="3600" cy="116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30" name="Google Shape;430;p60"/>
          <p:cNvCxnSpPr>
            <a:stCxn id="431" idx="2"/>
            <a:endCxn id="424" idx="3"/>
          </p:cNvCxnSpPr>
          <p:nvPr/>
        </p:nvCxnSpPr>
        <p:spPr>
          <a:xfrm rot="5400000">
            <a:off x="7860015" y="3385682"/>
            <a:ext cx="1451100" cy="1259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60"/>
          <p:cNvCxnSpPr>
            <a:stCxn id="433" idx="2"/>
            <a:endCxn id="425" idx="0"/>
          </p:cNvCxnSpPr>
          <p:nvPr/>
        </p:nvCxnSpPr>
        <p:spPr>
          <a:xfrm flipH="1">
            <a:off x="3165438" y="3289969"/>
            <a:ext cx="3300" cy="116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34" name="Google Shape;434;p60"/>
          <p:cNvSpPr txBox="1"/>
          <p:nvPr/>
        </p:nvSpPr>
        <p:spPr>
          <a:xfrm>
            <a:off x="10043702" y="4325976"/>
            <a:ext cx="1864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Comments</a:t>
            </a:r>
            <a:endParaRPr sz="2500"/>
          </a:p>
        </p:txBody>
      </p:sp>
      <p:cxnSp>
        <p:nvCxnSpPr>
          <p:cNvPr id="435" name="Google Shape;435;p60"/>
          <p:cNvCxnSpPr>
            <a:stCxn id="436" idx="2"/>
            <a:endCxn id="434" idx="0"/>
          </p:cNvCxnSpPr>
          <p:nvPr/>
        </p:nvCxnSpPr>
        <p:spPr>
          <a:xfrm>
            <a:off x="10975800" y="3732375"/>
            <a:ext cx="0" cy="59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437" name="Google Shape;437;p60"/>
          <p:cNvGrpSpPr/>
          <p:nvPr/>
        </p:nvGrpSpPr>
        <p:grpSpPr>
          <a:xfrm>
            <a:off x="2093838" y="1717988"/>
            <a:ext cx="9739363" cy="2014387"/>
            <a:chOff x="1977775" y="1317363"/>
            <a:chExt cx="9739363" cy="2014387"/>
          </a:xfrm>
        </p:grpSpPr>
        <p:sp>
          <p:nvSpPr>
            <p:cNvPr id="429" name="Google Shape;429;p60"/>
            <p:cNvSpPr txBox="1"/>
            <p:nvPr/>
          </p:nvSpPr>
          <p:spPr>
            <a:xfrm>
              <a:off x="6136266" y="2319968"/>
              <a:ext cx="1609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YouTube</a:t>
              </a:r>
              <a:endParaRPr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8" name="Google Shape;438;p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94370" y="1429229"/>
              <a:ext cx="1152286" cy="79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60"/>
            <p:cNvPicPr preferRelativeResize="0"/>
            <p:nvPr/>
          </p:nvPicPr>
          <p:blipFill rotWithShape="1">
            <a:blip r:embed="rId5">
              <a:alphaModFix/>
            </a:blip>
            <a:srcRect r="76783"/>
            <a:stretch/>
          </p:blipFill>
          <p:spPr>
            <a:xfrm>
              <a:off x="4395620" y="1333087"/>
              <a:ext cx="1022148" cy="9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60"/>
            <p:cNvSpPr txBox="1"/>
            <p:nvPr/>
          </p:nvSpPr>
          <p:spPr>
            <a:xfrm>
              <a:off x="4127581" y="2319957"/>
              <a:ext cx="1558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Digiming</a:t>
              </a:r>
              <a:endParaRPr sz="2500" b="1"/>
            </a:p>
          </p:txBody>
        </p:sp>
        <p:pic>
          <p:nvPicPr>
            <p:cNvPr id="440" name="Google Shape;440;p60"/>
            <p:cNvPicPr preferRelativeResize="0"/>
            <p:nvPr/>
          </p:nvPicPr>
          <p:blipFill rotWithShape="1">
            <a:blip r:embed="rId6">
              <a:alphaModFix/>
            </a:blip>
            <a:srcRect l="3503" t="32438" r="70994" b="32515"/>
            <a:stretch/>
          </p:blipFill>
          <p:spPr>
            <a:xfrm>
              <a:off x="2408643" y="1333063"/>
              <a:ext cx="1281466" cy="986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60"/>
            <p:cNvSpPr txBox="1"/>
            <p:nvPr/>
          </p:nvSpPr>
          <p:spPr>
            <a:xfrm>
              <a:off x="1977775" y="2319944"/>
              <a:ext cx="2149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Wonderflow</a:t>
              </a:r>
              <a:endParaRPr sz="2500" b="1"/>
            </a:p>
          </p:txBody>
        </p:sp>
        <p:pic>
          <p:nvPicPr>
            <p:cNvPr id="441" name="Google Shape;441;p6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23261" y="1317376"/>
              <a:ext cx="1022134" cy="1018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60"/>
            <p:cNvSpPr txBox="1"/>
            <p:nvPr/>
          </p:nvSpPr>
          <p:spPr>
            <a:xfrm>
              <a:off x="8196352" y="2319957"/>
              <a:ext cx="1806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Instagram</a:t>
              </a:r>
              <a:endParaRPr sz="2500" b="1"/>
            </a:p>
          </p:txBody>
        </p:sp>
        <p:sp>
          <p:nvSpPr>
            <p:cNvPr id="436" name="Google Shape;436;p60"/>
            <p:cNvSpPr txBox="1"/>
            <p:nvPr/>
          </p:nvSpPr>
          <p:spPr>
            <a:xfrm>
              <a:off x="10002338" y="2319850"/>
              <a:ext cx="1714800" cy="10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Generative Models</a:t>
              </a:r>
              <a:endParaRPr sz="2500" b="1"/>
            </a:p>
          </p:txBody>
        </p:sp>
        <p:pic>
          <p:nvPicPr>
            <p:cNvPr id="442" name="Google Shape;442;p6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348681" y="1317363"/>
              <a:ext cx="1022134" cy="10183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60"/>
          <p:cNvSpPr txBox="1"/>
          <p:nvPr/>
        </p:nvSpPr>
        <p:spPr>
          <a:xfrm>
            <a:off x="315163" y="2133963"/>
            <a:ext cx="14496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Data Sources:</a:t>
            </a:r>
            <a:endParaRPr sz="250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60"/>
          <p:cNvSpPr txBox="1"/>
          <p:nvPr/>
        </p:nvSpPr>
        <p:spPr>
          <a:xfrm>
            <a:off x="283963" y="4456500"/>
            <a:ext cx="1512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Datasets: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1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Datasets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61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1"/>
          <p:cNvSpPr txBox="1"/>
          <p:nvPr/>
        </p:nvSpPr>
        <p:spPr>
          <a:xfrm>
            <a:off x="1534500" y="1157100"/>
            <a:ext cx="9123000" cy="28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Records: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2930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labelled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Sentiment Classification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96,5%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reviews have at least one label between positive, negative and neutral topics.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labelled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 Rating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 Eco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79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61"/>
          <p:cNvGrpSpPr/>
          <p:nvPr/>
        </p:nvGrpSpPr>
        <p:grpSpPr>
          <a:xfrm>
            <a:off x="1534500" y="3983088"/>
            <a:ext cx="9123000" cy="1717800"/>
            <a:chOff x="924325" y="3579150"/>
            <a:chExt cx="9123000" cy="1717800"/>
          </a:xfrm>
        </p:grpSpPr>
        <p:sp>
          <p:nvSpPr>
            <p:cNvPr id="454" name="Google Shape;454;p61"/>
            <p:cNvSpPr txBox="1"/>
            <p:nvPr/>
          </p:nvSpPr>
          <p:spPr>
            <a:xfrm>
              <a:off x="5650825" y="3763950"/>
              <a:ext cx="4396500" cy="13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Synthetic Comments</a:t>
              </a: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Records: </a:t>
              </a: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236</a:t>
              </a: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Labelled</a:t>
              </a: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Comments:  </a:t>
              </a: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100%</a:t>
              </a:r>
              <a:endParaRPr sz="2400"/>
            </a:p>
          </p:txBody>
        </p:sp>
        <p:sp>
          <p:nvSpPr>
            <p:cNvPr id="455" name="Google Shape;455;p61"/>
            <p:cNvSpPr txBox="1"/>
            <p:nvPr/>
          </p:nvSpPr>
          <p:spPr>
            <a:xfrm>
              <a:off x="924325" y="3579150"/>
              <a:ext cx="4055400" cy="17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Comments</a:t>
              </a: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Records: </a:t>
              </a: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573</a:t>
              </a: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Labelled</a:t>
              </a: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Comments:  </a:t>
              </a: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0%</a:t>
              </a: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Tiny Eco </a:t>
              </a: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Reviews</a:t>
              </a: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76</a:t>
              </a: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/>
        </p:nvSpPr>
        <p:spPr>
          <a:xfrm>
            <a:off x="1372282" y="465993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62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515400" y="1281500"/>
            <a:ext cx="11161200" cy="4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used to extract useful insights from consumers comments and reviews to improve marketing strategies?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particular: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effectively can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product-relevant comments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what extent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able to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aspects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reviews and comments and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sentiments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them?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successfully are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comments and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stars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reviews?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Classification Pipelines - Comments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63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25" y="1191250"/>
            <a:ext cx="11479151" cy="4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Models - Comments Relevance Classifier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64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0" name="Google Shape;480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538" y="1635313"/>
            <a:ext cx="6389374" cy="35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4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4"/>
          <p:cNvSpPr txBox="1"/>
          <p:nvPr/>
        </p:nvSpPr>
        <p:spPr>
          <a:xfrm>
            <a:off x="6747888" y="1638613"/>
            <a:ext cx="5085600" cy="23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Detailed description of the product to which the comment should refer and few examples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4"/>
          <p:cNvSpPr txBox="1"/>
          <p:nvPr/>
        </p:nvSpPr>
        <p:spPr>
          <a:xfrm>
            <a:off x="6747888" y="4649988"/>
            <a:ext cx="508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Relevance label</a:t>
            </a:r>
            <a:endParaRPr sz="2500"/>
          </a:p>
        </p:txBody>
      </p:sp>
      <p:pic>
        <p:nvPicPr>
          <p:cNvPr id="484" name="Google Shape;484;p64"/>
          <p:cNvPicPr preferRelativeResize="0"/>
          <p:nvPr/>
        </p:nvPicPr>
        <p:blipFill rotWithShape="1">
          <a:blip r:embed="rId5">
            <a:alphaModFix/>
          </a:blip>
          <a:srcRect l="28647" t="-350" b="349"/>
          <a:stretch/>
        </p:blipFill>
        <p:spPr>
          <a:xfrm>
            <a:off x="2197875" y="1617100"/>
            <a:ext cx="4593275" cy="3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Tema principale">
  <a:themeElements>
    <a:clrScheme name="Lavazza Corporate Visual Identity">
      <a:dk1>
        <a:srgbClr val="003263"/>
      </a:dk1>
      <a:lt1>
        <a:srgbClr val="FFFFFF"/>
      </a:lt1>
      <a:dk2>
        <a:srgbClr val="44546A"/>
      </a:dk2>
      <a:lt2>
        <a:srgbClr val="E7E6E6"/>
      </a:lt2>
      <a:accent1>
        <a:srgbClr val="0092D6"/>
      </a:accent1>
      <a:accent2>
        <a:srgbClr val="D11666"/>
      </a:accent2>
      <a:accent3>
        <a:srgbClr val="DA001B"/>
      </a:accent3>
      <a:accent4>
        <a:srgbClr val="CB9E51"/>
      </a:accent4>
      <a:accent5>
        <a:srgbClr val="FFC000"/>
      </a:accent5>
      <a:accent6>
        <a:srgbClr val="70AD47"/>
      </a:accent6>
      <a:hlink>
        <a:srgbClr val="00666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a principale">
  <a:themeElements>
    <a:clrScheme name="Lavazza Corporate Visual Identity">
      <a:dk1>
        <a:srgbClr val="003263"/>
      </a:dk1>
      <a:lt1>
        <a:srgbClr val="FFFFFF"/>
      </a:lt1>
      <a:dk2>
        <a:srgbClr val="44546A"/>
      </a:dk2>
      <a:lt2>
        <a:srgbClr val="E7E6E6"/>
      </a:lt2>
      <a:accent1>
        <a:srgbClr val="0092D6"/>
      </a:accent1>
      <a:accent2>
        <a:srgbClr val="D11666"/>
      </a:accent2>
      <a:accent3>
        <a:srgbClr val="DA001B"/>
      </a:accent3>
      <a:accent4>
        <a:srgbClr val="CB9E51"/>
      </a:accent4>
      <a:accent5>
        <a:srgbClr val="FFC000"/>
      </a:accent5>
      <a:accent6>
        <a:srgbClr val="70AD47"/>
      </a:accent6>
      <a:hlink>
        <a:srgbClr val="00666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Macintosh PowerPoint</Application>
  <PresentationFormat>Widescreen</PresentationFormat>
  <Paragraphs>97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3_Tema principale</vt:lpstr>
      <vt:lpstr>3_Tema principale</vt:lpstr>
      <vt:lpstr>Lavazza 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MAZZARINI TOMMASO</cp:lastModifiedBy>
  <cp:revision>1</cp:revision>
  <dcterms:modified xsi:type="dcterms:W3CDTF">2025-01-09T13:22:36Z</dcterms:modified>
</cp:coreProperties>
</file>