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Slab" pitchFamily="2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C2828-D4FF-40F9-A3C7-EDC86B9D8738}">
  <a:tblStyle styleId="{D78C2828-D4FF-40F9-A3C7-EDC86B9D87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4105ec56a_0_1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4105ec56a_0_1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473eeb700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473eeb700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4f644638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4f644638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4105ec56a_0_1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4105ec56a_0_1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473eeb7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473eeb7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105ec56a_0_1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4105ec56a_0_1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4105ec56a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4105ec56a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473eeb7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473eeb7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4105ec56a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4105ec56a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4105ec56a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4105ec56a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4105ec56a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4105ec56a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4105ec56a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4105ec56a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4105ec56a_0_1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4105ec56a_0_1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4105ec56a_0_1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4105ec56a_0_1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4105ec56a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4105ec56a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4105ec56a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4105ec56a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473eeb700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473eeb700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473eeb70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473eeb700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473eeb70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473eeb70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473eeb70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473eeb70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801800" y="2118450"/>
            <a:ext cx="5540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accent5"/>
                </a:solidFill>
              </a:rPr>
              <a:t>Real-Time Foosball Detection</a:t>
            </a:r>
            <a:endParaRPr sz="2900" b="1">
              <a:solidFill>
                <a:schemeClr val="accent5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646197" y="2733959"/>
            <a:ext cx="351671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Applied Data Scientist Project</a:t>
            </a:r>
            <a:endParaRPr sz="1800" b="1" dirty="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70075" y="3928025"/>
            <a:ext cx="6764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Niusha Parsa </a:t>
            </a:r>
            <a:endParaRPr sz="17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Sina Hamedani</a:t>
            </a:r>
            <a:br>
              <a:rPr lang="en" sz="17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7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Sepehr Alemzadeh</a:t>
            </a:r>
            <a:endParaRPr sz="17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379810" y="3150000"/>
            <a:ext cx="172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a.y.  2024-2025</a:t>
            </a:r>
            <a:endParaRPr sz="18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0" y="82200"/>
            <a:ext cx="3895976" cy="17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300" y="-12"/>
            <a:ext cx="3317700" cy="16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425" y="0"/>
            <a:ext cx="67091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93950" y="2701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System’s Operating Process</a:t>
            </a:r>
            <a:endParaRPr sz="2822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3513163" y="956200"/>
            <a:ext cx="2299800" cy="1080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 Execution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6413875" y="956200"/>
            <a:ext cx="2299800" cy="10803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System output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471625" y="956200"/>
            <a:ext cx="2299800" cy="10803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    User Action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93950" y="3233275"/>
            <a:ext cx="1247100" cy="6186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Live track of Foosball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950925" y="3972050"/>
            <a:ext cx="1247100" cy="6186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 Key moments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1731725" y="3233275"/>
            <a:ext cx="1247100" cy="6186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Check Game Stats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3181600" y="3233275"/>
            <a:ext cx="1247100" cy="618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Detect &amp;Track Objects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4039525" y="3972050"/>
            <a:ext cx="1247100" cy="618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Analyze Movement &amp; Interactions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4913325" y="3186300"/>
            <a:ext cx="1247100" cy="618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 Insights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6269250" y="3186300"/>
            <a:ext cx="1247100" cy="6186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Real-time Gameplay Analytics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7062400" y="3972050"/>
            <a:ext cx="1247100" cy="6186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Detailed Replays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7843975" y="3186300"/>
            <a:ext cx="1247100" cy="6186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Summary report of performance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137;p24"/>
          <p:cNvCxnSpPr>
            <a:stCxn id="127" idx="4"/>
            <a:endCxn id="129" idx="0"/>
          </p:cNvCxnSpPr>
          <p:nvPr/>
        </p:nvCxnSpPr>
        <p:spPr>
          <a:xfrm flipH="1">
            <a:off x="1574425" y="2036500"/>
            <a:ext cx="47100" cy="19356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4"/>
          <p:cNvCxnSpPr>
            <a:stCxn id="127" idx="3"/>
            <a:endCxn id="128" idx="0"/>
          </p:cNvCxnSpPr>
          <p:nvPr/>
        </p:nvCxnSpPr>
        <p:spPr>
          <a:xfrm flipH="1">
            <a:off x="717523" y="1878294"/>
            <a:ext cx="90900" cy="13551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4"/>
          <p:cNvCxnSpPr>
            <a:stCxn id="127" idx="5"/>
            <a:endCxn id="130" idx="0"/>
          </p:cNvCxnSpPr>
          <p:nvPr/>
        </p:nvCxnSpPr>
        <p:spPr>
          <a:xfrm flipH="1">
            <a:off x="2355127" y="1878294"/>
            <a:ext cx="79500" cy="13551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4"/>
          <p:cNvCxnSpPr>
            <a:stCxn id="125" idx="3"/>
            <a:endCxn id="131" idx="0"/>
          </p:cNvCxnSpPr>
          <p:nvPr/>
        </p:nvCxnSpPr>
        <p:spPr>
          <a:xfrm flipH="1">
            <a:off x="3805260" y="1878294"/>
            <a:ext cx="44700" cy="13551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24"/>
          <p:cNvCxnSpPr>
            <a:stCxn id="125" idx="4"/>
            <a:endCxn id="132" idx="0"/>
          </p:cNvCxnSpPr>
          <p:nvPr/>
        </p:nvCxnSpPr>
        <p:spPr>
          <a:xfrm>
            <a:off x="4663063" y="2036500"/>
            <a:ext cx="0" cy="19356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4"/>
          <p:cNvCxnSpPr>
            <a:stCxn id="125" idx="5"/>
            <a:endCxn id="133" idx="0"/>
          </p:cNvCxnSpPr>
          <p:nvPr/>
        </p:nvCxnSpPr>
        <p:spPr>
          <a:xfrm>
            <a:off x="5476165" y="1878294"/>
            <a:ext cx="60600" cy="1308000"/>
          </a:xfrm>
          <a:prstGeom prst="straightConnector1">
            <a:avLst/>
          </a:prstGeom>
          <a:noFill/>
          <a:ln w="9525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24"/>
          <p:cNvCxnSpPr>
            <a:stCxn id="126" idx="3"/>
            <a:endCxn id="134" idx="0"/>
          </p:cNvCxnSpPr>
          <p:nvPr/>
        </p:nvCxnSpPr>
        <p:spPr>
          <a:xfrm>
            <a:off x="6750673" y="1878294"/>
            <a:ext cx="142200" cy="130800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" name="Google Shape;144;p24"/>
          <p:cNvCxnSpPr>
            <a:stCxn id="126" idx="4"/>
            <a:endCxn id="135" idx="0"/>
          </p:cNvCxnSpPr>
          <p:nvPr/>
        </p:nvCxnSpPr>
        <p:spPr>
          <a:xfrm>
            <a:off x="7563775" y="2036500"/>
            <a:ext cx="122100" cy="193560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4"/>
          <p:cNvCxnSpPr>
            <a:stCxn id="126" idx="5"/>
            <a:endCxn id="136" idx="0"/>
          </p:cNvCxnSpPr>
          <p:nvPr/>
        </p:nvCxnSpPr>
        <p:spPr>
          <a:xfrm>
            <a:off x="8376877" y="1878294"/>
            <a:ext cx="90600" cy="130800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4"/>
          <p:cNvCxnSpPr>
            <a:stCxn id="127" idx="6"/>
            <a:endCxn id="125" idx="2"/>
          </p:cNvCxnSpPr>
          <p:nvPr/>
        </p:nvCxnSpPr>
        <p:spPr>
          <a:xfrm>
            <a:off x="2771425" y="1496350"/>
            <a:ext cx="741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4"/>
          <p:cNvCxnSpPr>
            <a:stCxn id="125" idx="6"/>
            <a:endCxn id="126" idx="2"/>
          </p:cNvCxnSpPr>
          <p:nvPr/>
        </p:nvCxnSpPr>
        <p:spPr>
          <a:xfrm>
            <a:off x="5812963" y="1496350"/>
            <a:ext cx="6009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54300" y="739875"/>
            <a:ext cx="4885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22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Results and Outputs</a:t>
            </a:r>
            <a:endParaRPr sz="2722" b="1">
              <a:solidFill>
                <a:schemeClr val="accent5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89500" y="2012775"/>
            <a:ext cx="105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0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1869600" y="1660413"/>
            <a:ext cx="399300" cy="119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89500" y="3539125"/>
            <a:ext cx="123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Outputs</a:t>
            </a:r>
            <a:endParaRPr sz="20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1869600" y="3186763"/>
            <a:ext cx="399300" cy="119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2362750" y="1815475"/>
            <a:ext cx="65502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Improved experience for foosball fans and industry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providing precise, real-time gameplay analysis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2316000" y="3327700"/>
            <a:ext cx="65502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robust system capable of detecting foosball gameplay actions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Visualization tools that display live data insights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Incorporating SDG with Foosball project</a:t>
            </a:r>
            <a:endParaRPr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87900" y="1626750"/>
            <a:ext cx="367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SDG 17: Partnerships for the Goals</a:t>
            </a:r>
            <a:endParaRPr sz="17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40925" y="3614275"/>
            <a:ext cx="2611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SDG 4: Quality Education</a:t>
            </a:r>
            <a:endParaRPr sz="17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3212913" y="3264200"/>
            <a:ext cx="545700" cy="1252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758625" y="3414050"/>
            <a:ext cx="3317700" cy="12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training programs &amp; simulations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Developing educational applications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4272300" y="1668000"/>
            <a:ext cx="599400" cy="36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5160625" y="1626750"/>
            <a:ext cx="38721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Collaborate with other organizations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387900" y="2520400"/>
            <a:ext cx="4127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SDG 9: Industry and Innovation </a:t>
            </a:r>
            <a:endParaRPr sz="17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4272300" y="2555775"/>
            <a:ext cx="599400" cy="36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160625" y="2555775"/>
            <a:ext cx="39834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Serves as a model for similar applications in other sports.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300200" y="2228700"/>
            <a:ext cx="23388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endParaRPr sz="4400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54300" y="739875"/>
            <a:ext cx="58014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33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Work Breakdown Structure (WBS)</a:t>
            </a:r>
            <a:endParaRPr sz="2833" b="1">
              <a:solidFill>
                <a:schemeClr val="accent5"/>
              </a:solidFill>
            </a:endParaRPr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446925" y="156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{D78C2828-D4FF-40F9-A3C7-EDC86B9D8738}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      WP Number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      WP Title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     Start Week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     End Week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Design &amp; Management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Literature review on detection models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Development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  Communication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0" y="-105675"/>
            <a:ext cx="1082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Gantt</a:t>
            </a:r>
            <a:endParaRPr sz="2500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4407"/>
            <a:ext cx="9143998" cy="3777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935075" y="-58050"/>
            <a:ext cx="7504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3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Work Package - Design and Management</a:t>
            </a:r>
            <a:endParaRPr sz="2350" b="1">
              <a:solidFill>
                <a:schemeClr val="accent5"/>
              </a:solidFill>
            </a:endParaRPr>
          </a:p>
        </p:txBody>
      </p:sp>
      <p:graphicFrame>
        <p:nvGraphicFramePr>
          <p:cNvPr id="195" name="Google Shape;195;p30"/>
          <p:cNvGraphicFramePr/>
          <p:nvPr/>
        </p:nvGraphicFramePr>
        <p:xfrm>
          <a:off x="480075" y="62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{D78C2828-D4FF-40F9-A3C7-EDC86B9D8738}</a:tableStyleId>
              </a:tblPr>
              <a:tblGrid>
                <a:gridCol w="36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Work Package Number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Work Package 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   Design &amp; Management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Start Week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 End Week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Objectives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1.Define the project objectives, outcomes, and deliverables.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2.Plan all necessary activities and allocate resources effectively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325">
                <a:tc rowSpan="4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Description of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          T1.1 Design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Setting up a clear framework to ensure the project goals are measurable and achievable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T1.2 Management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Divide the project into manageable work packages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1007975" y="46475"/>
            <a:ext cx="7504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Work Package - Literature Review</a:t>
            </a:r>
            <a:endParaRPr sz="2733" b="1">
              <a:solidFill>
                <a:schemeClr val="accent5"/>
              </a:solidFill>
            </a:endParaRPr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422025" y="73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{D78C2828-D4FF-40F9-A3C7-EDC86B9D8738}</a:tableStyleId>
              </a:tblPr>
              <a:tblGrid>
                <a:gridCol w="373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Work Package Number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Work Package 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       Literature Review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Start Week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 End Week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Objectives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Aim some research to evaluate and understand how these models can be adapted or combined to detect real-time interactions in foosball gameplay accurately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25">
                <a:tc rowSpan="2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</a:t>
                      </a: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Description of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T2.1 Object Detection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Research existing object detection models tailored for sports applications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Explore models that can identify players, foosball rods, and the ball within fast-paced gameplay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1329675" y="-95700"/>
            <a:ext cx="7504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Work Package - Development</a:t>
            </a:r>
            <a:endParaRPr sz="2733" b="1">
              <a:solidFill>
                <a:schemeClr val="accent5"/>
              </a:solidFill>
            </a:endParaRPr>
          </a:p>
        </p:txBody>
      </p:sp>
      <p:graphicFrame>
        <p:nvGraphicFramePr>
          <p:cNvPr id="207" name="Google Shape;207;p32"/>
          <p:cNvGraphicFramePr/>
          <p:nvPr/>
        </p:nvGraphicFramePr>
        <p:xfrm>
          <a:off x="480075" y="59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{D78C2828-D4FF-40F9-A3C7-EDC86B9D8738}</a:tableStyleId>
              </a:tblPr>
              <a:tblGrid>
                <a:gridCol w="342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Work Package Number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Work Package 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          Development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Start Week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 End Week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Objectives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1.implement, test, and validate the foosball detection model in real-world conditions.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2.Optimize the model for performance, ensuring it can handle the rapid interactions typical in foosball gameplay and refine the system based on testing feedback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325">
                <a:tc rowSpan="4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Description of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T3.1 Testing &amp; Validation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Ensure the foosball detection model accurately detects player actions, ball movement, and other critical elements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T3.2 Optimization &amp; Fine-Tuning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Optimize the model’s computational efficiency and responsiveness to handle rapid interactions in foosball gameplay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300200" y="2228700"/>
            <a:ext cx="23388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4300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1263500" y="-151000"/>
            <a:ext cx="7504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3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Work Package - Communication</a:t>
            </a:r>
            <a:endParaRPr sz="2633" b="1">
              <a:solidFill>
                <a:schemeClr val="accent5"/>
              </a:solidFill>
            </a:endParaRPr>
          </a:p>
        </p:txBody>
      </p:sp>
      <p:graphicFrame>
        <p:nvGraphicFramePr>
          <p:cNvPr id="213" name="Google Shape;213;p33"/>
          <p:cNvGraphicFramePr/>
          <p:nvPr/>
        </p:nvGraphicFramePr>
        <p:xfrm>
          <a:off x="352300" y="4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{D78C2828-D4FF-40F9-A3C7-EDC86B9D8738}</a:tableStyleId>
              </a:tblPr>
              <a:tblGrid>
                <a:gridCol w="366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Work Package Number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Work Package Title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        Communication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Start Week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        End Week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Objectives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effectively communicate the results, insights, and contributions of the Foosball Detection project by providing both written(research paper) and verbal(final presentation)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325">
                <a:tc rowSpan="4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Description of 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T4.1 Paper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document the research methodology, model development, challenges, and outcomes of the Foosball Detection project in a structured format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T4.2 Final Presentation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summarize and present the main findings of the Foosball Detection project in a concise format that can be easily understood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2703800" y="2228700"/>
            <a:ext cx="39243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54300" y="739875"/>
            <a:ext cx="42177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11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Purpose of the Project</a:t>
            </a:r>
            <a:endParaRPr sz="3111" b="1">
              <a:solidFill>
                <a:schemeClr val="accent5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01625" y="1590050"/>
            <a:ext cx="8742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Real-time, accurate tracking of Foosball Gameplay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how AI and machine learning can track fast player movements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an interactive system to enhance foosball understanding and enjoyment.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0800" y="0"/>
            <a:ext cx="42177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11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Potential Applications</a:t>
            </a:r>
            <a:endParaRPr sz="3111" b="1">
              <a:solidFill>
                <a:schemeClr val="accent5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0800" y="583500"/>
            <a:ext cx="67641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Technology Demonstration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Collaborative Research and Development: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Educational use in AI and Computer vision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Enhanced Gaming Experience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Development for Gaming Companies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Sports Analytics, Research and Training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Events and Competitions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Insights for Manufacturers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90450" y="370050"/>
            <a:ext cx="39105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11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Target Users</a:t>
            </a:r>
            <a:endParaRPr sz="2911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11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(Direct Stakeholders)</a:t>
            </a:r>
            <a:endParaRPr sz="2711" b="1">
              <a:solidFill>
                <a:schemeClr val="accent5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0" y="1226825"/>
            <a:ext cx="3848100" cy="2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LINKS Foundation Internal Team (LINKS AI Data and Space Domain)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LINKS Foundation Partners and Visitors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19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55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Potential User, Clients, Partners and Enthusiasts (Gaming enthusiasts, sports analysts, ets.)</a:t>
            </a:r>
            <a:br>
              <a:rPr lang="en" sz="115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1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1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1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1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1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15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006" y="0"/>
            <a:ext cx="51159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l="39017" t="14741" r="16339" b="39860"/>
          <a:stretch/>
        </p:blipFill>
        <p:spPr>
          <a:xfrm>
            <a:off x="2267563" y="215650"/>
            <a:ext cx="4608876" cy="471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l="22405" t="6372" r="39156" b="26123"/>
          <a:stretch/>
        </p:blipFill>
        <p:spPr>
          <a:xfrm>
            <a:off x="2927250" y="0"/>
            <a:ext cx="3129825" cy="542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t="53566"/>
          <a:stretch/>
        </p:blipFill>
        <p:spPr>
          <a:xfrm>
            <a:off x="25263" y="449087"/>
            <a:ext cx="9093475" cy="42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000" y="105688"/>
            <a:ext cx="7157998" cy="49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On-screen Show (16:9)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Roboto Slab</vt:lpstr>
      <vt:lpstr>Roboto</vt:lpstr>
      <vt:lpstr>Marina</vt:lpstr>
      <vt:lpstr>PowerPoint Presentation</vt:lpstr>
      <vt:lpstr>Design</vt:lpstr>
      <vt:lpstr>Purpose of the Project</vt:lpstr>
      <vt:lpstr>Potential Applications</vt:lpstr>
      <vt:lpstr>Target Users (Direct Stakeholders)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System’s Operating Process </vt:lpstr>
      <vt:lpstr>Results and Outputs</vt:lpstr>
      <vt:lpstr>Incorporating SDG with Foosball project</vt:lpstr>
      <vt:lpstr>Manage</vt:lpstr>
      <vt:lpstr>Work Breakdown Structure (WBS)</vt:lpstr>
      <vt:lpstr>Gantt</vt:lpstr>
      <vt:lpstr>Work Package - Design and Management</vt:lpstr>
      <vt:lpstr>Work Package - Literature Review</vt:lpstr>
      <vt:lpstr>Work Package - Development</vt:lpstr>
      <vt:lpstr>Work Package - Communication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Alemzadeh  Sepehr</cp:lastModifiedBy>
  <cp:revision>1</cp:revision>
  <dcterms:modified xsi:type="dcterms:W3CDTF">2024-11-15T00:07:18Z</dcterms:modified>
</cp:coreProperties>
</file>