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96" y="-6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barChart>
        <c:barDir val="col"/>
        <c:grouping val="clustered"/>
        <c:varyColors val="0"/>
        <c:ser>
          <c:idx val="0"/>
          <c:order val="0"/>
          <c:tx>
            <c:strRef>
              <c:f>Sheet1!$B$1</c:f>
              <c:strCache>
                <c:ptCount val="1"/>
                <c:pt idx="0">
                  <c:v>Rating</c:v>
                </c:pt>
              </c:strCache>
            </c:strRef>
          </c:tx>
          <c:invertIfNegative val="0"/>
          <c:cat>
            <c:numRef>
              <c:f>Sheet1!$A$2:$A$6</c:f>
              <c:numCache>
                <c:formatCode>General</c:formatCode>
                <c:ptCount val="5"/>
                <c:pt idx="0">
                  <c:v>1.0</c:v>
                </c:pt>
                <c:pt idx="1">
                  <c:v>2.0</c:v>
                </c:pt>
                <c:pt idx="2">
                  <c:v>3.0</c:v>
                </c:pt>
                <c:pt idx="3">
                  <c:v>4.0</c:v>
                </c:pt>
                <c:pt idx="4">
                  <c:v>5.0</c:v>
                </c:pt>
              </c:numCache>
            </c:numRef>
          </c:cat>
          <c:val>
            <c:numRef>
              <c:f>Sheet1!$B$2:$B$6</c:f>
              <c:numCache>
                <c:formatCode>General</c:formatCode>
                <c:ptCount val="5"/>
                <c:pt idx="0">
                  <c:v>0.0</c:v>
                </c:pt>
                <c:pt idx="1">
                  <c:v>2.0</c:v>
                </c:pt>
                <c:pt idx="2">
                  <c:v>1.0</c:v>
                </c:pt>
                <c:pt idx="3">
                  <c:v>5.0</c:v>
                </c:pt>
                <c:pt idx="4">
                  <c:v>0.0</c:v>
                </c:pt>
              </c:numCache>
            </c:numRef>
          </c:val>
        </c:ser>
        <c:dLbls>
          <c:showLegendKey val="0"/>
          <c:showVal val="0"/>
          <c:showCatName val="0"/>
          <c:showSerName val="0"/>
          <c:showPercent val="0"/>
          <c:showBubbleSize val="0"/>
        </c:dLbls>
        <c:gapWidth val="0"/>
        <c:axId val="-2126650696"/>
        <c:axId val="-2126644088"/>
      </c:barChart>
      <c:catAx>
        <c:axId val="-2126650696"/>
        <c:scaling>
          <c:orientation val="minMax"/>
        </c:scaling>
        <c:delete val="0"/>
        <c:axPos val="b"/>
        <c:title>
          <c:tx>
            <c:rich>
              <a:bodyPr/>
              <a:lstStyle/>
              <a:p>
                <a:pPr>
                  <a:defRPr/>
                </a:pPr>
                <a:r>
                  <a:rPr lang="en-US" dirty="0" smtClean="0"/>
                  <a:t>Rating</a:t>
                </a:r>
                <a:endParaRPr lang="en-US" dirty="0"/>
              </a:p>
            </c:rich>
          </c:tx>
          <c:layout>
            <c:manualLayout>
              <c:xMode val="edge"/>
              <c:yMode val="edge"/>
              <c:x val="0.497699639107611"/>
              <c:y val="0.923125"/>
            </c:manualLayout>
          </c:layout>
          <c:overlay val="0"/>
        </c:title>
        <c:numFmt formatCode="General" sourceLinked="1"/>
        <c:majorTickMark val="none"/>
        <c:minorTickMark val="none"/>
        <c:tickLblPos val="nextTo"/>
        <c:crossAx val="-2126644088"/>
        <c:crosses val="autoZero"/>
        <c:auto val="1"/>
        <c:lblAlgn val="ctr"/>
        <c:lblOffset val="100"/>
        <c:noMultiLvlLbl val="0"/>
      </c:catAx>
      <c:valAx>
        <c:axId val="-2126644088"/>
        <c:scaling>
          <c:orientation val="minMax"/>
        </c:scaling>
        <c:delete val="0"/>
        <c:axPos val="l"/>
        <c:title>
          <c:tx>
            <c:rich>
              <a:bodyPr/>
              <a:lstStyle/>
              <a:p>
                <a:pPr>
                  <a:defRPr/>
                </a:pPr>
                <a:r>
                  <a:rPr lang="en-US" dirty="0" smtClean="0"/>
                  <a:t>Number of People</a:t>
                </a:r>
                <a:endParaRPr lang="en-US" dirty="0"/>
              </a:p>
            </c:rich>
          </c:tx>
          <c:layout>
            <c:manualLayout>
              <c:xMode val="edge"/>
              <c:yMode val="edge"/>
              <c:x val="0.0"/>
              <c:y val="0.246638287401575"/>
            </c:manualLayout>
          </c:layout>
          <c:overlay val="0"/>
        </c:title>
        <c:numFmt formatCode="General" sourceLinked="1"/>
        <c:majorTickMark val="out"/>
        <c:minorTickMark val="none"/>
        <c:tickLblPos val="nextTo"/>
        <c:crossAx val="-21266506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Sheet1!$A$2:$A$4</c:f>
              <c:strCache>
                <c:ptCount val="3"/>
                <c:pt idx="0">
                  <c:v>It was super easy and straightforward</c:v>
                </c:pt>
                <c:pt idx="1">
                  <c:v>It was fairly easy and straightforward</c:v>
                </c:pt>
                <c:pt idx="2">
                  <c:v>It was very confusing and frustrating</c:v>
                </c:pt>
              </c:strCache>
            </c:strRef>
          </c:cat>
          <c:val>
            <c:numRef>
              <c:f>Sheet1!$B$2:$B$4</c:f>
              <c:numCache>
                <c:formatCode>General</c:formatCode>
                <c:ptCount val="3"/>
                <c:pt idx="0">
                  <c:v>2.0</c:v>
                </c:pt>
                <c:pt idx="1">
                  <c:v>4.0</c:v>
                </c:pt>
                <c:pt idx="2">
                  <c:v>2.0</c:v>
                </c:pt>
              </c:numCache>
            </c:numRef>
          </c:val>
        </c:ser>
        <c:dLbls>
          <c:showLegendKey val="0"/>
          <c:showVal val="0"/>
          <c:showCatName val="0"/>
          <c:showSerName val="0"/>
          <c:showPercent val="0"/>
          <c:showBubbleSize val="0"/>
        </c:dLbls>
        <c:gapWidth val="300"/>
        <c:axId val="-2125030984"/>
        <c:axId val="-2125025880"/>
      </c:barChart>
      <c:catAx>
        <c:axId val="-2125030984"/>
        <c:scaling>
          <c:orientation val="minMax"/>
        </c:scaling>
        <c:delete val="0"/>
        <c:axPos val="l"/>
        <c:majorTickMark val="none"/>
        <c:minorTickMark val="none"/>
        <c:tickLblPos val="nextTo"/>
        <c:txPr>
          <a:bodyPr rot="0"/>
          <a:lstStyle/>
          <a:p>
            <a:pPr algn="l">
              <a:defRPr/>
            </a:pPr>
            <a:endParaRPr lang="en-US"/>
          </a:p>
        </c:txPr>
        <c:crossAx val="-2125025880"/>
        <c:crosses val="autoZero"/>
        <c:auto val="1"/>
        <c:lblAlgn val="ctr"/>
        <c:lblOffset val="100"/>
        <c:noMultiLvlLbl val="0"/>
      </c:catAx>
      <c:valAx>
        <c:axId val="-2125025880"/>
        <c:scaling>
          <c:orientation val="minMax"/>
          <c:max val="5.0"/>
        </c:scaling>
        <c:delete val="0"/>
        <c:axPos val="b"/>
        <c:majorGridlines/>
        <c:minorGridlines/>
        <c:title>
          <c:tx>
            <c:rich>
              <a:bodyPr/>
              <a:lstStyle/>
              <a:p>
                <a:pPr>
                  <a:defRPr/>
                </a:pPr>
                <a:r>
                  <a:rPr lang="en-US"/>
                  <a:t>Number of People</a:t>
                </a:r>
              </a:p>
            </c:rich>
          </c:tx>
          <c:layout/>
          <c:overlay val="0"/>
        </c:title>
        <c:numFmt formatCode="General" sourceLinked="1"/>
        <c:majorTickMark val="out"/>
        <c:minorTickMark val="none"/>
        <c:tickLblPos val="nextTo"/>
        <c:crossAx val="-2125030984"/>
        <c:crosses val="autoZero"/>
        <c:crossBetween val="between"/>
      </c:valAx>
    </c:plotArea>
    <c:plotVisOnly val="1"/>
    <c:dispBlanksAs val="gap"/>
    <c:showDLblsOverMax val="0"/>
  </c:chart>
  <c:txPr>
    <a:bodyPr/>
    <a:lstStyle/>
    <a:p>
      <a:pPr>
        <a:defRPr sz="1600">
          <a:latin typeface="Avenir Book"/>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427012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235106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10636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FEF17-3D27-A549-A402-A53E3FC6B6A5}"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83699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FEF17-3D27-A549-A402-A53E3FC6B6A5}"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44229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FEF17-3D27-A549-A402-A53E3FC6B6A5}"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75121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FEF17-3D27-A549-A402-A53E3FC6B6A5}" type="datetimeFigureOut">
              <a:rPr lang="en-US" smtClean="0"/>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197369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FEF17-3D27-A549-A402-A53E3FC6B6A5}" type="datetimeFigureOut">
              <a:rPr lang="en-US" smtClean="0"/>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31375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FEF17-3D27-A549-A402-A53E3FC6B6A5}" type="datetimeFigureOut">
              <a:rPr lang="en-US" smtClean="0"/>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287552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FEF17-3D27-A549-A402-A53E3FC6B6A5}"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325255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FEF17-3D27-A549-A402-A53E3FC6B6A5}"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7FAE-8AFE-234E-9F43-802C3742BC7E}" type="slidenum">
              <a:rPr lang="en-US" smtClean="0"/>
              <a:t>‹#›</a:t>
            </a:fld>
            <a:endParaRPr lang="en-US"/>
          </a:p>
        </p:txBody>
      </p:sp>
    </p:spTree>
    <p:extLst>
      <p:ext uri="{BB962C8B-B14F-4D97-AF65-F5344CB8AC3E}">
        <p14:creationId xmlns:p14="http://schemas.microsoft.com/office/powerpoint/2010/main" val="33691498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FEF17-3D27-A549-A402-A53E3FC6B6A5}" type="datetimeFigureOut">
              <a:rPr lang="en-US" smtClean="0"/>
              <a:t>9/14/15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B7FAE-8AFE-234E-9F43-802C3742BC7E}" type="slidenum">
              <a:rPr lang="en-US" smtClean="0"/>
              <a:t>‹#›</a:t>
            </a:fld>
            <a:endParaRPr lang="en-US"/>
          </a:p>
        </p:txBody>
      </p:sp>
    </p:spTree>
    <p:extLst>
      <p:ext uri="{BB962C8B-B14F-4D97-AF65-F5344CB8AC3E}">
        <p14:creationId xmlns:p14="http://schemas.microsoft.com/office/powerpoint/2010/main" val="92490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emf"/><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9617"/>
            <a:ext cx="7772400" cy="1470025"/>
          </a:xfrm>
        </p:spPr>
        <p:txBody>
          <a:bodyPr/>
          <a:lstStyle/>
          <a:p>
            <a:r>
              <a:rPr lang="en-US" dirty="0" smtClean="0"/>
              <a:t>Usability Testing on Mobile 7</a:t>
            </a:r>
            <a:endParaRPr lang="en-US" dirty="0"/>
          </a:p>
        </p:txBody>
      </p:sp>
    </p:spTree>
    <p:extLst>
      <p:ext uri="{BB962C8B-B14F-4D97-AF65-F5344CB8AC3E}">
        <p14:creationId xmlns:p14="http://schemas.microsoft.com/office/powerpoint/2010/main" val="22207666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5552" y="1312437"/>
            <a:ext cx="6127148" cy="369332"/>
          </a:xfrm>
          <a:prstGeom prst="rect">
            <a:avLst/>
          </a:prstGeom>
        </p:spPr>
        <p:txBody>
          <a:bodyPr wrap="square">
            <a:spAutoFit/>
          </a:bodyPr>
          <a:lstStyle/>
          <a:p>
            <a:r>
              <a:rPr lang="en-US" dirty="0" smtClean="0"/>
              <a:t>How pleasant was your navigation experience in using this app?</a:t>
            </a:r>
          </a:p>
        </p:txBody>
      </p:sp>
      <p:graphicFrame>
        <p:nvGraphicFramePr>
          <p:cNvPr id="5" name="Chart 4"/>
          <p:cNvGraphicFramePr/>
          <p:nvPr>
            <p:extLst>
              <p:ext uri="{D42A27DB-BD31-4B8C-83A1-F6EECF244321}">
                <p14:modId xmlns:p14="http://schemas.microsoft.com/office/powerpoint/2010/main" val="1044610979"/>
              </p:ext>
            </p:extLst>
          </p:nvPr>
        </p:nvGraphicFramePr>
        <p:xfrm>
          <a:off x="762000" y="2002536"/>
          <a:ext cx="7362319"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55622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3397" y="755416"/>
            <a:ext cx="4572000" cy="3416320"/>
          </a:xfrm>
          <a:prstGeom prst="rect">
            <a:avLst/>
          </a:prstGeom>
        </p:spPr>
        <p:txBody>
          <a:bodyPr>
            <a:spAutoFit/>
          </a:bodyPr>
          <a:lstStyle/>
          <a:p>
            <a:r>
              <a:rPr lang="en-US" dirty="0" smtClean="0"/>
              <a:t>Do you feel confident in your appointment booking?</a:t>
            </a:r>
          </a:p>
          <a:p>
            <a:r>
              <a:rPr lang="en-US" dirty="0" smtClean="0"/>
              <a:t>Yes</a:t>
            </a:r>
          </a:p>
          <a:p>
            <a:r>
              <a:rPr lang="en-US" dirty="0" smtClean="0"/>
              <a:t>I guess so</a:t>
            </a:r>
          </a:p>
          <a:p>
            <a:r>
              <a:rPr lang="en-US" dirty="0" smtClean="0"/>
              <a:t>Yes, but likes calling because questions can get answered. </a:t>
            </a:r>
          </a:p>
          <a:p>
            <a:r>
              <a:rPr lang="en-US" dirty="0" smtClean="0"/>
              <a:t>Yes, especially if there was a follow up email and text/call reminder.</a:t>
            </a:r>
          </a:p>
          <a:p>
            <a:r>
              <a:rPr lang="en-US" dirty="0" smtClean="0"/>
              <a:t>Think so... there is some uncertainty</a:t>
            </a:r>
          </a:p>
          <a:p>
            <a:r>
              <a:rPr lang="en-US" dirty="0" smtClean="0"/>
              <a:t>Yes</a:t>
            </a:r>
          </a:p>
          <a:p>
            <a:r>
              <a:rPr lang="en-US" dirty="0" smtClean="0"/>
              <a:t>Yes</a:t>
            </a:r>
          </a:p>
          <a:p>
            <a:r>
              <a:rPr lang="en-US" dirty="0" smtClean="0"/>
              <a:t>Yes</a:t>
            </a:r>
          </a:p>
        </p:txBody>
      </p:sp>
    </p:spTree>
    <p:extLst>
      <p:ext uri="{BB962C8B-B14F-4D97-AF65-F5344CB8AC3E}">
        <p14:creationId xmlns:p14="http://schemas.microsoft.com/office/powerpoint/2010/main" val="34882560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6104" y="601975"/>
            <a:ext cx="4572000" cy="3970318"/>
          </a:xfrm>
          <a:prstGeom prst="rect">
            <a:avLst/>
          </a:prstGeom>
        </p:spPr>
        <p:txBody>
          <a:bodyPr>
            <a:spAutoFit/>
          </a:bodyPr>
          <a:lstStyle/>
          <a:p>
            <a:r>
              <a:rPr lang="en-US" dirty="0" smtClean="0"/>
              <a:t>If you were scheduling this on your own leisure time, would you have given up and scheduled in some other form?</a:t>
            </a:r>
          </a:p>
          <a:p>
            <a:r>
              <a:rPr lang="en-US" dirty="0" smtClean="0"/>
              <a:t>Yes</a:t>
            </a:r>
          </a:p>
          <a:p>
            <a:r>
              <a:rPr lang="en-US" dirty="0" smtClean="0"/>
              <a:t>Probably. </a:t>
            </a:r>
          </a:p>
          <a:p>
            <a:r>
              <a:rPr lang="en-US" dirty="0" smtClean="0"/>
              <a:t>would have called in the first place. </a:t>
            </a:r>
          </a:p>
          <a:p>
            <a:r>
              <a:rPr lang="en-US" dirty="0" smtClean="0"/>
              <a:t>Probably from first page, most likely would have booked from the desktop in the first place. </a:t>
            </a:r>
          </a:p>
          <a:p>
            <a:r>
              <a:rPr lang="en-US" dirty="0" smtClean="0"/>
              <a:t>Had questions about service packages and options, would have called. </a:t>
            </a:r>
          </a:p>
          <a:p>
            <a:r>
              <a:rPr lang="en-US" dirty="0" smtClean="0"/>
              <a:t>No</a:t>
            </a:r>
          </a:p>
          <a:p>
            <a:r>
              <a:rPr lang="en-US" dirty="0" smtClean="0"/>
              <a:t>nope</a:t>
            </a:r>
          </a:p>
          <a:p>
            <a:r>
              <a:rPr lang="en-US" dirty="0" smtClean="0"/>
              <a:t>No probably not</a:t>
            </a:r>
            <a:endParaRPr lang="en-US" dirty="0"/>
          </a:p>
        </p:txBody>
      </p:sp>
    </p:spTree>
    <p:extLst>
      <p:ext uri="{BB962C8B-B14F-4D97-AF65-F5344CB8AC3E}">
        <p14:creationId xmlns:p14="http://schemas.microsoft.com/office/powerpoint/2010/main" val="24533450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504582"/>
            <a:ext cx="4572000" cy="5078314"/>
          </a:xfrm>
          <a:prstGeom prst="rect">
            <a:avLst/>
          </a:prstGeom>
        </p:spPr>
        <p:txBody>
          <a:bodyPr>
            <a:spAutoFit/>
          </a:bodyPr>
          <a:lstStyle/>
          <a:p>
            <a:r>
              <a:rPr lang="en-US" dirty="0" smtClean="0"/>
              <a:t>In the future would you schedule future car services on your mobile device like this?</a:t>
            </a:r>
          </a:p>
          <a:p>
            <a:r>
              <a:rPr lang="en-US" dirty="0" smtClean="0"/>
              <a:t>No, would call because its more personal and convenient. I know sometimes there are times available that aren't provided online. can call using car's </a:t>
            </a:r>
            <a:r>
              <a:rPr lang="en-US" dirty="0" err="1" smtClean="0"/>
              <a:t>bluetooth</a:t>
            </a:r>
            <a:r>
              <a:rPr lang="en-US" dirty="0" smtClean="0"/>
              <a:t>. </a:t>
            </a:r>
          </a:p>
          <a:p>
            <a:r>
              <a:rPr lang="en-US" dirty="0" smtClean="0"/>
              <a:t>No. </a:t>
            </a:r>
          </a:p>
          <a:p>
            <a:r>
              <a:rPr lang="en-US" dirty="0" smtClean="0"/>
              <a:t>Maybe, probably not for car service appointment. </a:t>
            </a:r>
          </a:p>
          <a:p>
            <a:r>
              <a:rPr lang="en-US" dirty="0" smtClean="0"/>
              <a:t>Possibly, for certain things, not car service though. </a:t>
            </a:r>
          </a:p>
          <a:p>
            <a:r>
              <a:rPr lang="en-US" dirty="0" smtClean="0"/>
              <a:t> no</a:t>
            </a:r>
          </a:p>
          <a:p>
            <a:r>
              <a:rPr lang="en-US" dirty="0" smtClean="0"/>
              <a:t>Yes, it was easy and its convenient. If </a:t>
            </a:r>
            <a:r>
              <a:rPr lang="en-US" dirty="0" err="1" smtClean="0"/>
              <a:t>im</a:t>
            </a:r>
            <a:r>
              <a:rPr lang="en-US" dirty="0" smtClean="0"/>
              <a:t> on the go I can quickly do this.  </a:t>
            </a:r>
          </a:p>
          <a:p>
            <a:r>
              <a:rPr lang="en-US" dirty="0" smtClean="0"/>
              <a:t>Yes </a:t>
            </a:r>
            <a:r>
              <a:rPr lang="en-US" dirty="0" err="1" smtClean="0"/>
              <a:t>definetly</a:t>
            </a:r>
            <a:r>
              <a:rPr lang="en-US" dirty="0" smtClean="0"/>
              <a:t>. It was easy, straightforward, I don't have to deal with anyone else. convenient. </a:t>
            </a:r>
          </a:p>
          <a:p>
            <a:r>
              <a:rPr lang="en-US" dirty="0" smtClean="0"/>
              <a:t>Yeah it's appealing, easy, quick. </a:t>
            </a:r>
            <a:endParaRPr lang="en-US" dirty="0"/>
          </a:p>
        </p:txBody>
      </p:sp>
    </p:spTree>
    <p:extLst>
      <p:ext uri="{BB962C8B-B14F-4D97-AF65-F5344CB8AC3E}">
        <p14:creationId xmlns:p14="http://schemas.microsoft.com/office/powerpoint/2010/main" val="25034456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4900" y="438646"/>
            <a:ext cx="6858000" cy="5355313"/>
          </a:xfrm>
          <a:prstGeom prst="rect">
            <a:avLst/>
          </a:prstGeom>
        </p:spPr>
        <p:txBody>
          <a:bodyPr wrap="square">
            <a:spAutoFit/>
          </a:bodyPr>
          <a:lstStyle/>
          <a:p>
            <a:r>
              <a:rPr lang="en-US" dirty="0" smtClean="0"/>
              <a:t>What was the most frustrating part of this task and how would you improve it?</a:t>
            </a:r>
          </a:p>
          <a:p>
            <a:r>
              <a:rPr lang="en-US" dirty="0" smtClean="0"/>
              <a:t>"Hit the back button on phone and had to start all over. no data was saved </a:t>
            </a:r>
          </a:p>
          <a:p>
            <a:r>
              <a:rPr lang="en-US" dirty="0" smtClean="0"/>
              <a:t>people instinctively hit back button to go to previous page, was annoying that it did that. "</a:t>
            </a:r>
          </a:p>
          <a:p>
            <a:r>
              <a:rPr lang="en-US" dirty="0" smtClean="0"/>
              <a:t>The calendar feature was very confusing and frustrating. </a:t>
            </a:r>
          </a:p>
          <a:p>
            <a:r>
              <a:rPr lang="en-US" dirty="0" smtClean="0"/>
              <a:t>"The clutter and amount of info was overwhelming. </a:t>
            </a:r>
          </a:p>
          <a:p>
            <a:r>
              <a:rPr lang="en-US" dirty="0" smtClean="0"/>
              <a:t>Hated the calendar feature, it was pointless, confusing, couldn't even read it. "</a:t>
            </a:r>
          </a:p>
          <a:p>
            <a:r>
              <a:rPr lang="en-US" dirty="0" smtClean="0"/>
              <a:t>"The beginning clarity. </a:t>
            </a:r>
            <a:r>
              <a:rPr lang="en-US" dirty="0" err="1" smtClean="0"/>
              <a:t>Im</a:t>
            </a:r>
            <a:r>
              <a:rPr lang="en-US" dirty="0" smtClean="0"/>
              <a:t> new here? Expected to log in or create account first. </a:t>
            </a:r>
          </a:p>
          <a:p>
            <a:r>
              <a:rPr lang="en-US" dirty="0" smtClean="0"/>
              <a:t>have calendar be more direct to times. "</a:t>
            </a:r>
          </a:p>
          <a:p>
            <a:r>
              <a:rPr lang="en-US" dirty="0" smtClean="0"/>
              <a:t>Being more clear and more basic? </a:t>
            </a:r>
          </a:p>
          <a:p>
            <a:r>
              <a:rPr lang="en-US" dirty="0" smtClean="0"/>
              <a:t>The package service options were difficult to tell what exactly they meant, and what was included. </a:t>
            </a:r>
          </a:p>
          <a:p>
            <a:r>
              <a:rPr lang="en-US" dirty="0" smtClean="0"/>
              <a:t>Not sure if I would need other services to car, its confusing to know what I actually need and what my options are</a:t>
            </a:r>
          </a:p>
          <a:p>
            <a:r>
              <a:rPr lang="en-US" dirty="0" smtClean="0"/>
              <a:t>Nothing really. </a:t>
            </a:r>
            <a:endParaRPr lang="en-US" dirty="0"/>
          </a:p>
        </p:txBody>
      </p:sp>
    </p:spTree>
    <p:extLst>
      <p:ext uri="{BB962C8B-B14F-4D97-AF65-F5344CB8AC3E}">
        <p14:creationId xmlns:p14="http://schemas.microsoft.com/office/powerpoint/2010/main" val="8620919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7077"/>
            <a:ext cx="9273329" cy="6640074"/>
          </a:xfrm>
          <a:prstGeom prst="rect">
            <a:avLst/>
          </a:prstGeom>
        </p:spPr>
        <p:txBody>
          <a:bodyPr wrap="square">
            <a:spAutoFit/>
          </a:bodyPr>
          <a:lstStyle/>
          <a:p>
            <a:r>
              <a:rPr lang="en-US" dirty="0" smtClean="0"/>
              <a:t>"Thought the calendar feature was odd</a:t>
            </a:r>
          </a:p>
          <a:p>
            <a:r>
              <a:rPr lang="en-US" dirty="0" smtClean="0"/>
              <a:t>wasn't sure how to use it at first, couldn't read it, wasn't sure what the lines meant on it. </a:t>
            </a:r>
          </a:p>
          <a:p>
            <a:endParaRPr lang="en-US" dirty="0" smtClean="0"/>
          </a:p>
          <a:p>
            <a:r>
              <a:rPr lang="en-US" dirty="0" smtClean="0"/>
              <a:t>didn't understand the drop down for time selections. hard to read the view all time options. was confused on why there was the three set time options already</a:t>
            </a:r>
          </a:p>
          <a:p>
            <a:endParaRPr lang="en-US" dirty="0" smtClean="0"/>
          </a:p>
          <a:p>
            <a:r>
              <a:rPr lang="en-US" dirty="0" smtClean="0"/>
              <a:t>scrolled down to the bottom and expanded the last days view all time options to try to get to next weeks available times and days. said that in prior experiences that is how it works, can scroll to future dates. The calendar feature, all the way at the top was not an ideal placement and configuration to easily change what week you were on.... all the way at the bottom, realize its the wrong date and need to change it there is no easy way to change, have to scroll all the way back up and use the calendar. </a:t>
            </a:r>
          </a:p>
          <a:p>
            <a:endParaRPr lang="en-US" dirty="0" smtClean="0"/>
          </a:p>
          <a:p>
            <a:r>
              <a:rPr lang="en-US" dirty="0" smtClean="0"/>
              <a:t>pressed the button on the calendar to change week </a:t>
            </a:r>
          </a:p>
          <a:p>
            <a:r>
              <a:rPr lang="en-US" dirty="0" smtClean="0"/>
              <a:t>saw the calendar but scrolled down to the bottom of the page to select the day.</a:t>
            </a:r>
          </a:p>
          <a:p>
            <a:endParaRPr lang="en-US" dirty="0" smtClean="0"/>
          </a:p>
          <a:p>
            <a:endParaRPr lang="en-US" dirty="0" smtClean="0"/>
          </a:p>
          <a:p>
            <a:r>
              <a:rPr lang="en-US" dirty="0" smtClean="0"/>
              <a:t>Other:</a:t>
            </a:r>
          </a:p>
          <a:p>
            <a:r>
              <a:rPr lang="en-US" dirty="0" smtClean="0"/>
              <a:t>did not like that the severe driving condition was already selected and that you can not change it... </a:t>
            </a:r>
          </a:p>
          <a:p>
            <a:r>
              <a:rPr lang="en-US" dirty="0" smtClean="0"/>
              <a:t>Did not notice the mileage feature at the top of the services page. </a:t>
            </a:r>
          </a:p>
          <a:p>
            <a:r>
              <a:rPr lang="en-US" dirty="0" smtClean="0"/>
              <a:t>selected the factory recommended package</a:t>
            </a:r>
          </a:p>
          <a:p>
            <a:r>
              <a:rPr lang="en-US" dirty="0" smtClean="0"/>
              <a:t>User was using own phone- Galaxy S5 so familiar with device"</a:t>
            </a:r>
            <a:endParaRPr lang="en-US" dirty="0"/>
          </a:p>
        </p:txBody>
      </p:sp>
    </p:spTree>
    <p:extLst>
      <p:ext uri="{BB962C8B-B14F-4D97-AF65-F5344CB8AC3E}">
        <p14:creationId xmlns:p14="http://schemas.microsoft.com/office/powerpoint/2010/main" val="36562442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070" y="438218"/>
            <a:ext cx="7974688" cy="5355313"/>
          </a:xfrm>
          <a:prstGeom prst="rect">
            <a:avLst/>
          </a:prstGeom>
        </p:spPr>
        <p:txBody>
          <a:bodyPr wrap="square">
            <a:spAutoFit/>
          </a:bodyPr>
          <a:lstStyle/>
          <a:p>
            <a:r>
              <a:rPr lang="en-US" dirty="0" smtClean="0"/>
              <a:t>"Scrolled past calendar after looking at it. </a:t>
            </a:r>
          </a:p>
          <a:p>
            <a:r>
              <a:rPr lang="en-US" dirty="0" smtClean="0"/>
              <a:t>Uses button to go to next week. Got confused on what week he was on, what day to pick</a:t>
            </a:r>
          </a:p>
          <a:p>
            <a:r>
              <a:rPr lang="en-US" dirty="0" smtClean="0"/>
              <a:t>When selecting a day from the calendar no time preference aid. </a:t>
            </a:r>
          </a:p>
          <a:p>
            <a:r>
              <a:rPr lang="en-US" dirty="0" smtClean="0"/>
              <a:t>had no problems with the time expanding feature. </a:t>
            </a:r>
          </a:p>
          <a:p>
            <a:endParaRPr lang="en-US" dirty="0" smtClean="0"/>
          </a:p>
          <a:p>
            <a:r>
              <a:rPr lang="en-US" dirty="0" err="1" smtClean="0"/>
              <a:t>iphone</a:t>
            </a:r>
            <a:endParaRPr lang="en-US" dirty="0" smtClean="0"/>
          </a:p>
          <a:p>
            <a:endParaRPr lang="en-US" dirty="0" smtClean="0"/>
          </a:p>
          <a:p>
            <a:r>
              <a:rPr lang="en-US" dirty="0" smtClean="0"/>
              <a:t>Other</a:t>
            </a:r>
          </a:p>
          <a:p>
            <a:r>
              <a:rPr lang="en-US" dirty="0" smtClean="0"/>
              <a:t>Was overwhelmed with the options on 1st step. </a:t>
            </a:r>
          </a:p>
          <a:p>
            <a:r>
              <a:rPr lang="en-US" dirty="0" err="1" smtClean="0"/>
              <a:t>didnt</a:t>
            </a:r>
            <a:r>
              <a:rPr lang="en-US" dirty="0" smtClean="0"/>
              <a:t> notice the mileage at the top of the page at first. eventually figures it out. clicks through, didn't type in the mileage before. </a:t>
            </a:r>
          </a:p>
          <a:p>
            <a:endParaRPr lang="en-US" dirty="0" smtClean="0"/>
          </a:p>
          <a:p>
            <a:r>
              <a:rPr lang="en-US" dirty="0" smtClean="0"/>
              <a:t>the first step was all click through, got his thinking to just click through since using mobile more for speed</a:t>
            </a:r>
          </a:p>
          <a:p>
            <a:r>
              <a:rPr lang="en-US" dirty="0" smtClean="0"/>
              <a:t>gets the feeling that as soon as the next button is illuminated to move on. </a:t>
            </a:r>
          </a:p>
          <a:p>
            <a:endParaRPr lang="en-US" dirty="0" smtClean="0"/>
          </a:p>
          <a:p>
            <a:r>
              <a:rPr lang="en-US" dirty="0" smtClean="0"/>
              <a:t>when selecting the service, was confused and selected multiple things, and one of everything- too much booking? "</a:t>
            </a:r>
            <a:endParaRPr lang="en-US" dirty="0"/>
          </a:p>
        </p:txBody>
      </p:sp>
    </p:spTree>
    <p:extLst>
      <p:ext uri="{BB962C8B-B14F-4D97-AF65-F5344CB8AC3E}">
        <p14:creationId xmlns:p14="http://schemas.microsoft.com/office/powerpoint/2010/main" val="42238531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233" y="949409"/>
            <a:ext cx="6533340" cy="4247317"/>
          </a:xfrm>
          <a:prstGeom prst="rect">
            <a:avLst/>
          </a:prstGeom>
        </p:spPr>
        <p:txBody>
          <a:bodyPr wrap="square">
            <a:spAutoFit/>
          </a:bodyPr>
          <a:lstStyle/>
          <a:p>
            <a:r>
              <a:rPr lang="en-US" dirty="0" smtClean="0"/>
              <a:t>"</a:t>
            </a:r>
            <a:r>
              <a:rPr lang="en-US" dirty="0" err="1" smtClean="0"/>
              <a:t>Iphone</a:t>
            </a:r>
            <a:r>
              <a:rPr lang="en-US" dirty="0" smtClean="0"/>
              <a:t> user. </a:t>
            </a:r>
          </a:p>
          <a:p>
            <a:r>
              <a:rPr lang="en-US" dirty="0" smtClean="0"/>
              <a:t>I'm new here?</a:t>
            </a:r>
          </a:p>
          <a:p>
            <a:r>
              <a:rPr lang="en-US" dirty="0" smtClean="0"/>
              <a:t>The driving condition- severe? </a:t>
            </a:r>
            <a:r>
              <a:rPr lang="en-US" dirty="0" err="1" smtClean="0"/>
              <a:t>dont</a:t>
            </a:r>
            <a:r>
              <a:rPr lang="en-US" dirty="0" smtClean="0"/>
              <a:t> know what that means....</a:t>
            </a:r>
          </a:p>
          <a:p>
            <a:r>
              <a:rPr lang="en-US" dirty="0" smtClean="0"/>
              <a:t>all the other step 1 process was smooth, very straightforward. </a:t>
            </a:r>
          </a:p>
          <a:p>
            <a:r>
              <a:rPr lang="en-US" dirty="0" smtClean="0"/>
              <a:t>When having to pick what to do to car, its too much information, overwhelming, already wanted to hang up and call. </a:t>
            </a:r>
          </a:p>
          <a:p>
            <a:r>
              <a:rPr lang="en-US" dirty="0" smtClean="0"/>
              <a:t>Clicks around calendar, but lag made it seem like it wasn't something to interact with, then it jumps down to the bottom of the page and it was jarring. </a:t>
            </a:r>
          </a:p>
          <a:p>
            <a:r>
              <a:rPr lang="en-US" dirty="0" smtClean="0"/>
              <a:t>Confused by this, scrolls back up</a:t>
            </a:r>
          </a:p>
          <a:p>
            <a:r>
              <a:rPr lang="en-US" dirty="0" smtClean="0"/>
              <a:t>Is able to expand times easily. Refers back to the calendar at top</a:t>
            </a:r>
          </a:p>
          <a:p>
            <a:r>
              <a:rPr lang="en-US" dirty="0" smtClean="0"/>
              <a:t>Plays around with advisor options. ends up selecting any advisor </a:t>
            </a:r>
          </a:p>
          <a:p>
            <a:r>
              <a:rPr lang="en-US" dirty="0" smtClean="0"/>
              <a:t>Picks shuttle service, its straightforward and just following script. </a:t>
            </a:r>
          </a:p>
          <a:p>
            <a:r>
              <a:rPr lang="en-US" dirty="0" smtClean="0"/>
              <a:t>time selection is used by appointment time availability, not the calendar. "</a:t>
            </a:r>
            <a:endParaRPr lang="en-US" dirty="0"/>
          </a:p>
        </p:txBody>
      </p:sp>
    </p:spTree>
    <p:extLst>
      <p:ext uri="{BB962C8B-B14F-4D97-AF65-F5344CB8AC3E}">
        <p14:creationId xmlns:p14="http://schemas.microsoft.com/office/powerpoint/2010/main" val="40635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04" y="697551"/>
            <a:ext cx="9044996" cy="5355313"/>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The first page was very confusing. Clicked log me in- expected to input information and create a log in from there. Find me </a:t>
            </a:r>
            <a:r>
              <a:rPr lang="en-US" dirty="0" err="1" smtClean="0"/>
              <a:t>didnt</a:t>
            </a:r>
            <a:r>
              <a:rPr lang="en-US" dirty="0" smtClean="0"/>
              <a:t> make sense. </a:t>
            </a:r>
          </a:p>
          <a:p>
            <a:r>
              <a:rPr lang="en-US" dirty="0" smtClean="0"/>
              <a:t>Step one was again straightforward. simple process. </a:t>
            </a:r>
          </a:p>
          <a:p>
            <a:r>
              <a:rPr lang="en-US" dirty="0" smtClean="0"/>
              <a:t>The number input for mileage was award and a little difficult. had to switch to numbers... then scroll </a:t>
            </a:r>
          </a:p>
          <a:p>
            <a:r>
              <a:rPr lang="en-US" dirty="0" smtClean="0"/>
              <a:t>severe? driving condition again was annoying and didn't make sense</a:t>
            </a:r>
          </a:p>
          <a:p>
            <a:r>
              <a:rPr lang="en-US" dirty="0" smtClean="0"/>
              <a:t>annoyed with service package options. they are just oil changes... should have more to it. also factory and basic were the same... so why bother? saw the oil picture, was expecting more information. </a:t>
            </a:r>
          </a:p>
          <a:p>
            <a:r>
              <a:rPr lang="en-US" dirty="0" smtClean="0"/>
              <a:t>thought the top part of the package was how you add it, thought it was a button. found the add button shortly after. </a:t>
            </a:r>
          </a:p>
          <a:p>
            <a:r>
              <a:rPr lang="en-US" dirty="0" smtClean="0"/>
              <a:t>The calendar was very confusing. couldn't tell what was available. Read the clocks, guessed the white meant it was available. but what is the white lines? what time increments do they represent? 15 minute intervals? </a:t>
            </a:r>
          </a:p>
          <a:p>
            <a:r>
              <a:rPr lang="en-US" dirty="0" smtClean="0"/>
              <a:t>taps the day from there</a:t>
            </a:r>
          </a:p>
          <a:p>
            <a:endParaRPr lang="en-US" dirty="0" smtClean="0"/>
          </a:p>
          <a:p>
            <a:r>
              <a:rPr lang="en-US" dirty="0" smtClean="0"/>
              <a:t>didn't notice the expand options. also was oblivious to what week it was/day. "</a:t>
            </a:r>
            <a:endParaRPr lang="en-US" dirty="0"/>
          </a:p>
        </p:txBody>
      </p:sp>
    </p:spTree>
    <p:extLst>
      <p:ext uri="{BB962C8B-B14F-4D97-AF65-F5344CB8AC3E}">
        <p14:creationId xmlns:p14="http://schemas.microsoft.com/office/powerpoint/2010/main" val="8873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736" y="-159307"/>
            <a:ext cx="8531249" cy="7017307"/>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new here was confusing again</a:t>
            </a:r>
          </a:p>
          <a:p>
            <a:r>
              <a:rPr lang="en-US" dirty="0" smtClean="0"/>
              <a:t>first steps easy and straightforward</a:t>
            </a:r>
          </a:p>
          <a:p>
            <a:r>
              <a:rPr lang="en-US" dirty="0" smtClean="0"/>
              <a:t>for the picture of cars, was unsure on if the name was below or above</a:t>
            </a:r>
          </a:p>
          <a:p>
            <a:r>
              <a:rPr lang="en-US" dirty="0" smtClean="0"/>
              <a:t>not clear how to input mileage. wasn't sure to tap and type</a:t>
            </a:r>
          </a:p>
          <a:p>
            <a:r>
              <a:rPr lang="en-US" dirty="0" smtClean="0"/>
              <a:t>severe again questioned</a:t>
            </a:r>
          </a:p>
          <a:p>
            <a:r>
              <a:rPr lang="en-US" dirty="0" smtClean="0"/>
              <a:t>noticed mileage on top, scroll through it forward on ""accident""</a:t>
            </a:r>
          </a:p>
          <a:p>
            <a:r>
              <a:rPr lang="en-US" dirty="0" smtClean="0"/>
              <a:t>details were unclear on the service packages. </a:t>
            </a:r>
          </a:p>
          <a:p>
            <a:r>
              <a:rPr lang="en-US" dirty="0" smtClean="0"/>
              <a:t>was confused on navigation at top of page</a:t>
            </a:r>
          </a:p>
          <a:p>
            <a:endParaRPr lang="en-US" dirty="0" smtClean="0"/>
          </a:p>
          <a:p>
            <a:r>
              <a:rPr lang="en-US" dirty="0" smtClean="0"/>
              <a:t>first thought was the schedule page was clean, seemed simple, but when started to actually look at it, hard to </a:t>
            </a:r>
            <a:r>
              <a:rPr lang="en-US" dirty="0" err="1" smtClean="0"/>
              <a:t>undestand</a:t>
            </a:r>
            <a:r>
              <a:rPr lang="en-US" dirty="0" smtClean="0"/>
              <a:t>. </a:t>
            </a:r>
          </a:p>
          <a:p>
            <a:r>
              <a:rPr lang="en-US" dirty="0" smtClean="0"/>
              <a:t>the calendar was confusing, very difficult to read, too small. </a:t>
            </a:r>
          </a:p>
          <a:p>
            <a:r>
              <a:rPr lang="en-US" dirty="0" smtClean="0"/>
              <a:t>what do the lines mean? </a:t>
            </a:r>
            <a:r>
              <a:rPr lang="en-US" dirty="0" err="1" smtClean="0"/>
              <a:t>whats</a:t>
            </a:r>
            <a:r>
              <a:rPr lang="en-US" dirty="0" smtClean="0"/>
              <a:t> available?</a:t>
            </a:r>
          </a:p>
          <a:p>
            <a:r>
              <a:rPr lang="en-US" dirty="0" smtClean="0"/>
              <a:t>thought advisor meant helper... (with scheduling?) but that is unnecessary, Doesn't care who it is</a:t>
            </a:r>
          </a:p>
          <a:p>
            <a:r>
              <a:rPr lang="en-US" dirty="0" smtClean="0"/>
              <a:t>Felt like since drop off its fast? would like to know how long the service would take. </a:t>
            </a:r>
          </a:p>
          <a:p>
            <a:r>
              <a:rPr lang="en-US" dirty="0" smtClean="0"/>
              <a:t>tapped on clock on side</a:t>
            </a:r>
          </a:p>
          <a:p>
            <a:r>
              <a:rPr lang="en-US" dirty="0" smtClean="0"/>
              <a:t>lots of buttons</a:t>
            </a:r>
          </a:p>
          <a:p>
            <a:r>
              <a:rPr lang="en-US" dirty="0" smtClean="0"/>
              <a:t>was confused between the light blues and dark blues. wasn't sure where to tap. clicked the expand times button on accident? then couldn't select a time, wasn't sure where to select. </a:t>
            </a:r>
          </a:p>
          <a:p>
            <a:r>
              <a:rPr lang="en-US" dirty="0" smtClean="0"/>
              <a:t>liked the check mark and that it turned orange, that was reassuring</a:t>
            </a:r>
          </a:p>
          <a:p>
            <a:r>
              <a:rPr lang="en-US" dirty="0" smtClean="0"/>
              <a:t>"</a:t>
            </a:r>
            <a:endParaRPr lang="en-US" dirty="0"/>
          </a:p>
        </p:txBody>
      </p:sp>
    </p:spTree>
    <p:extLst>
      <p:ext uri="{BB962C8B-B14F-4D97-AF65-F5344CB8AC3E}">
        <p14:creationId xmlns:p14="http://schemas.microsoft.com/office/powerpoint/2010/main" val="108394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167101453"/>
              </p:ext>
            </p:extLst>
          </p:nvPr>
        </p:nvGraphicFramePr>
        <p:xfrm>
          <a:off x="1143000" y="3340100"/>
          <a:ext cx="6858000" cy="177800"/>
        </p:xfrm>
        <a:graphic>
          <a:graphicData uri="http://schemas.openxmlformats.org/presentationml/2006/ole">
            <mc:AlternateContent xmlns:mc="http://schemas.openxmlformats.org/markup-compatibility/2006">
              <mc:Choice xmlns:v="urn:schemas-microsoft-com:vml" Requires="v">
                <p:oleObj spid="_x0000_s1029" name="Document" r:id="rId3" imgW="6858000" imgH="177800" progId="Word.Document.12">
                  <p:embed/>
                </p:oleObj>
              </mc:Choice>
              <mc:Fallback>
                <p:oleObj name="Document" r:id="rId3" imgW="6858000" imgH="177800" progId="Word.Document.12">
                  <p:embed/>
                  <p:pic>
                    <p:nvPicPr>
                      <p:cNvPr id="0" name=""/>
                      <p:cNvPicPr/>
                      <p:nvPr/>
                    </p:nvPicPr>
                    <p:blipFill>
                      <a:blip r:embed="rId4"/>
                      <a:stretch>
                        <a:fillRect/>
                      </a:stretch>
                    </p:blipFill>
                    <p:spPr>
                      <a:xfrm>
                        <a:off x="1143000" y="3340100"/>
                        <a:ext cx="6858000" cy="177800"/>
                      </a:xfrm>
                      <a:prstGeom prst="rect">
                        <a:avLst/>
                      </a:prstGeom>
                    </p:spPr>
                  </p:pic>
                </p:oleObj>
              </mc:Fallback>
            </mc:AlternateContent>
          </a:graphicData>
        </a:graphic>
      </p:graphicFrame>
      <p:sp>
        <p:nvSpPr>
          <p:cNvPr id="6" name="Rectangle 5"/>
          <p:cNvSpPr/>
          <p:nvPr/>
        </p:nvSpPr>
        <p:spPr>
          <a:xfrm>
            <a:off x="0" y="21929"/>
            <a:ext cx="9144000" cy="2862323"/>
          </a:xfrm>
          <a:prstGeom prst="rect">
            <a:avLst/>
          </a:prstGeom>
        </p:spPr>
        <p:txBody>
          <a:bodyPr wrap="square">
            <a:spAutoFit/>
          </a:bodyPr>
          <a:lstStyle/>
          <a:p>
            <a:r>
              <a:rPr lang="en-US" dirty="0" smtClean="0"/>
              <a:t>You want to get your car service and decide to schedule an appointment using the mobile app which you got to from your dealer’s website. Your information is as followed:</a:t>
            </a:r>
          </a:p>
          <a:p>
            <a:endParaRPr lang="en-US" dirty="0" smtClean="0"/>
          </a:p>
          <a:p>
            <a:r>
              <a:rPr lang="en-US" dirty="0" smtClean="0"/>
              <a:t>Your car is a 2009 Hyundai Sonata with 68,000 miles, GSL 6,  and you would like to get it serviced. You want to go into the dealer next Friday at 8:15am. Also you would like to use the shuttle service.</a:t>
            </a:r>
          </a:p>
          <a:p>
            <a:endParaRPr lang="en-US" dirty="0" smtClean="0"/>
          </a:p>
          <a:p>
            <a:r>
              <a:rPr lang="en-US" dirty="0" smtClean="0"/>
              <a:t>Case 1: </a:t>
            </a:r>
          </a:p>
          <a:p>
            <a:r>
              <a:rPr lang="en-US" dirty="0" smtClean="0"/>
              <a:t>Go through this app using the data provided to schedule a service appointment.</a:t>
            </a:r>
          </a:p>
          <a:p>
            <a:r>
              <a:rPr lang="en-US" dirty="0" smtClean="0"/>
              <a:t>Explain what is going on through your mind as you complete this task</a:t>
            </a:r>
            <a:endParaRPr lang="en-US" dirty="0"/>
          </a:p>
        </p:txBody>
      </p:sp>
      <p:pic>
        <p:nvPicPr>
          <p:cNvPr id="11" name="Picture 10" descr="Screen Shot 2014-09-18 at 4.01.5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838" y="3035300"/>
            <a:ext cx="5308600" cy="3822700"/>
          </a:xfrm>
          <a:prstGeom prst="rect">
            <a:avLst/>
          </a:prstGeom>
        </p:spPr>
      </p:pic>
    </p:spTree>
    <p:extLst>
      <p:ext uri="{BB962C8B-B14F-4D97-AF65-F5344CB8AC3E}">
        <p14:creationId xmlns:p14="http://schemas.microsoft.com/office/powerpoint/2010/main" val="27264160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987" y="646362"/>
            <a:ext cx="8260104" cy="5632312"/>
          </a:xfrm>
          <a:prstGeom prst="rect">
            <a:avLst/>
          </a:prstGeom>
        </p:spPr>
        <p:txBody>
          <a:bodyPr wrap="square">
            <a:spAutoFit/>
          </a:bodyPr>
          <a:lstStyle/>
          <a:p>
            <a:r>
              <a:rPr lang="en-US" dirty="0" smtClean="0"/>
              <a:t>"Galaxy S4</a:t>
            </a:r>
          </a:p>
          <a:p>
            <a:r>
              <a:rPr lang="en-US" dirty="0" smtClean="0"/>
              <a:t>Straightforward on step1, mentioned the pictures looked off...</a:t>
            </a:r>
          </a:p>
          <a:p>
            <a:r>
              <a:rPr lang="en-US" dirty="0" smtClean="0"/>
              <a:t>didn't see the mileage input at first, went back to the page to add it. </a:t>
            </a:r>
          </a:p>
          <a:p>
            <a:r>
              <a:rPr lang="en-US" dirty="0" smtClean="0"/>
              <a:t>the mileage input was not the simplest, </a:t>
            </a:r>
          </a:p>
          <a:p>
            <a:r>
              <a:rPr lang="en-US" dirty="0" smtClean="0"/>
              <a:t>severe? </a:t>
            </a:r>
          </a:p>
          <a:p>
            <a:endParaRPr lang="en-US" dirty="0" smtClean="0"/>
          </a:p>
          <a:p>
            <a:r>
              <a:rPr lang="en-US" dirty="0" smtClean="0"/>
              <a:t>eventually notices mileage at top, comments that it is 69,000. thought he </a:t>
            </a:r>
            <a:r>
              <a:rPr lang="en-US" dirty="0" err="1" smtClean="0"/>
              <a:t>inputed</a:t>
            </a:r>
            <a:r>
              <a:rPr lang="en-US" dirty="0" smtClean="0"/>
              <a:t> his mileage wrong then</a:t>
            </a:r>
          </a:p>
          <a:p>
            <a:r>
              <a:rPr lang="en-US" dirty="0" smtClean="0"/>
              <a:t>likes how there is the pre packaged services set up. thinks that is an easy way to select what to get done, chose dealer recommended because they know what his car needs</a:t>
            </a:r>
          </a:p>
          <a:p>
            <a:endParaRPr lang="en-US" dirty="0" smtClean="0"/>
          </a:p>
          <a:p>
            <a:r>
              <a:rPr lang="en-US" dirty="0" err="1" smtClean="0"/>
              <a:t>doesnt</a:t>
            </a:r>
            <a:r>
              <a:rPr lang="en-US" dirty="0" smtClean="0"/>
              <a:t> like the calendar, its confusing</a:t>
            </a:r>
          </a:p>
          <a:p>
            <a:r>
              <a:rPr lang="en-US" dirty="0" smtClean="0"/>
              <a:t>scrolls down to look at other options</a:t>
            </a:r>
          </a:p>
          <a:p>
            <a:r>
              <a:rPr lang="en-US" dirty="0" smtClean="0"/>
              <a:t>comments that they are both the week view, so its there twice? </a:t>
            </a:r>
          </a:p>
          <a:p>
            <a:r>
              <a:rPr lang="en-US" dirty="0" smtClean="0"/>
              <a:t>opens advisor, chooses pictured advisor, know who to look for when there. more personal</a:t>
            </a:r>
          </a:p>
          <a:p>
            <a:r>
              <a:rPr lang="en-US" dirty="0" smtClean="0"/>
              <a:t>shuttle was easily selected, straightforward, just following prompt. </a:t>
            </a:r>
          </a:p>
          <a:p>
            <a:r>
              <a:rPr lang="en-US" dirty="0" smtClean="0"/>
              <a:t>scrolls down and chooses time easily, opens all options easily. </a:t>
            </a:r>
          </a:p>
          <a:p>
            <a:endParaRPr lang="en-US" dirty="0" smtClean="0"/>
          </a:p>
          <a:p>
            <a:r>
              <a:rPr lang="en-US" dirty="0" smtClean="0"/>
              <a:t>didn't change the week. "</a:t>
            </a:r>
            <a:endParaRPr lang="en-US" dirty="0"/>
          </a:p>
        </p:txBody>
      </p:sp>
    </p:spTree>
    <p:extLst>
      <p:ext uri="{BB962C8B-B14F-4D97-AF65-F5344CB8AC3E}">
        <p14:creationId xmlns:p14="http://schemas.microsoft.com/office/powerpoint/2010/main" val="228672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382" y="146230"/>
            <a:ext cx="8616873" cy="6740308"/>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""would have liked to have seen the advisor option more standout""</a:t>
            </a:r>
          </a:p>
          <a:p>
            <a:r>
              <a:rPr lang="en-US" dirty="0" smtClean="0"/>
              <a:t>skipped over this option due to the calendar bringing it past it, participant forgot about it when moved on to next page. </a:t>
            </a:r>
          </a:p>
          <a:p>
            <a:endParaRPr lang="en-US" dirty="0" smtClean="0"/>
          </a:p>
          <a:p>
            <a:r>
              <a:rPr lang="en-US" dirty="0" smtClean="0"/>
              <a:t>very easy navigation through first steps</a:t>
            </a:r>
          </a:p>
          <a:p>
            <a:r>
              <a:rPr lang="en-US" dirty="0" smtClean="0"/>
              <a:t>number input for mileage was a little cumbersome. </a:t>
            </a:r>
          </a:p>
          <a:p>
            <a:r>
              <a:rPr lang="en-US" dirty="0" smtClean="0"/>
              <a:t>severe- commented....</a:t>
            </a:r>
          </a:p>
          <a:p>
            <a:r>
              <a:rPr lang="en-US" dirty="0" smtClean="0"/>
              <a:t>read options availably</a:t>
            </a:r>
          </a:p>
          <a:p>
            <a:r>
              <a:rPr lang="en-US" dirty="0" smtClean="0"/>
              <a:t>chose factory recommended</a:t>
            </a:r>
          </a:p>
          <a:p>
            <a:r>
              <a:rPr lang="en-US" dirty="0" smtClean="0"/>
              <a:t>opened other services available</a:t>
            </a:r>
          </a:p>
          <a:p>
            <a:r>
              <a:rPr lang="en-US" dirty="0" smtClean="0"/>
              <a:t>-chose service express option</a:t>
            </a:r>
          </a:p>
          <a:p>
            <a:endParaRPr lang="en-US" dirty="0" smtClean="0"/>
          </a:p>
          <a:p>
            <a:r>
              <a:rPr lang="en-US" dirty="0" smtClean="0"/>
              <a:t>brought to schedule page ””</a:t>
            </a:r>
            <a:r>
              <a:rPr lang="en-US" dirty="0" err="1"/>
              <a:t>u</a:t>
            </a:r>
            <a:r>
              <a:rPr lang="en-US" dirty="0" err="1" smtClean="0"/>
              <a:t>mmmmm</a:t>
            </a:r>
            <a:r>
              <a:rPr lang="en-US" dirty="0" smtClean="0"/>
              <a:t>""</a:t>
            </a:r>
          </a:p>
          <a:p>
            <a:r>
              <a:rPr lang="en-US" dirty="0" smtClean="0"/>
              <a:t>tapped on calendar a few times </a:t>
            </a:r>
          </a:p>
          <a:p>
            <a:r>
              <a:rPr lang="en-US" dirty="0" smtClean="0"/>
              <a:t>was brought down, read date tried scrolling down more to go to next week. </a:t>
            </a:r>
          </a:p>
          <a:p>
            <a:r>
              <a:rPr lang="en-US" dirty="0" smtClean="0"/>
              <a:t>eventually found the way to go to the next week was on the calendar- ""it was very small and hard to find"" had to look around for it. </a:t>
            </a:r>
          </a:p>
          <a:p>
            <a:r>
              <a:rPr lang="en-US" dirty="0" smtClean="0"/>
              <a:t>easily expands times. </a:t>
            </a:r>
          </a:p>
          <a:p>
            <a:endParaRPr lang="en-US" dirty="0" smtClean="0"/>
          </a:p>
          <a:p>
            <a:r>
              <a:rPr lang="en-US" dirty="0" smtClean="0"/>
              <a:t>since it brought pass other options nothing else was changed. </a:t>
            </a:r>
          </a:p>
          <a:p>
            <a:endParaRPr lang="en-US" dirty="0" smtClean="0"/>
          </a:p>
          <a:p>
            <a:r>
              <a:rPr lang="en-US" dirty="0" smtClean="0"/>
              <a:t>"</a:t>
            </a:r>
            <a:endParaRPr lang="en-US" dirty="0"/>
          </a:p>
        </p:txBody>
      </p:sp>
    </p:spTree>
    <p:extLst>
      <p:ext uri="{BB962C8B-B14F-4D97-AF65-F5344CB8AC3E}">
        <p14:creationId xmlns:p14="http://schemas.microsoft.com/office/powerpoint/2010/main" val="316259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691" y="1115656"/>
            <a:ext cx="6233654" cy="3139321"/>
          </a:xfrm>
          <a:prstGeom prst="rect">
            <a:avLst/>
          </a:prstGeom>
        </p:spPr>
        <p:txBody>
          <a:bodyPr wrap="square">
            <a:spAutoFit/>
          </a:bodyPr>
          <a:lstStyle/>
          <a:p>
            <a:r>
              <a:rPr lang="en-US" dirty="0" smtClean="0"/>
              <a:t>"</a:t>
            </a:r>
            <a:r>
              <a:rPr lang="en-US" dirty="0" err="1" smtClean="0"/>
              <a:t>Iphone</a:t>
            </a:r>
            <a:endParaRPr lang="en-US" dirty="0" smtClean="0"/>
          </a:p>
          <a:p>
            <a:endParaRPr lang="en-US" dirty="0" smtClean="0"/>
          </a:p>
          <a:p>
            <a:r>
              <a:rPr lang="en-US" dirty="0" smtClean="0"/>
              <a:t>Commented on how it was nice that the next step would prompt what to do next. </a:t>
            </a:r>
          </a:p>
          <a:p>
            <a:r>
              <a:rPr lang="en-US" dirty="0" smtClean="0"/>
              <a:t>skipped over advisor and transportation options.</a:t>
            </a:r>
          </a:p>
          <a:p>
            <a:r>
              <a:rPr lang="en-US" dirty="0" smtClean="0"/>
              <a:t>severe brought question, the number input wasn't bad, too a while</a:t>
            </a:r>
          </a:p>
          <a:p>
            <a:r>
              <a:rPr lang="en-US" dirty="0" smtClean="0"/>
              <a:t>didn't interact with the calendar feature, look at it, read that it is showing available times, then scrolled down to find a day. </a:t>
            </a:r>
          </a:p>
          <a:p>
            <a:r>
              <a:rPr lang="en-US" dirty="0" smtClean="0"/>
              <a:t>easily scrolled down to times, expanded more times .</a:t>
            </a:r>
          </a:p>
          <a:p>
            <a:r>
              <a:rPr lang="en-US" dirty="0" smtClean="0"/>
              <a:t>no complaints overall. "</a:t>
            </a:r>
            <a:endParaRPr lang="en-US" dirty="0"/>
          </a:p>
        </p:txBody>
      </p:sp>
    </p:spTree>
    <p:extLst>
      <p:ext uri="{BB962C8B-B14F-4D97-AF65-F5344CB8AC3E}">
        <p14:creationId xmlns:p14="http://schemas.microsoft.com/office/powerpoint/2010/main" val="45042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266"/>
            <a:ext cx="9290275" cy="6740308"/>
          </a:xfrm>
          <a:prstGeom prst="rect">
            <a:avLst/>
          </a:prstGeom>
        </p:spPr>
        <p:txBody>
          <a:bodyPr wrap="square">
            <a:spAutoFit/>
          </a:bodyPr>
          <a:lstStyle/>
          <a:p>
            <a:r>
              <a:rPr lang="en-US" dirty="0" smtClean="0"/>
              <a:t>Pre Test Questionnaire:</a:t>
            </a:r>
          </a:p>
          <a:p>
            <a:r>
              <a:rPr lang="en-US" dirty="0" smtClean="0"/>
              <a:t>What phone do you have?</a:t>
            </a:r>
          </a:p>
          <a:p>
            <a:r>
              <a:rPr lang="en-US" dirty="0" smtClean="0"/>
              <a:t>Have you booked an appointment from your phone before? </a:t>
            </a:r>
          </a:p>
          <a:p>
            <a:r>
              <a:rPr lang="en-US" dirty="0" smtClean="0"/>
              <a:t>What service/How often</a:t>
            </a:r>
          </a:p>
          <a:p>
            <a:endParaRPr lang="en-US" dirty="0" smtClean="0"/>
          </a:p>
          <a:p>
            <a:r>
              <a:rPr lang="en-US" dirty="0" smtClean="0"/>
              <a:t>QUESTIONS:</a:t>
            </a:r>
          </a:p>
          <a:p>
            <a:endParaRPr lang="en-US" dirty="0" smtClean="0"/>
          </a:p>
          <a:p>
            <a:r>
              <a:rPr lang="en-US" dirty="0" smtClean="0"/>
              <a:t>On a scale of 1-5 how easy was it for you to select the day and time you wanted? 1 being very difficult and frustrating and 5 being very easy and straightforward. </a:t>
            </a:r>
          </a:p>
          <a:p>
            <a:r>
              <a:rPr lang="en-US" dirty="0" smtClean="0"/>
              <a:t>In selecting the appointment day and time did what you expect to happen occur?</a:t>
            </a:r>
          </a:p>
          <a:p>
            <a:r>
              <a:rPr lang="en-US" dirty="0" smtClean="0"/>
              <a:t>Did you notice the advisor option?</a:t>
            </a:r>
          </a:p>
          <a:p>
            <a:r>
              <a:rPr lang="en-US" dirty="0" smtClean="0"/>
              <a:t>Is this option appealing?</a:t>
            </a:r>
          </a:p>
          <a:p>
            <a:r>
              <a:rPr lang="en-US" dirty="0" smtClean="0"/>
              <a:t>Were the descriptions provided for the different services detailed and clear enough? Were they helpful?</a:t>
            </a:r>
          </a:p>
          <a:p>
            <a:r>
              <a:rPr lang="en-US" dirty="0" smtClean="0"/>
              <a:t>How pleasant was your navigation experience through this app?</a:t>
            </a:r>
          </a:p>
          <a:p>
            <a:r>
              <a:rPr lang="en-US" dirty="0" smtClean="0"/>
              <a:t>* It was super easy and straightforward, no real problems</a:t>
            </a:r>
          </a:p>
          <a:p>
            <a:r>
              <a:rPr lang="en-US" dirty="0" smtClean="0"/>
              <a:t>* It was fairly easy and straightforward, had to figure out a few things </a:t>
            </a:r>
          </a:p>
          <a:p>
            <a:r>
              <a:rPr lang="en-US" dirty="0" smtClean="0"/>
              <a:t>* It was very confusing and frustrating</a:t>
            </a:r>
          </a:p>
          <a:p>
            <a:r>
              <a:rPr lang="en-US" dirty="0" smtClean="0"/>
              <a:t>Do you feel confident in your appointment booking? </a:t>
            </a:r>
          </a:p>
          <a:p>
            <a:r>
              <a:rPr lang="en-US" dirty="0" smtClean="0"/>
              <a:t>If you were scheduling this service appointment at your own leisure would you have bailed out at any time? At what point?</a:t>
            </a:r>
          </a:p>
          <a:p>
            <a:r>
              <a:rPr lang="en-US" dirty="0" smtClean="0"/>
              <a:t>If given the option to, would you schedule appointments on your phone?</a:t>
            </a:r>
          </a:p>
          <a:p>
            <a:endParaRPr lang="en-US" dirty="0" smtClean="0"/>
          </a:p>
          <a:p>
            <a:r>
              <a:rPr lang="en-US" dirty="0" smtClean="0"/>
              <a:t>What was the most frustrating part of this task and how would you change it?</a:t>
            </a:r>
            <a:endParaRPr lang="en-US" dirty="0"/>
          </a:p>
        </p:txBody>
      </p:sp>
    </p:spTree>
    <p:extLst>
      <p:ext uri="{BB962C8B-B14F-4D97-AF65-F5344CB8AC3E}">
        <p14:creationId xmlns:p14="http://schemas.microsoft.com/office/powerpoint/2010/main" val="11795944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394" y="956017"/>
            <a:ext cx="8359380" cy="369332"/>
          </a:xfrm>
          <a:prstGeom prst="rect">
            <a:avLst/>
          </a:prstGeom>
          <a:noFill/>
        </p:spPr>
        <p:txBody>
          <a:bodyPr wrap="none" rtlCol="0">
            <a:spAutoFit/>
          </a:bodyPr>
          <a:lstStyle/>
          <a:p>
            <a:r>
              <a:rPr lang="en-US" dirty="0" smtClean="0"/>
              <a:t>Many people found the calendar interactions confusing and the feature its self puzzling. </a:t>
            </a:r>
          </a:p>
        </p:txBody>
      </p:sp>
      <p:sp>
        <p:nvSpPr>
          <p:cNvPr id="3" name="TextBox 2"/>
          <p:cNvSpPr txBox="1"/>
          <p:nvPr/>
        </p:nvSpPr>
        <p:spPr>
          <a:xfrm>
            <a:off x="471926" y="1499067"/>
            <a:ext cx="7458254" cy="369332"/>
          </a:xfrm>
          <a:prstGeom prst="rect">
            <a:avLst/>
          </a:prstGeom>
          <a:noFill/>
        </p:spPr>
        <p:txBody>
          <a:bodyPr wrap="none" rtlCol="0">
            <a:spAutoFit/>
          </a:bodyPr>
          <a:lstStyle/>
          <a:p>
            <a:r>
              <a:rPr lang="en-US" dirty="0" smtClean="0"/>
              <a:t>It took a little time for some people to actually figure out how to select a time</a:t>
            </a:r>
            <a:endParaRPr lang="en-US" dirty="0"/>
          </a:p>
        </p:txBody>
      </p:sp>
      <p:sp>
        <p:nvSpPr>
          <p:cNvPr id="4" name="TextBox 3"/>
          <p:cNvSpPr txBox="1"/>
          <p:nvPr/>
        </p:nvSpPr>
        <p:spPr>
          <a:xfrm>
            <a:off x="471926" y="2171055"/>
            <a:ext cx="8496834" cy="2862323"/>
          </a:xfrm>
          <a:prstGeom prst="rect">
            <a:avLst/>
          </a:prstGeom>
          <a:noFill/>
        </p:spPr>
        <p:txBody>
          <a:bodyPr wrap="square" rtlCol="0">
            <a:spAutoFit/>
          </a:bodyPr>
          <a:lstStyle/>
          <a:p>
            <a:r>
              <a:rPr lang="en-US" dirty="0" smtClean="0"/>
              <a:t>One thing many people complained about, which was unexpected was a lot of people were annoyed with the service packaging set up. There was no set up in the prompt on which service people were to get, encouraging them to look through the available packages to get there thoughts and see what they chose. A lot of frustration was created when people looked back and forth between the factory and dealer recommended packages and realized that they were the same. A common comment was this is pointless, or what is the reason for this? </a:t>
            </a:r>
          </a:p>
          <a:p>
            <a:r>
              <a:rPr lang="en-US" dirty="0" smtClean="0"/>
              <a:t>Another snag was people ignored the trim option and most of the time randomly selected one, this was however preformed before the I Don’t Know option was implemented. </a:t>
            </a:r>
            <a:endParaRPr lang="en-US" dirty="0"/>
          </a:p>
        </p:txBody>
      </p:sp>
    </p:spTree>
    <p:extLst>
      <p:ext uri="{BB962C8B-B14F-4D97-AF65-F5344CB8AC3E}">
        <p14:creationId xmlns:p14="http://schemas.microsoft.com/office/powerpoint/2010/main" val="29798167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7832" y="1404910"/>
            <a:ext cx="4572000" cy="1754327"/>
          </a:xfrm>
          <a:prstGeom prst="rect">
            <a:avLst/>
          </a:prstGeom>
        </p:spPr>
        <p:txBody>
          <a:bodyPr>
            <a:spAutoFit/>
          </a:bodyPr>
          <a:lstStyle/>
          <a:p>
            <a:r>
              <a:rPr lang="en-US" dirty="0" smtClean="0"/>
              <a:t>What service was it? And how often do you schedule on your mobile?</a:t>
            </a:r>
          </a:p>
          <a:p>
            <a:endParaRPr lang="en-US" dirty="0" smtClean="0"/>
          </a:p>
          <a:p>
            <a:endParaRPr lang="en-US" dirty="0" smtClean="0"/>
          </a:p>
          <a:p>
            <a:r>
              <a:rPr lang="en-US" dirty="0" smtClean="0"/>
              <a:t>Reservations for dinner, a couple times</a:t>
            </a:r>
          </a:p>
          <a:p>
            <a:endParaRPr lang="en-US" dirty="0"/>
          </a:p>
        </p:txBody>
      </p:sp>
      <p:sp>
        <p:nvSpPr>
          <p:cNvPr id="11" name="TextBox 10"/>
          <p:cNvSpPr txBox="1"/>
          <p:nvPr/>
        </p:nvSpPr>
        <p:spPr>
          <a:xfrm>
            <a:off x="304775" y="1418428"/>
            <a:ext cx="3842931" cy="1477328"/>
          </a:xfrm>
          <a:prstGeom prst="rect">
            <a:avLst/>
          </a:prstGeom>
          <a:noFill/>
        </p:spPr>
        <p:txBody>
          <a:bodyPr wrap="none" rtlCol="0">
            <a:spAutoFit/>
          </a:bodyPr>
          <a:lstStyle/>
          <a:p>
            <a:r>
              <a:rPr lang="en-US" dirty="0" smtClean="0"/>
              <a:t>Have you ever booked an appointment </a:t>
            </a:r>
          </a:p>
          <a:p>
            <a:r>
              <a:rPr lang="en-US" dirty="0" smtClean="0"/>
              <a:t>From your phone before?</a:t>
            </a:r>
          </a:p>
          <a:p>
            <a:endParaRPr lang="en-US" dirty="0"/>
          </a:p>
          <a:p>
            <a:r>
              <a:rPr lang="en-US" dirty="0" smtClean="0"/>
              <a:t>7 people said no</a:t>
            </a:r>
          </a:p>
          <a:p>
            <a:r>
              <a:rPr lang="en-US" dirty="0" smtClean="0"/>
              <a:t>1 said yes</a:t>
            </a:r>
          </a:p>
        </p:txBody>
      </p:sp>
      <p:sp>
        <p:nvSpPr>
          <p:cNvPr id="14" name="TextBox 13"/>
          <p:cNvSpPr txBox="1"/>
          <p:nvPr/>
        </p:nvSpPr>
        <p:spPr>
          <a:xfrm>
            <a:off x="2885773" y="5336577"/>
            <a:ext cx="3172663" cy="923330"/>
          </a:xfrm>
          <a:prstGeom prst="rect">
            <a:avLst/>
          </a:prstGeom>
          <a:noFill/>
        </p:spPr>
        <p:txBody>
          <a:bodyPr wrap="none" rtlCol="0">
            <a:spAutoFit/>
          </a:bodyPr>
          <a:lstStyle/>
          <a:p>
            <a:r>
              <a:rPr lang="en-US" dirty="0" smtClean="0"/>
              <a:t>6 people are </a:t>
            </a:r>
            <a:r>
              <a:rPr lang="en-US" dirty="0" err="1" smtClean="0"/>
              <a:t>Iphone</a:t>
            </a:r>
            <a:r>
              <a:rPr lang="en-US" dirty="0" smtClean="0"/>
              <a:t> users</a:t>
            </a:r>
          </a:p>
          <a:p>
            <a:r>
              <a:rPr lang="en-US" dirty="0" smtClean="0"/>
              <a:t>1 was a Samsung Galaxy s4 user</a:t>
            </a:r>
          </a:p>
          <a:p>
            <a:r>
              <a:rPr lang="en-US" dirty="0" smtClean="0"/>
              <a:t>1 was a Samsung Galaxy s5 user</a:t>
            </a:r>
          </a:p>
        </p:txBody>
      </p:sp>
      <p:sp>
        <p:nvSpPr>
          <p:cNvPr id="15" name="TextBox 14"/>
          <p:cNvSpPr txBox="1"/>
          <p:nvPr/>
        </p:nvSpPr>
        <p:spPr>
          <a:xfrm>
            <a:off x="2026451" y="4516568"/>
            <a:ext cx="5112172" cy="646331"/>
          </a:xfrm>
          <a:prstGeom prst="rect">
            <a:avLst/>
          </a:prstGeom>
          <a:noFill/>
        </p:spPr>
        <p:txBody>
          <a:bodyPr wrap="none" rtlCol="0">
            <a:spAutoFit/>
          </a:bodyPr>
          <a:lstStyle/>
          <a:p>
            <a:r>
              <a:rPr lang="en-US" dirty="0" smtClean="0"/>
              <a:t>In this test all participants used a Samsung Galaxy S5</a:t>
            </a:r>
          </a:p>
          <a:p>
            <a:r>
              <a:rPr lang="en-US" dirty="0" smtClean="0"/>
              <a:t>The participants owned the following phones:</a:t>
            </a:r>
          </a:p>
        </p:txBody>
      </p:sp>
      <p:sp>
        <p:nvSpPr>
          <p:cNvPr id="16" name="Right Arrow 15"/>
          <p:cNvSpPr/>
          <p:nvPr/>
        </p:nvSpPr>
        <p:spPr>
          <a:xfrm>
            <a:off x="2183428" y="2596943"/>
            <a:ext cx="2245862" cy="227468"/>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6863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2874" y="299647"/>
            <a:ext cx="4572000" cy="1200329"/>
          </a:xfrm>
          <a:prstGeom prst="rect">
            <a:avLst/>
          </a:prstGeom>
        </p:spPr>
        <p:txBody>
          <a:bodyPr>
            <a:spAutoFit/>
          </a:bodyPr>
          <a:lstStyle/>
          <a:p>
            <a:r>
              <a:rPr lang="en-US" dirty="0" smtClean="0"/>
              <a:t>On a scale from 1-5 how easy was it for you to select the day and time you wanted? 1 being very difficult and frustrating and 5 being very easy and straightforward</a:t>
            </a:r>
          </a:p>
        </p:txBody>
      </p:sp>
      <p:graphicFrame>
        <p:nvGraphicFramePr>
          <p:cNvPr id="6" name="Chart 5"/>
          <p:cNvGraphicFramePr/>
          <p:nvPr>
            <p:extLst>
              <p:ext uri="{D42A27DB-BD31-4B8C-83A1-F6EECF244321}">
                <p14:modId xmlns:p14="http://schemas.microsoft.com/office/powerpoint/2010/main" val="1319259398"/>
              </p:ext>
            </p:extLst>
          </p:nvPr>
        </p:nvGraphicFramePr>
        <p:xfrm>
          <a:off x="1712196" y="2437277"/>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4116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6208" y="540709"/>
            <a:ext cx="4572000" cy="3970318"/>
          </a:xfrm>
          <a:prstGeom prst="rect">
            <a:avLst/>
          </a:prstGeom>
        </p:spPr>
        <p:txBody>
          <a:bodyPr>
            <a:spAutoFit/>
          </a:bodyPr>
          <a:lstStyle/>
          <a:p>
            <a:r>
              <a:rPr lang="en-US" dirty="0" smtClean="0"/>
              <a:t>In selecting your appointment time did what you expect to happen occur? </a:t>
            </a:r>
          </a:p>
          <a:p>
            <a:endParaRPr lang="en-US" dirty="0" smtClean="0"/>
          </a:p>
          <a:p>
            <a:r>
              <a:rPr lang="en-US" dirty="0" smtClean="0"/>
              <a:t>Unexpected</a:t>
            </a:r>
          </a:p>
          <a:p>
            <a:r>
              <a:rPr lang="en-US" dirty="0"/>
              <a:t>N</a:t>
            </a:r>
            <a:r>
              <a:rPr lang="en-US" dirty="0" smtClean="0"/>
              <a:t>o, thought I could/would be able to input time. </a:t>
            </a:r>
          </a:p>
          <a:p>
            <a:r>
              <a:rPr lang="en-US" dirty="0"/>
              <a:t>Y</a:t>
            </a:r>
            <a:r>
              <a:rPr lang="en-US" dirty="0" smtClean="0"/>
              <a:t>es, but the calendar feature was confusing</a:t>
            </a:r>
          </a:p>
          <a:p>
            <a:r>
              <a:rPr lang="en-US" dirty="0"/>
              <a:t>P</a:t>
            </a:r>
            <a:r>
              <a:rPr lang="en-US" dirty="0" smtClean="0"/>
              <a:t>retty much, didn't know what times based on calendar though...</a:t>
            </a:r>
          </a:p>
          <a:p>
            <a:r>
              <a:rPr lang="en-US" dirty="0"/>
              <a:t>S</a:t>
            </a:r>
            <a:r>
              <a:rPr lang="en-US" dirty="0" smtClean="0"/>
              <a:t>ome confusing parts... liked when there was a check mark and color changed to orange</a:t>
            </a:r>
          </a:p>
          <a:p>
            <a:r>
              <a:rPr lang="en-US" dirty="0" smtClean="0"/>
              <a:t>Yes</a:t>
            </a:r>
          </a:p>
          <a:p>
            <a:r>
              <a:rPr lang="en-US" dirty="0"/>
              <a:t>Y</a:t>
            </a:r>
            <a:r>
              <a:rPr lang="en-US" dirty="0" smtClean="0"/>
              <a:t>es</a:t>
            </a:r>
          </a:p>
          <a:p>
            <a:r>
              <a:rPr lang="en-US" dirty="0"/>
              <a:t>Y</a:t>
            </a:r>
            <a:r>
              <a:rPr lang="en-US" dirty="0" smtClean="0"/>
              <a:t>eah</a:t>
            </a:r>
            <a:endParaRPr lang="en-US" dirty="0"/>
          </a:p>
        </p:txBody>
      </p:sp>
    </p:spTree>
    <p:extLst>
      <p:ext uri="{BB962C8B-B14F-4D97-AF65-F5344CB8AC3E}">
        <p14:creationId xmlns:p14="http://schemas.microsoft.com/office/powerpoint/2010/main" val="25772522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166" y="444148"/>
            <a:ext cx="3824568" cy="1200329"/>
          </a:xfrm>
          <a:prstGeom prst="rect">
            <a:avLst/>
          </a:prstGeom>
        </p:spPr>
        <p:txBody>
          <a:bodyPr wrap="square">
            <a:spAutoFit/>
          </a:bodyPr>
          <a:lstStyle/>
          <a:p>
            <a:r>
              <a:rPr lang="en-US" dirty="0" smtClean="0"/>
              <a:t>Did you notice the advisor option? </a:t>
            </a:r>
          </a:p>
          <a:p>
            <a:endParaRPr lang="en-US" dirty="0"/>
          </a:p>
          <a:p>
            <a:r>
              <a:rPr lang="en-US" dirty="0" smtClean="0"/>
              <a:t>Everyone said they noticed the advisor option.</a:t>
            </a:r>
          </a:p>
        </p:txBody>
      </p:sp>
      <p:sp>
        <p:nvSpPr>
          <p:cNvPr id="5" name="Rectangle 4"/>
          <p:cNvSpPr/>
          <p:nvPr/>
        </p:nvSpPr>
        <p:spPr>
          <a:xfrm>
            <a:off x="4184013" y="444148"/>
            <a:ext cx="4572000" cy="3970318"/>
          </a:xfrm>
          <a:prstGeom prst="rect">
            <a:avLst/>
          </a:prstGeom>
        </p:spPr>
        <p:txBody>
          <a:bodyPr>
            <a:spAutoFit/>
          </a:bodyPr>
          <a:lstStyle/>
          <a:p>
            <a:r>
              <a:rPr lang="en-US" dirty="0" smtClean="0"/>
              <a:t>Is this an appealing option?</a:t>
            </a:r>
          </a:p>
          <a:p>
            <a:r>
              <a:rPr lang="en-US" dirty="0" smtClean="0"/>
              <a:t>No, because I </a:t>
            </a:r>
            <a:r>
              <a:rPr lang="en-US" dirty="0" err="1" smtClean="0"/>
              <a:t>dont</a:t>
            </a:r>
            <a:r>
              <a:rPr lang="en-US" dirty="0" smtClean="0"/>
              <a:t> have a prior relationship to any</a:t>
            </a:r>
          </a:p>
          <a:p>
            <a:r>
              <a:rPr lang="en-US" dirty="0"/>
              <a:t>N</a:t>
            </a:r>
            <a:r>
              <a:rPr lang="en-US" dirty="0" smtClean="0"/>
              <a:t>o, doesn't open feature</a:t>
            </a:r>
          </a:p>
          <a:p>
            <a:r>
              <a:rPr lang="en-US" dirty="0" smtClean="0"/>
              <a:t>If knew someone, if I had gone before. But I honestly don't care.</a:t>
            </a:r>
          </a:p>
          <a:p>
            <a:r>
              <a:rPr lang="en-US" dirty="0"/>
              <a:t>N</a:t>
            </a:r>
            <a:r>
              <a:rPr lang="en-US" dirty="0" smtClean="0"/>
              <a:t>o, doesn't care about that. unless some prior visit. </a:t>
            </a:r>
          </a:p>
          <a:p>
            <a:r>
              <a:rPr lang="en-US" dirty="0" smtClean="0"/>
              <a:t>No</a:t>
            </a:r>
          </a:p>
          <a:p>
            <a:r>
              <a:rPr lang="en-US" dirty="0" smtClean="0"/>
              <a:t>Yes, its makes a more personal experience and I know who to expect when I go in (pictured)</a:t>
            </a:r>
          </a:p>
          <a:p>
            <a:r>
              <a:rPr lang="en-US" dirty="0" smtClean="0"/>
              <a:t>Didn't notice it at first, but then saw it later. Like that option. know who is working on car</a:t>
            </a:r>
          </a:p>
          <a:p>
            <a:r>
              <a:rPr lang="en-US" dirty="0" smtClean="0"/>
              <a:t>No not really</a:t>
            </a:r>
            <a:endParaRPr lang="en-US" dirty="0"/>
          </a:p>
        </p:txBody>
      </p:sp>
    </p:spTree>
    <p:extLst>
      <p:ext uri="{BB962C8B-B14F-4D97-AF65-F5344CB8AC3E}">
        <p14:creationId xmlns:p14="http://schemas.microsoft.com/office/powerpoint/2010/main" val="21102054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2874" y="864587"/>
            <a:ext cx="4572000" cy="5078314"/>
          </a:xfrm>
          <a:prstGeom prst="rect">
            <a:avLst/>
          </a:prstGeom>
        </p:spPr>
        <p:txBody>
          <a:bodyPr>
            <a:spAutoFit/>
          </a:bodyPr>
          <a:lstStyle/>
          <a:p>
            <a:r>
              <a:rPr lang="en-US" dirty="0" smtClean="0"/>
              <a:t>Were the descriptions provided detailed and clear enough?</a:t>
            </a:r>
          </a:p>
          <a:p>
            <a:endParaRPr lang="en-US" dirty="0" smtClean="0"/>
          </a:p>
          <a:p>
            <a:r>
              <a:rPr lang="en-US" dirty="0" smtClean="0"/>
              <a:t>Yes, just used the script, so went straight to what was told. </a:t>
            </a:r>
          </a:p>
          <a:p>
            <a:r>
              <a:rPr lang="en-US" dirty="0" smtClean="0"/>
              <a:t>The waiter option, was confusing and did not make sense</a:t>
            </a:r>
          </a:p>
          <a:p>
            <a:r>
              <a:rPr lang="en-US" dirty="0" smtClean="0"/>
              <a:t>Information on the services was confusing and didn't make sense.  </a:t>
            </a:r>
          </a:p>
          <a:p>
            <a:r>
              <a:rPr lang="en-US" dirty="0"/>
              <a:t>N</a:t>
            </a:r>
            <a:r>
              <a:rPr lang="en-US" dirty="0" smtClean="0"/>
              <a:t>o, not at all. service package options </a:t>
            </a:r>
          </a:p>
          <a:p>
            <a:r>
              <a:rPr lang="en-US" dirty="0" smtClean="0"/>
              <a:t>Not at all, the service packages...</a:t>
            </a:r>
          </a:p>
          <a:p>
            <a:r>
              <a:rPr lang="en-US" dirty="0" smtClean="0"/>
              <a:t>For services it was the same, chose dealer just because more confident with that. For the most part things are straightforward though, like transportation</a:t>
            </a:r>
          </a:p>
          <a:p>
            <a:r>
              <a:rPr lang="en-US" dirty="0" smtClean="0"/>
              <a:t>Yes, except the service package details, were the same for two?</a:t>
            </a:r>
          </a:p>
          <a:p>
            <a:r>
              <a:rPr lang="en-US" dirty="0" smtClean="0"/>
              <a:t>Yeah</a:t>
            </a:r>
          </a:p>
        </p:txBody>
      </p:sp>
    </p:spTree>
    <p:extLst>
      <p:ext uri="{BB962C8B-B14F-4D97-AF65-F5344CB8AC3E}">
        <p14:creationId xmlns:p14="http://schemas.microsoft.com/office/powerpoint/2010/main" val="2477534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1489</TotalTime>
  <Words>2701</Words>
  <Application>Microsoft Macintosh PowerPoint</Application>
  <PresentationFormat>On-screen Show (4:3)</PresentationFormat>
  <Paragraphs>246</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Document</vt:lpstr>
      <vt:lpstr>Usability Testing on Mobile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dc:creator>
  <cp:lastModifiedBy>N</cp:lastModifiedBy>
  <cp:revision>11</cp:revision>
  <dcterms:created xsi:type="dcterms:W3CDTF">2014-09-18T22:54:52Z</dcterms:created>
  <dcterms:modified xsi:type="dcterms:W3CDTF">2015-09-15T00:07:47Z</dcterms:modified>
</cp:coreProperties>
</file>