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24" r:id="rId1"/>
  </p:sldMasterIdLst>
  <p:sldIdLst>
    <p:sldId id="256" r:id="rId2"/>
    <p:sldId id="257" r:id="rId3"/>
    <p:sldId id="258" r:id="rId4"/>
    <p:sldId id="259" r:id="rId5"/>
    <p:sldId id="260" r:id="rId6"/>
    <p:sldId id="275" r:id="rId7"/>
    <p:sldId id="278" r:id="rId8"/>
    <p:sldId id="279" r:id="rId9"/>
    <p:sldId id="263" r:id="rId10"/>
    <p:sldId id="264" r:id="rId11"/>
    <p:sldId id="271" r:id="rId12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87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3492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714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9869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1183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64243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9475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4869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7808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5292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91857" y="1692338"/>
            <a:ext cx="4813300" cy="3892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1">
                <a:solidFill>
                  <a:srgbClr val="C55A1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52209" y="1692338"/>
            <a:ext cx="4707890" cy="417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1">
                <a:solidFill>
                  <a:srgbClr val="C55A1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566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954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1193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242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6875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7066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054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099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9226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2615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7" r:id="rId13"/>
    <p:sldLayoutId id="2147483838" r:id="rId14"/>
    <p:sldLayoutId id="2147483839" r:id="rId15"/>
    <p:sldLayoutId id="2147483840" r:id="rId16"/>
    <p:sldLayoutId id="21474838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334134" y="4899660"/>
            <a:ext cx="1497965" cy="508634"/>
          </a:xfrm>
          <a:custGeom>
            <a:avLst/>
            <a:gdLst/>
            <a:ahLst/>
            <a:cxnLst/>
            <a:rect l="l" t="t" r="r" b="b"/>
            <a:pathLst>
              <a:path w="1497964" h="508635">
                <a:moveTo>
                  <a:pt x="242570" y="180339"/>
                </a:moveTo>
                <a:lnTo>
                  <a:pt x="134620" y="180339"/>
                </a:lnTo>
                <a:lnTo>
                  <a:pt x="17145" y="181609"/>
                </a:lnTo>
                <a:lnTo>
                  <a:pt x="1270" y="183514"/>
                </a:lnTo>
                <a:lnTo>
                  <a:pt x="0" y="183514"/>
                </a:lnTo>
                <a:lnTo>
                  <a:pt x="0" y="401954"/>
                </a:lnTo>
                <a:lnTo>
                  <a:pt x="7620" y="405129"/>
                </a:lnTo>
                <a:lnTo>
                  <a:pt x="109220" y="431799"/>
                </a:lnTo>
                <a:lnTo>
                  <a:pt x="165734" y="443864"/>
                </a:lnTo>
                <a:lnTo>
                  <a:pt x="223520" y="453389"/>
                </a:lnTo>
                <a:lnTo>
                  <a:pt x="370204" y="468629"/>
                </a:lnTo>
                <a:lnTo>
                  <a:pt x="429259" y="476884"/>
                </a:lnTo>
                <a:lnTo>
                  <a:pt x="509904" y="492124"/>
                </a:lnTo>
                <a:lnTo>
                  <a:pt x="530860" y="497204"/>
                </a:lnTo>
                <a:lnTo>
                  <a:pt x="552450" y="501649"/>
                </a:lnTo>
                <a:lnTo>
                  <a:pt x="574040" y="504824"/>
                </a:lnTo>
                <a:lnTo>
                  <a:pt x="595629" y="506729"/>
                </a:lnTo>
                <a:lnTo>
                  <a:pt x="636904" y="508634"/>
                </a:lnTo>
                <a:lnTo>
                  <a:pt x="744854" y="508634"/>
                </a:lnTo>
                <a:lnTo>
                  <a:pt x="1400810" y="507364"/>
                </a:lnTo>
                <a:lnTo>
                  <a:pt x="1400810" y="434339"/>
                </a:lnTo>
                <a:lnTo>
                  <a:pt x="1497965" y="434339"/>
                </a:lnTo>
                <a:lnTo>
                  <a:pt x="1497965" y="422274"/>
                </a:lnTo>
                <a:lnTo>
                  <a:pt x="636904" y="422274"/>
                </a:lnTo>
                <a:lnTo>
                  <a:pt x="636904" y="205739"/>
                </a:lnTo>
                <a:lnTo>
                  <a:pt x="602615" y="205739"/>
                </a:lnTo>
                <a:lnTo>
                  <a:pt x="602615" y="202564"/>
                </a:lnTo>
                <a:lnTo>
                  <a:pt x="413384" y="202564"/>
                </a:lnTo>
                <a:lnTo>
                  <a:pt x="410845" y="201929"/>
                </a:lnTo>
                <a:lnTo>
                  <a:pt x="398145" y="199389"/>
                </a:lnTo>
                <a:lnTo>
                  <a:pt x="381634" y="195579"/>
                </a:lnTo>
                <a:lnTo>
                  <a:pt x="339725" y="186689"/>
                </a:lnTo>
                <a:lnTo>
                  <a:pt x="291465" y="182244"/>
                </a:lnTo>
                <a:lnTo>
                  <a:pt x="242570" y="180339"/>
                </a:lnTo>
                <a:close/>
              </a:path>
              <a:path w="1497964" h="508635">
                <a:moveTo>
                  <a:pt x="636904" y="421639"/>
                </a:moveTo>
                <a:lnTo>
                  <a:pt x="587375" y="421639"/>
                </a:lnTo>
                <a:lnTo>
                  <a:pt x="636904" y="422274"/>
                </a:lnTo>
                <a:lnTo>
                  <a:pt x="636904" y="421639"/>
                </a:lnTo>
                <a:close/>
              </a:path>
              <a:path w="1497964" h="508635">
                <a:moveTo>
                  <a:pt x="636904" y="205739"/>
                </a:moveTo>
                <a:lnTo>
                  <a:pt x="636904" y="422274"/>
                </a:lnTo>
                <a:lnTo>
                  <a:pt x="1497965" y="422274"/>
                </a:lnTo>
                <a:lnTo>
                  <a:pt x="1497965" y="218439"/>
                </a:lnTo>
                <a:lnTo>
                  <a:pt x="1040129" y="218439"/>
                </a:lnTo>
                <a:lnTo>
                  <a:pt x="998854" y="216534"/>
                </a:lnTo>
                <a:lnTo>
                  <a:pt x="948690" y="212089"/>
                </a:lnTo>
                <a:lnTo>
                  <a:pt x="868045" y="206375"/>
                </a:lnTo>
                <a:lnTo>
                  <a:pt x="636904" y="205739"/>
                </a:lnTo>
                <a:close/>
              </a:path>
              <a:path w="1497964" h="508635">
                <a:moveTo>
                  <a:pt x="602615" y="0"/>
                </a:moveTo>
                <a:lnTo>
                  <a:pt x="422275" y="0"/>
                </a:lnTo>
                <a:lnTo>
                  <a:pt x="422275" y="8254"/>
                </a:lnTo>
                <a:lnTo>
                  <a:pt x="413384" y="8254"/>
                </a:lnTo>
                <a:lnTo>
                  <a:pt x="413384" y="202564"/>
                </a:lnTo>
                <a:lnTo>
                  <a:pt x="602615" y="202564"/>
                </a:lnTo>
                <a:lnTo>
                  <a:pt x="602615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337554" y="914400"/>
            <a:ext cx="5410200" cy="1437381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marR="5080" algn="ctr">
              <a:lnSpc>
                <a:spcPts val="3620"/>
              </a:lnSpc>
              <a:spcBef>
                <a:spcPts val="405"/>
              </a:spcBef>
              <a:tabLst>
                <a:tab pos="987425" algn="l"/>
              </a:tabLst>
            </a:pPr>
            <a:r>
              <a:rPr lang="fr-FR" spc="-50" dirty="0">
                <a:solidFill>
                  <a:srgbClr val="0D639B"/>
                </a:solidFill>
                <a:latin typeface="Comic Sans MS" panose="030F0702030302020204" pitchFamily="66" charset="0"/>
              </a:rPr>
              <a:t>Présentation des Analyses des Données Hôtelières</a:t>
            </a:r>
            <a:endParaRPr dirty="0">
              <a:latin typeface="Comic Sans MS" panose="030F0702030302020204" pitchFamily="66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4F6B22-CABA-49D0-B9A1-581F44ADA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30" y="942975"/>
            <a:ext cx="4978146" cy="497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object 6">
            <a:extLst>
              <a:ext uri="{FF2B5EF4-FFF2-40B4-BE49-F238E27FC236}">
                <a16:creationId xmlns:a16="http://schemas.microsoft.com/office/drawing/2014/main" id="{6E038C88-03A8-4815-AA0B-D2AD5B21109B}"/>
              </a:ext>
            </a:extLst>
          </p:cNvPr>
          <p:cNvSpPr txBox="1">
            <a:spLocks/>
          </p:cNvSpPr>
          <p:nvPr/>
        </p:nvSpPr>
        <p:spPr>
          <a:xfrm>
            <a:off x="6477000" y="3581400"/>
            <a:ext cx="4863846" cy="695768"/>
          </a:xfrm>
          <a:prstGeom prst="rect">
            <a:avLst/>
          </a:prstGeom>
        </p:spPr>
        <p:txBody>
          <a:bodyPr vert="horz" wrap="square" lIns="0" tIns="51435" rIns="0" bIns="0" rtlCol="0" anchor="t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85725" marR="591185" indent="-85725" algn="r">
              <a:lnSpc>
                <a:spcPct val="105900"/>
              </a:lnSpc>
              <a:spcBef>
                <a:spcPts val="100"/>
              </a:spcBef>
            </a:pPr>
            <a:r>
              <a:rPr lang="fr-FR" sz="2000" spc="-10" dirty="0">
                <a:solidFill>
                  <a:srgbClr val="4F81BC"/>
                </a:solidFill>
                <a:latin typeface="Times New Roman"/>
                <a:cs typeface="Times New Roman"/>
              </a:rPr>
              <a:t>ANDRIANTSALAMA Rijamampianina</a:t>
            </a:r>
          </a:p>
          <a:p>
            <a:pPr marL="85725" marR="591185" indent="-85725" algn="r">
              <a:lnSpc>
                <a:spcPct val="105900"/>
              </a:lnSpc>
              <a:spcBef>
                <a:spcPts val="100"/>
              </a:spcBef>
            </a:pPr>
            <a:r>
              <a:rPr lang="fr-FR" sz="2000" dirty="0">
                <a:solidFill>
                  <a:srgbClr val="4F81BC"/>
                </a:solidFill>
                <a:latin typeface="Times New Roman"/>
                <a:cs typeface="Times New Roman"/>
              </a:rPr>
              <a:t>04 avril 2025</a:t>
            </a:r>
            <a:endParaRPr lang="fr-FR"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747520" y="6247129"/>
            <a:ext cx="189230" cy="386080"/>
          </a:xfrm>
          <a:custGeom>
            <a:avLst/>
            <a:gdLst/>
            <a:ahLst/>
            <a:cxnLst/>
            <a:rect l="l" t="t" r="r" b="b"/>
            <a:pathLst>
              <a:path w="189230" h="386079">
                <a:moveTo>
                  <a:pt x="189230" y="0"/>
                </a:moveTo>
                <a:lnTo>
                  <a:pt x="8890" y="0"/>
                </a:lnTo>
                <a:lnTo>
                  <a:pt x="8890" y="7620"/>
                </a:lnTo>
                <a:lnTo>
                  <a:pt x="0" y="7620"/>
                </a:lnTo>
                <a:lnTo>
                  <a:pt x="0" y="368300"/>
                </a:lnTo>
                <a:lnTo>
                  <a:pt x="8890" y="368300"/>
                </a:lnTo>
                <a:lnTo>
                  <a:pt x="8890" y="386080"/>
                </a:lnTo>
                <a:lnTo>
                  <a:pt x="189230" y="386080"/>
                </a:lnTo>
                <a:lnTo>
                  <a:pt x="189230" y="368300"/>
                </a:lnTo>
                <a:lnTo>
                  <a:pt x="189230" y="7620"/>
                </a:lnTo>
                <a:lnTo>
                  <a:pt x="18923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3842" y="195516"/>
            <a:ext cx="10928054" cy="1154161"/>
          </a:xfrm>
          <a:prstGeom prst="rect">
            <a:avLst/>
          </a:prstGeom>
        </p:spPr>
        <p:txBody>
          <a:bodyPr vert="horz" wrap="square" lIns="0" tIns="533399" rIns="0" bIns="0" rtlCol="0">
            <a:spAutoFit/>
          </a:bodyPr>
          <a:lstStyle/>
          <a:p>
            <a:pPr marL="511175">
              <a:lnSpc>
                <a:spcPct val="100000"/>
              </a:lnSpc>
              <a:spcBef>
                <a:spcPts val="100"/>
              </a:spcBef>
            </a:pPr>
            <a:r>
              <a:rPr lang="fr-FR" dirty="0"/>
              <a:t>VISUALISATION</a:t>
            </a:r>
            <a:endParaRPr spc="-10" dirty="0"/>
          </a:p>
        </p:txBody>
      </p:sp>
      <p:sp>
        <p:nvSpPr>
          <p:cNvPr id="7" name="object 7"/>
          <p:cNvSpPr/>
          <p:nvPr/>
        </p:nvSpPr>
        <p:spPr>
          <a:xfrm>
            <a:off x="838200" y="1363980"/>
            <a:ext cx="10515600" cy="0"/>
          </a:xfrm>
          <a:custGeom>
            <a:avLst/>
            <a:gdLst/>
            <a:ahLst/>
            <a:cxnLst/>
            <a:rect l="l" t="t" r="r" b="b"/>
            <a:pathLst>
              <a:path w="10515600">
                <a:moveTo>
                  <a:pt x="0" y="0"/>
                </a:moveTo>
                <a:lnTo>
                  <a:pt x="10515600" y="0"/>
                </a:lnTo>
              </a:path>
            </a:pathLst>
          </a:custGeom>
          <a:ln w="6350">
            <a:solidFill>
              <a:srgbClr val="447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C3F2A195-453F-4727-A294-BA5FBA0B3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590800"/>
            <a:ext cx="3190875" cy="260032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047E5BB-36A8-4963-B820-11E0C518A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452562"/>
            <a:ext cx="4953000" cy="523781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7520" y="6253480"/>
            <a:ext cx="189230" cy="387350"/>
          </a:xfrm>
          <a:custGeom>
            <a:avLst/>
            <a:gdLst/>
            <a:ahLst/>
            <a:cxnLst/>
            <a:rect l="l" t="t" r="r" b="b"/>
            <a:pathLst>
              <a:path w="189230" h="387350">
                <a:moveTo>
                  <a:pt x="189230" y="0"/>
                </a:moveTo>
                <a:lnTo>
                  <a:pt x="8890" y="0"/>
                </a:lnTo>
                <a:lnTo>
                  <a:pt x="8890" y="8890"/>
                </a:lnTo>
                <a:lnTo>
                  <a:pt x="0" y="8890"/>
                </a:lnTo>
                <a:lnTo>
                  <a:pt x="0" y="369570"/>
                </a:lnTo>
                <a:lnTo>
                  <a:pt x="8890" y="369570"/>
                </a:lnTo>
                <a:lnTo>
                  <a:pt x="8890" y="387350"/>
                </a:lnTo>
                <a:lnTo>
                  <a:pt x="189230" y="387350"/>
                </a:lnTo>
                <a:lnTo>
                  <a:pt x="189230" y="369570"/>
                </a:lnTo>
                <a:lnTo>
                  <a:pt x="189230" y="8890"/>
                </a:lnTo>
                <a:lnTo>
                  <a:pt x="18923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582483"/>
          </a:xfrm>
          <a:prstGeom prst="rect">
            <a:avLst/>
          </a:prstGeom>
        </p:spPr>
        <p:txBody>
          <a:bodyPr vert="horz" wrap="square" lIns="0" tIns="469899" rIns="0" bIns="0" rtlCol="0">
            <a:spAutoFit/>
          </a:bodyPr>
          <a:lstStyle/>
          <a:p>
            <a:pPr marL="485775">
              <a:lnSpc>
                <a:spcPct val="100000"/>
              </a:lnSpc>
              <a:spcBef>
                <a:spcPts val="100"/>
              </a:spcBef>
              <a:tabLst>
                <a:tab pos="10915015" algn="l"/>
              </a:tabLst>
            </a:pPr>
            <a:r>
              <a:rPr spc="-10" dirty="0">
                <a:uFill>
                  <a:solidFill>
                    <a:srgbClr val="4470C4"/>
                  </a:solidFill>
                </a:uFill>
              </a:rPr>
              <a:t>CONCLUSION</a:t>
            </a:r>
            <a:r>
              <a:rPr u="sng" dirty="0">
                <a:uFill>
                  <a:solidFill>
                    <a:srgbClr val="4470C4"/>
                  </a:solidFill>
                </a:uFill>
              </a:rPr>
              <a:t>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3048000" y="2362200"/>
            <a:ext cx="8610599" cy="321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indent="0" algn="l">
              <a:buNone/>
            </a:pPr>
            <a:r>
              <a:rPr lang="fr-FR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Cette analyse fournit des insights précieux sur le comportement des clients hôteliers.</a:t>
            </a:r>
          </a:p>
          <a:p>
            <a:pPr algn="l"/>
            <a:endParaRPr lang="fr-FR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fr-FR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Les principales recommandations incluent :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FR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Adapter l'offre aux familles nombreuses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FR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Optimiser le </a:t>
            </a:r>
            <a:r>
              <a:rPr lang="fr-FR" sz="20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staffing</a:t>
            </a:r>
            <a:r>
              <a:rPr lang="fr-FR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 fonction des jours d'affluence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FR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Développer des stratégies de fidélisation des clients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FR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Personnaliser les services pour les clients exigeants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5025" y="861060"/>
            <a:ext cx="10972165" cy="5894070"/>
            <a:chOff x="835025" y="861060"/>
            <a:chExt cx="10972165" cy="5894070"/>
          </a:xfrm>
        </p:grpSpPr>
        <p:sp>
          <p:nvSpPr>
            <p:cNvPr id="3" name="object 3"/>
            <p:cNvSpPr/>
            <p:nvPr/>
          </p:nvSpPr>
          <p:spPr>
            <a:xfrm>
              <a:off x="838200" y="1363980"/>
              <a:ext cx="10515600" cy="0"/>
            </a:xfrm>
            <a:custGeom>
              <a:avLst/>
              <a:gdLst/>
              <a:ahLst/>
              <a:cxnLst/>
              <a:rect l="l" t="t" r="r" b="b"/>
              <a:pathLst>
                <a:path w="10515600">
                  <a:moveTo>
                    <a:pt x="0" y="0"/>
                  </a:moveTo>
                  <a:lnTo>
                    <a:pt x="10515600" y="0"/>
                  </a:lnTo>
                </a:path>
              </a:pathLst>
            </a:custGeom>
            <a:ln w="6350">
              <a:solidFill>
                <a:srgbClr val="4470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47520" y="6205219"/>
              <a:ext cx="189230" cy="387350"/>
            </a:xfrm>
            <a:custGeom>
              <a:avLst/>
              <a:gdLst/>
              <a:ahLst/>
              <a:cxnLst/>
              <a:rect l="l" t="t" r="r" b="b"/>
              <a:pathLst>
                <a:path w="189230" h="387350">
                  <a:moveTo>
                    <a:pt x="189230" y="0"/>
                  </a:moveTo>
                  <a:lnTo>
                    <a:pt x="8890" y="0"/>
                  </a:lnTo>
                  <a:lnTo>
                    <a:pt x="8890" y="8890"/>
                  </a:lnTo>
                  <a:lnTo>
                    <a:pt x="0" y="8890"/>
                  </a:lnTo>
                  <a:lnTo>
                    <a:pt x="0" y="369570"/>
                  </a:lnTo>
                  <a:lnTo>
                    <a:pt x="8890" y="369570"/>
                  </a:lnTo>
                  <a:lnTo>
                    <a:pt x="8890" y="387350"/>
                  </a:lnTo>
                  <a:lnTo>
                    <a:pt x="189230" y="387350"/>
                  </a:lnTo>
                  <a:lnTo>
                    <a:pt x="189230" y="369570"/>
                  </a:lnTo>
                  <a:lnTo>
                    <a:pt x="189230" y="8890"/>
                  </a:lnTo>
                  <a:lnTo>
                    <a:pt x="189230" y="0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00200" y="265431"/>
            <a:ext cx="10928054" cy="925893"/>
          </a:xfrm>
          <a:prstGeom prst="rect">
            <a:avLst/>
          </a:prstGeom>
        </p:spPr>
        <p:txBody>
          <a:bodyPr vert="horz" wrap="square" lIns="0" tIns="368299" rIns="0" bIns="0" rtlCol="0">
            <a:spAutoFit/>
          </a:bodyPr>
          <a:lstStyle/>
          <a:p>
            <a:pPr marL="429895">
              <a:lnSpc>
                <a:spcPct val="100000"/>
              </a:lnSpc>
              <a:spcBef>
                <a:spcPts val="100"/>
              </a:spcBef>
            </a:pPr>
            <a:r>
              <a:rPr lang="fr-FR" spc="-10" dirty="0"/>
              <a:t>Sommaire</a:t>
            </a:r>
            <a:endParaRPr spc="-10" dirty="0"/>
          </a:p>
        </p:txBody>
      </p:sp>
      <p:sp>
        <p:nvSpPr>
          <p:cNvPr id="6" name="object 6"/>
          <p:cNvSpPr txBox="1"/>
          <p:nvPr/>
        </p:nvSpPr>
        <p:spPr>
          <a:xfrm>
            <a:off x="6252209" y="1666494"/>
            <a:ext cx="2860675" cy="4437111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819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fr-FR" sz="2400" dirty="0">
                <a:latin typeface="Calibri"/>
                <a:cs typeface="Calibri"/>
              </a:rPr>
              <a:t>Résumé</a:t>
            </a:r>
          </a:p>
          <a:p>
            <a:pPr marL="240665" indent="-227965">
              <a:lnSpc>
                <a:spcPct val="100000"/>
              </a:lnSpc>
              <a:spcBef>
                <a:spcPts val="819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400" spc="-10" dirty="0">
                <a:latin typeface="Calibri"/>
                <a:cs typeface="Calibri"/>
              </a:rPr>
              <a:t>Introduction</a:t>
            </a:r>
            <a:endParaRPr sz="2400" dirty="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fr-FR" sz="2400" spc="-10" dirty="0">
                <a:latin typeface="Calibri"/>
                <a:cs typeface="Calibri"/>
              </a:rPr>
              <a:t>Méthodologie</a:t>
            </a:r>
            <a:endParaRPr sz="2400" dirty="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fr-FR" sz="2400" spc="-10" dirty="0">
                <a:latin typeface="Calibri"/>
                <a:cs typeface="Calibri"/>
              </a:rPr>
              <a:t>Résultats</a:t>
            </a:r>
            <a:endParaRPr sz="2400" dirty="0">
              <a:latin typeface="Calibri"/>
              <a:cs typeface="Calibri"/>
            </a:endParaRPr>
          </a:p>
          <a:p>
            <a:pPr marL="698500" lvl="1" indent="-229870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lang="fr-FR" sz="2000" dirty="0">
                <a:latin typeface="Calibri"/>
                <a:cs typeface="Calibri"/>
              </a:rPr>
              <a:t>Tendances - </a:t>
            </a:r>
            <a:r>
              <a:rPr lang="fr-FR" sz="2000" spc="-10" dirty="0">
                <a:latin typeface="Calibri"/>
                <a:cs typeface="Calibri"/>
              </a:rPr>
              <a:t>Visualisation</a:t>
            </a:r>
            <a:endParaRPr sz="2000" dirty="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fr-FR" sz="2400" spc="-10" dirty="0">
                <a:latin typeface="Calibri"/>
                <a:cs typeface="Calibri"/>
              </a:rPr>
              <a:t>Discussion</a:t>
            </a:r>
            <a:endParaRPr sz="2400" dirty="0">
              <a:latin typeface="Calibri"/>
              <a:cs typeface="Calibri"/>
            </a:endParaRPr>
          </a:p>
          <a:p>
            <a:pPr marL="698500" lvl="1" indent="-229870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lang="fr-FR" sz="2000" dirty="0">
                <a:latin typeface="Calibri"/>
                <a:cs typeface="Calibri"/>
              </a:rPr>
              <a:t>Interprétation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&amp;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Implications</a:t>
            </a:r>
            <a:endParaRPr lang="fr-FR" sz="2000" spc="-10" dirty="0">
              <a:latin typeface="Calibri"/>
              <a:cs typeface="Calibri"/>
            </a:endParaRPr>
          </a:p>
          <a:p>
            <a:pPr marL="698500" lvl="1" indent="-229870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lang="fr-FR" sz="2000" spc="-10" dirty="0">
                <a:latin typeface="Calibri"/>
                <a:cs typeface="Calibri"/>
              </a:rPr>
              <a:t>Visualisation</a:t>
            </a:r>
            <a:endParaRPr sz="2000" dirty="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400" spc="-10" dirty="0">
                <a:latin typeface="Calibri"/>
                <a:cs typeface="Calibri"/>
              </a:rPr>
              <a:t>Conclusion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0339" y="1974342"/>
            <a:ext cx="3194050" cy="31940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5025" y="861060"/>
            <a:ext cx="10972165" cy="5894070"/>
            <a:chOff x="835025" y="861060"/>
            <a:chExt cx="10972165" cy="5894070"/>
          </a:xfrm>
        </p:grpSpPr>
        <p:sp>
          <p:nvSpPr>
            <p:cNvPr id="3" name="object 3"/>
            <p:cNvSpPr/>
            <p:nvPr/>
          </p:nvSpPr>
          <p:spPr>
            <a:xfrm>
              <a:off x="838200" y="1363980"/>
              <a:ext cx="10515600" cy="0"/>
            </a:xfrm>
            <a:custGeom>
              <a:avLst/>
              <a:gdLst/>
              <a:ahLst/>
              <a:cxnLst/>
              <a:rect l="l" t="t" r="r" b="b"/>
              <a:pathLst>
                <a:path w="10515600">
                  <a:moveTo>
                    <a:pt x="0" y="0"/>
                  </a:moveTo>
                  <a:lnTo>
                    <a:pt x="10515600" y="0"/>
                  </a:lnTo>
                </a:path>
              </a:pathLst>
            </a:custGeom>
            <a:ln w="6350">
              <a:solidFill>
                <a:srgbClr val="4470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47520" y="6201410"/>
              <a:ext cx="189230" cy="386080"/>
            </a:xfrm>
            <a:custGeom>
              <a:avLst/>
              <a:gdLst/>
              <a:ahLst/>
              <a:cxnLst/>
              <a:rect l="l" t="t" r="r" b="b"/>
              <a:pathLst>
                <a:path w="189230" h="386079">
                  <a:moveTo>
                    <a:pt x="189230" y="0"/>
                  </a:moveTo>
                  <a:lnTo>
                    <a:pt x="8890" y="0"/>
                  </a:lnTo>
                  <a:lnTo>
                    <a:pt x="8890" y="7620"/>
                  </a:lnTo>
                  <a:lnTo>
                    <a:pt x="0" y="7620"/>
                  </a:lnTo>
                  <a:lnTo>
                    <a:pt x="0" y="368300"/>
                  </a:lnTo>
                  <a:lnTo>
                    <a:pt x="8890" y="368300"/>
                  </a:lnTo>
                  <a:lnTo>
                    <a:pt x="8890" y="386080"/>
                  </a:lnTo>
                  <a:lnTo>
                    <a:pt x="189230" y="386080"/>
                  </a:lnTo>
                  <a:lnTo>
                    <a:pt x="189230" y="368300"/>
                  </a:lnTo>
                  <a:lnTo>
                    <a:pt x="189230" y="7620"/>
                  </a:lnTo>
                  <a:lnTo>
                    <a:pt x="189230" y="0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00200" y="281886"/>
            <a:ext cx="8911687" cy="966930"/>
          </a:xfrm>
          <a:prstGeom prst="rect">
            <a:avLst/>
          </a:prstGeom>
        </p:spPr>
        <p:txBody>
          <a:bodyPr vert="horz" wrap="square" lIns="0" tIns="408939" rIns="0" bIns="0" rtlCol="0">
            <a:spAutoFit/>
          </a:bodyPr>
          <a:lstStyle/>
          <a:p>
            <a:pPr marL="381635">
              <a:lnSpc>
                <a:spcPct val="100000"/>
              </a:lnSpc>
              <a:spcBef>
                <a:spcPts val="100"/>
              </a:spcBef>
            </a:pPr>
            <a:r>
              <a:rPr lang="fr-FR" dirty="0"/>
              <a:t>Résumé</a:t>
            </a:r>
            <a:endParaRPr spc="-10" dirty="0"/>
          </a:p>
        </p:txBody>
      </p:sp>
      <p:sp>
        <p:nvSpPr>
          <p:cNvPr id="6" name="object 6"/>
          <p:cNvSpPr txBox="1"/>
          <p:nvPr/>
        </p:nvSpPr>
        <p:spPr>
          <a:xfrm>
            <a:off x="4495800" y="1597338"/>
            <a:ext cx="6858000" cy="4199226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algn="l"/>
            <a:r>
              <a:rPr lang="fr-FR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Cette analyse porte sur un ensemble de données hôtelières contenant 119 390 réservations. </a:t>
            </a:r>
          </a:p>
          <a:p>
            <a:pPr algn="l"/>
            <a:endParaRPr lang="fr-FR" sz="2400" b="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fr-FR" sz="24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Les principaux insights incluent :</a:t>
            </a:r>
          </a:p>
          <a:p>
            <a:pPr algn="l"/>
            <a:endParaRPr lang="fr-FR" sz="2400" b="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4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Tarif journalier moyen (ADR) </a:t>
            </a:r>
            <a:r>
              <a:rPr lang="fr-FR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101,83 €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4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Séjour moyen </a:t>
            </a:r>
            <a:r>
              <a:rPr lang="fr-FR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3,43 nuits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4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Coût total moyen par séjour </a:t>
            </a:r>
            <a:r>
              <a:rPr lang="fr-FR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357,85 €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4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Clients réguliers </a:t>
            </a:r>
            <a:r>
              <a:rPr lang="fr-FR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Seulement 3,19%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4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Les noms de famille les plus courants </a:t>
            </a:r>
            <a:r>
              <a:rPr lang="fr-FR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Smith, Johnson, Williams</a:t>
            </a:r>
            <a:endParaRPr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0930" y="2251710"/>
            <a:ext cx="3194049" cy="31940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5025" y="861060"/>
            <a:ext cx="10972165" cy="5894070"/>
            <a:chOff x="835025" y="861060"/>
            <a:chExt cx="10972165" cy="5894070"/>
          </a:xfrm>
        </p:grpSpPr>
        <p:sp>
          <p:nvSpPr>
            <p:cNvPr id="3" name="object 3"/>
            <p:cNvSpPr/>
            <p:nvPr/>
          </p:nvSpPr>
          <p:spPr>
            <a:xfrm>
              <a:off x="838200" y="1363980"/>
              <a:ext cx="10515600" cy="635"/>
            </a:xfrm>
            <a:custGeom>
              <a:avLst/>
              <a:gdLst/>
              <a:ahLst/>
              <a:cxnLst/>
              <a:rect l="l" t="t" r="r" b="b"/>
              <a:pathLst>
                <a:path w="10515600" h="634">
                  <a:moveTo>
                    <a:pt x="0" y="0"/>
                  </a:moveTo>
                  <a:lnTo>
                    <a:pt x="10515600" y="635"/>
                  </a:lnTo>
                </a:path>
              </a:pathLst>
            </a:custGeom>
            <a:ln w="6350">
              <a:solidFill>
                <a:srgbClr val="4470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47520" y="6234430"/>
              <a:ext cx="189230" cy="387350"/>
            </a:xfrm>
            <a:custGeom>
              <a:avLst/>
              <a:gdLst/>
              <a:ahLst/>
              <a:cxnLst/>
              <a:rect l="l" t="t" r="r" b="b"/>
              <a:pathLst>
                <a:path w="189230" h="387350">
                  <a:moveTo>
                    <a:pt x="189230" y="0"/>
                  </a:moveTo>
                  <a:lnTo>
                    <a:pt x="8890" y="0"/>
                  </a:lnTo>
                  <a:lnTo>
                    <a:pt x="8890" y="8890"/>
                  </a:lnTo>
                  <a:lnTo>
                    <a:pt x="0" y="8890"/>
                  </a:lnTo>
                  <a:lnTo>
                    <a:pt x="0" y="369570"/>
                  </a:lnTo>
                  <a:lnTo>
                    <a:pt x="8890" y="369570"/>
                  </a:lnTo>
                  <a:lnTo>
                    <a:pt x="8890" y="387350"/>
                  </a:lnTo>
                  <a:lnTo>
                    <a:pt x="189230" y="387350"/>
                  </a:lnTo>
                  <a:lnTo>
                    <a:pt x="189230" y="369570"/>
                  </a:lnTo>
                  <a:lnTo>
                    <a:pt x="189230" y="8890"/>
                  </a:lnTo>
                  <a:lnTo>
                    <a:pt x="189230" y="0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40156" y="234433"/>
            <a:ext cx="8911687" cy="1028486"/>
          </a:xfrm>
          <a:prstGeom prst="rect">
            <a:avLst/>
          </a:prstGeom>
        </p:spPr>
        <p:txBody>
          <a:bodyPr vert="horz" wrap="square" lIns="0" tIns="469899" rIns="0" bIns="0" rtlCol="0">
            <a:spAutoFit/>
          </a:bodyPr>
          <a:lstStyle/>
          <a:p>
            <a:pPr marL="417195">
              <a:lnSpc>
                <a:spcPct val="100000"/>
              </a:lnSpc>
              <a:spcBef>
                <a:spcPts val="100"/>
              </a:spcBef>
            </a:pPr>
            <a:r>
              <a:rPr lang="fr-FR" spc="-10" dirty="0"/>
              <a:t>Introduction</a:t>
            </a:r>
            <a:endParaRPr spc="-10" dirty="0"/>
          </a:p>
        </p:txBody>
      </p:sp>
      <p:sp>
        <p:nvSpPr>
          <p:cNvPr id="6" name="object 6"/>
          <p:cNvSpPr txBox="1"/>
          <p:nvPr/>
        </p:nvSpPr>
        <p:spPr>
          <a:xfrm>
            <a:off x="3886201" y="1787877"/>
            <a:ext cx="7485695" cy="3090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/>
            <a:r>
              <a:rPr lang="fr-FR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Cette analyse a pour objectif d'explorer les tendances des réservations hôtelières et de fournir des insights exploitables pour la gestion hôtelière. </a:t>
            </a:r>
          </a:p>
          <a:p>
            <a:pPr algn="just"/>
            <a:endParaRPr lang="fr-FR" sz="2000" b="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fr-F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⚠️ Toutes les informations personnelles ont été supprimées afin de garantir la confidentialité des données.</a:t>
            </a:r>
          </a:p>
          <a:p>
            <a:pPr algn="just"/>
            <a:endParaRPr lang="fr-FR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📜 </a:t>
            </a:r>
            <a:r>
              <a:rPr lang="fr-FR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Source des données </a:t>
            </a:r>
            <a:r>
              <a:rPr lang="fr-F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fr-FR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échantillon réel ) </a:t>
            </a:r>
            <a:r>
              <a:rPr lang="fr-FR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fr-F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Article </a:t>
            </a:r>
            <a:r>
              <a:rPr lang="fr-FR" sz="20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Hotel</a:t>
            </a:r>
            <a:r>
              <a:rPr lang="fr-FR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0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Booking</a:t>
            </a:r>
            <a:r>
              <a:rPr lang="fr-FR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0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Demand</a:t>
            </a:r>
            <a:r>
              <a:rPr lang="fr-FR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0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Datasets</a:t>
            </a:r>
            <a:r>
              <a:rPr lang="fr-F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rédigé par </a:t>
            </a:r>
            <a:r>
              <a:rPr lang="fr-FR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Nuno Antonio, Ana Almeida et Luis Nunes</a:t>
            </a:r>
            <a:r>
              <a:rPr lang="fr-F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(Data in Brief, vol. 22, fév. 2019).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842" y="1902269"/>
            <a:ext cx="3054985" cy="305346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5025" y="861060"/>
            <a:ext cx="10972165" cy="5894070"/>
            <a:chOff x="835025" y="861060"/>
            <a:chExt cx="10972165" cy="5894070"/>
          </a:xfrm>
        </p:grpSpPr>
        <p:sp>
          <p:nvSpPr>
            <p:cNvPr id="3" name="object 3"/>
            <p:cNvSpPr/>
            <p:nvPr/>
          </p:nvSpPr>
          <p:spPr>
            <a:xfrm>
              <a:off x="838200" y="1363980"/>
              <a:ext cx="10515600" cy="0"/>
            </a:xfrm>
            <a:custGeom>
              <a:avLst/>
              <a:gdLst/>
              <a:ahLst/>
              <a:cxnLst/>
              <a:rect l="l" t="t" r="r" b="b"/>
              <a:pathLst>
                <a:path w="10515600">
                  <a:moveTo>
                    <a:pt x="0" y="0"/>
                  </a:moveTo>
                  <a:lnTo>
                    <a:pt x="10515600" y="0"/>
                  </a:lnTo>
                </a:path>
              </a:pathLst>
            </a:custGeom>
            <a:ln w="6350">
              <a:solidFill>
                <a:srgbClr val="4470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47520" y="6176010"/>
              <a:ext cx="189230" cy="386080"/>
            </a:xfrm>
            <a:custGeom>
              <a:avLst/>
              <a:gdLst/>
              <a:ahLst/>
              <a:cxnLst/>
              <a:rect l="l" t="t" r="r" b="b"/>
              <a:pathLst>
                <a:path w="189230" h="386079">
                  <a:moveTo>
                    <a:pt x="189230" y="0"/>
                  </a:moveTo>
                  <a:lnTo>
                    <a:pt x="8890" y="0"/>
                  </a:lnTo>
                  <a:lnTo>
                    <a:pt x="8890" y="8890"/>
                  </a:lnTo>
                  <a:lnTo>
                    <a:pt x="0" y="8890"/>
                  </a:lnTo>
                  <a:lnTo>
                    <a:pt x="0" y="368300"/>
                  </a:lnTo>
                  <a:lnTo>
                    <a:pt x="8890" y="368300"/>
                  </a:lnTo>
                  <a:lnTo>
                    <a:pt x="8890" y="386080"/>
                  </a:lnTo>
                  <a:lnTo>
                    <a:pt x="189230" y="386080"/>
                  </a:lnTo>
                  <a:lnTo>
                    <a:pt x="189230" y="368300"/>
                  </a:lnTo>
                  <a:lnTo>
                    <a:pt x="189230" y="8890"/>
                  </a:lnTo>
                  <a:lnTo>
                    <a:pt x="189230" y="0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40156" y="102140"/>
            <a:ext cx="8911687" cy="1038873"/>
          </a:xfrm>
          <a:prstGeom prst="rect">
            <a:avLst/>
          </a:prstGeom>
        </p:spPr>
        <p:txBody>
          <a:bodyPr vert="horz" wrap="square" lIns="0" tIns="480186" rIns="0" bIns="0" rtlCol="0">
            <a:spAutoFit/>
          </a:bodyPr>
          <a:lstStyle/>
          <a:p>
            <a:pPr marL="42989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</a:t>
            </a:r>
            <a:r>
              <a:rPr lang="fr-FR" spc="-10" dirty="0" err="1"/>
              <a:t>éthodologie</a:t>
            </a:r>
            <a:endParaRPr spc="-10" dirty="0"/>
          </a:p>
        </p:txBody>
      </p:sp>
      <p:sp>
        <p:nvSpPr>
          <p:cNvPr id="6" name="object 6"/>
          <p:cNvSpPr txBox="1"/>
          <p:nvPr/>
        </p:nvSpPr>
        <p:spPr>
          <a:xfrm>
            <a:off x="4364609" y="1783349"/>
            <a:ext cx="6453505" cy="4165884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Nettoyage des données : suppression de la colonne "</a:t>
            </a:r>
            <a:r>
              <a:rPr lang="fr-FR" sz="24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company</a:t>
            </a:r>
            <a:r>
              <a:rPr lang="fr-FR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 (avec 112593 valeurs manquantes, soit 94% des lignes)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sz="2400" b="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Création de nouvelles variables (</a:t>
            </a:r>
            <a:r>
              <a:rPr lang="fr-FR" sz="24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total_nights</a:t>
            </a:r>
            <a:r>
              <a:rPr lang="fr-FR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sz="24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total_kids</a:t>
            </a:r>
            <a:r>
              <a:rPr lang="fr-FR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sz="2400" b="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Analyse statistique descriptive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sz="2400" b="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Extraction d'informations à partir des données textuelles (noms, emails, numéros de téléphone)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9805" y="1782445"/>
            <a:ext cx="3194049" cy="31940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65175" y="1405122"/>
            <a:ext cx="10515600" cy="0"/>
          </a:xfrm>
          <a:custGeom>
            <a:avLst/>
            <a:gdLst/>
            <a:ahLst/>
            <a:cxnLst/>
            <a:rect l="l" t="t" r="r" b="b"/>
            <a:pathLst>
              <a:path w="10515600">
                <a:moveTo>
                  <a:pt x="0" y="0"/>
                </a:moveTo>
                <a:lnTo>
                  <a:pt x="10515600" y="0"/>
                </a:lnTo>
              </a:path>
            </a:pathLst>
          </a:custGeom>
          <a:ln w="6350">
            <a:solidFill>
              <a:srgbClr val="447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40156" y="61728"/>
            <a:ext cx="8911687" cy="1038873"/>
          </a:xfrm>
          <a:prstGeom prst="rect">
            <a:avLst/>
          </a:prstGeom>
        </p:spPr>
        <p:txBody>
          <a:bodyPr vert="horz" wrap="square" lIns="0" tIns="480186" rIns="0" bIns="0" rtlCol="0">
            <a:spAutoFit/>
          </a:bodyPr>
          <a:lstStyle/>
          <a:p>
            <a:pPr marL="42989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</a:t>
            </a:r>
            <a:r>
              <a:rPr lang="fr-FR" spc="-10" dirty="0" err="1"/>
              <a:t>éthodologie</a:t>
            </a:r>
            <a:endParaRPr spc="-1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9B12515-25C4-48D2-9C6D-7C16D59EF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094" y="1524000"/>
            <a:ext cx="7684306" cy="504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4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65175" y="1405122"/>
            <a:ext cx="10515600" cy="0"/>
          </a:xfrm>
          <a:custGeom>
            <a:avLst/>
            <a:gdLst/>
            <a:ahLst/>
            <a:cxnLst/>
            <a:rect l="l" t="t" r="r" b="b"/>
            <a:pathLst>
              <a:path w="10515600">
                <a:moveTo>
                  <a:pt x="0" y="0"/>
                </a:moveTo>
                <a:lnTo>
                  <a:pt x="10515600" y="0"/>
                </a:lnTo>
              </a:path>
            </a:pathLst>
          </a:custGeom>
          <a:ln w="6350">
            <a:solidFill>
              <a:srgbClr val="4470C4"/>
            </a:solidFill>
          </a:ln>
        </p:spPr>
        <p:txBody>
          <a:bodyPr wrap="square" lIns="0" tIns="0" rIns="0" bIns="0" rtlCol="0"/>
          <a:lstStyle/>
          <a:p>
            <a:endParaRPr lang="fr-FR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40156" y="61728"/>
            <a:ext cx="8911687" cy="1038873"/>
          </a:xfrm>
          <a:prstGeom prst="rect">
            <a:avLst/>
          </a:prstGeom>
        </p:spPr>
        <p:txBody>
          <a:bodyPr vert="horz" wrap="square" lIns="0" tIns="480186" rIns="0" bIns="0" rtlCol="0">
            <a:spAutoFit/>
          </a:bodyPr>
          <a:lstStyle/>
          <a:p>
            <a:pPr marL="429895">
              <a:lnSpc>
                <a:spcPct val="100000"/>
              </a:lnSpc>
              <a:spcBef>
                <a:spcPts val="100"/>
              </a:spcBef>
            </a:pPr>
            <a:r>
              <a:rPr lang="fr-FR" spc="-10"/>
              <a:t>Résultats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301FEAA-908D-47D4-AB4B-21D982E51CE3}"/>
              </a:ext>
            </a:extLst>
          </p:cNvPr>
          <p:cNvSpPr txBox="1"/>
          <p:nvPr/>
        </p:nvSpPr>
        <p:spPr>
          <a:xfrm>
            <a:off x="2133600" y="1524000"/>
            <a:ext cx="4449959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2000" b="1" i="0">
                <a:solidFill>
                  <a:srgbClr val="00B050"/>
                </a:solidFill>
                <a:effectLst/>
                <a:latin typeface="Century Gothic" panose="020B0502020202020204" pitchFamily="34" charset="0"/>
              </a:rPr>
              <a:t>Données Démographiques</a:t>
            </a:r>
          </a:p>
          <a:p>
            <a:pPr algn="l"/>
            <a:endParaRPr lang="fr-FR" b="1" i="0">
              <a:solidFill>
                <a:schemeClr val="tx1"/>
              </a:solidFill>
              <a:effectLst/>
              <a:latin typeface="DeepSeek-CJK-patch"/>
            </a:endParaRPr>
          </a:p>
          <a:p>
            <a:pPr algn="l"/>
            <a:r>
              <a:rPr lang="fr-FR" b="1" i="0">
                <a:solidFill>
                  <a:schemeClr val="tx1"/>
                </a:solidFill>
                <a:effectLst/>
                <a:latin typeface="DeepSeek-CJK-patch"/>
              </a:rPr>
              <a:t>Top 5 pays</a:t>
            </a:r>
            <a:r>
              <a:rPr lang="fr-FR" b="0" i="0">
                <a:solidFill>
                  <a:schemeClr val="tx1"/>
                </a:solidFill>
                <a:effectLst/>
                <a:latin typeface="DeepSeek-CJK-patch"/>
              </a:rPr>
              <a:t> : </a:t>
            </a:r>
          </a:p>
          <a:p>
            <a:pPr marL="285750" lvl="3" indent="-285750" algn="l">
              <a:buFont typeface="Arial" panose="020B0604020202020204" pitchFamily="34" charset="0"/>
              <a:buChar char="•"/>
            </a:pPr>
            <a:r>
              <a:rPr lang="fr-FR" b="0" i="0">
                <a:solidFill>
                  <a:schemeClr val="tx1"/>
                </a:solidFill>
                <a:effectLst/>
                <a:latin typeface="DeepSeek-CJK-patch"/>
              </a:rPr>
              <a:t>PRT (Portugal) - 48 590</a:t>
            </a:r>
          </a:p>
          <a:p>
            <a:pPr marL="285750" lvl="3" indent="-285750" algn="l">
              <a:buFont typeface="Arial" panose="020B0604020202020204" pitchFamily="34" charset="0"/>
              <a:buChar char="•"/>
            </a:pPr>
            <a:r>
              <a:rPr lang="fr-FR" b="0" i="0">
                <a:solidFill>
                  <a:schemeClr val="tx1"/>
                </a:solidFill>
                <a:effectLst/>
                <a:latin typeface="DeepSeek-CJK-patch"/>
              </a:rPr>
              <a:t>GBR (Royaume-Uni) - 12 129 </a:t>
            </a:r>
          </a:p>
          <a:p>
            <a:pPr marL="285750" lvl="3" indent="-285750" algn="l">
              <a:buFont typeface="Arial" panose="020B0604020202020204" pitchFamily="34" charset="0"/>
              <a:buChar char="•"/>
            </a:pPr>
            <a:r>
              <a:rPr lang="fr-FR" b="0" i="0">
                <a:solidFill>
                  <a:schemeClr val="tx1"/>
                </a:solidFill>
                <a:effectLst/>
                <a:latin typeface="DeepSeek-CJK-patch"/>
              </a:rPr>
              <a:t>FRA (France) - 10 415</a:t>
            </a:r>
          </a:p>
          <a:p>
            <a:pPr marL="285750" lvl="3" indent="-285750" algn="l">
              <a:buFont typeface="Arial" panose="020B0604020202020204" pitchFamily="34" charset="0"/>
              <a:buChar char="•"/>
            </a:pPr>
            <a:r>
              <a:rPr lang="fr-FR" b="0" i="0">
                <a:solidFill>
                  <a:schemeClr val="tx1"/>
                </a:solidFill>
                <a:effectLst/>
                <a:latin typeface="DeepSeek-CJK-patch"/>
              </a:rPr>
              <a:t>ESP (Espagne) - 8568</a:t>
            </a:r>
          </a:p>
          <a:p>
            <a:pPr marL="285750" lvl="3" indent="-285750" algn="l">
              <a:buFont typeface="Arial" panose="020B0604020202020204" pitchFamily="34" charset="0"/>
              <a:buChar char="•"/>
            </a:pPr>
            <a:r>
              <a:rPr lang="fr-FR" b="0" i="0">
                <a:solidFill>
                  <a:schemeClr val="tx1"/>
                </a:solidFill>
                <a:effectLst/>
                <a:latin typeface="DeepSeek-CJK-patch"/>
              </a:rPr>
              <a:t>DEU (Allemagne) - 7287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FB0E481-26AA-4263-924D-E5B927A28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5" y="4291012"/>
            <a:ext cx="5082579" cy="208597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F36C48E-FB74-417C-8DF9-9FEFB8E06ADB}"/>
              </a:ext>
            </a:extLst>
          </p:cNvPr>
          <p:cNvSpPr txBox="1"/>
          <p:nvPr/>
        </p:nvSpPr>
        <p:spPr>
          <a:xfrm>
            <a:off x="7639050" y="2693551"/>
            <a:ext cx="457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fr-FR" b="1" i="0" dirty="0">
              <a:solidFill>
                <a:schemeClr val="tx1"/>
              </a:solidFill>
              <a:effectLst/>
              <a:latin typeface="DeepSeek-CJK-patch"/>
            </a:endParaRPr>
          </a:p>
          <a:p>
            <a:pPr algn="l"/>
            <a:endParaRPr lang="fr-FR" b="1" i="0" dirty="0">
              <a:solidFill>
                <a:schemeClr val="tx1"/>
              </a:solidFill>
              <a:effectLst/>
              <a:latin typeface="DeepSeek-CJK-patch"/>
            </a:endParaRPr>
          </a:p>
          <a:p>
            <a:pPr algn="l"/>
            <a:r>
              <a:rPr lang="fr-FR" b="1" i="0" dirty="0">
                <a:solidFill>
                  <a:schemeClr val="tx1"/>
                </a:solidFill>
                <a:effectLst/>
                <a:latin typeface="DeepSeek-CJK-patch"/>
              </a:rPr>
              <a:t>Indicatifs téléphoniques</a:t>
            </a:r>
            <a:r>
              <a:rPr lang="fr-FR" b="0" i="0" dirty="0">
                <a:solidFill>
                  <a:schemeClr val="tx1"/>
                </a:solidFill>
                <a:effectLst/>
                <a:latin typeface="DeepSeek-CJK-patch"/>
              </a:rPr>
              <a:t> les plus courants 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chemeClr val="tx1"/>
                </a:solidFill>
                <a:effectLst/>
                <a:latin typeface="DeepSeek-CJK-patch"/>
              </a:rPr>
              <a:t>799 (168)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chemeClr val="tx1"/>
                </a:solidFill>
                <a:effectLst/>
                <a:latin typeface="DeepSeek-CJK-patch"/>
              </a:rPr>
              <a:t>185 (167)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chemeClr val="tx1"/>
                </a:solidFill>
                <a:effectLst/>
                <a:latin typeface="DeepSeek-CJK-patch"/>
              </a:rPr>
              <a:t>541 (166)</a:t>
            </a:r>
          </a:p>
        </p:txBody>
      </p:sp>
    </p:spTree>
    <p:extLst>
      <p:ext uri="{BB962C8B-B14F-4D97-AF65-F5344CB8AC3E}">
        <p14:creationId xmlns:p14="http://schemas.microsoft.com/office/powerpoint/2010/main" val="2609004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65175" y="1405122"/>
            <a:ext cx="10515600" cy="0"/>
          </a:xfrm>
          <a:custGeom>
            <a:avLst/>
            <a:gdLst/>
            <a:ahLst/>
            <a:cxnLst/>
            <a:rect l="l" t="t" r="r" b="b"/>
            <a:pathLst>
              <a:path w="10515600">
                <a:moveTo>
                  <a:pt x="0" y="0"/>
                </a:moveTo>
                <a:lnTo>
                  <a:pt x="10515600" y="0"/>
                </a:lnTo>
              </a:path>
            </a:pathLst>
          </a:custGeom>
          <a:ln w="6350">
            <a:solidFill>
              <a:srgbClr val="447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40156" y="61728"/>
            <a:ext cx="8911687" cy="1038873"/>
          </a:xfrm>
          <a:prstGeom prst="rect">
            <a:avLst/>
          </a:prstGeom>
        </p:spPr>
        <p:txBody>
          <a:bodyPr vert="horz" wrap="square" lIns="0" tIns="480186" rIns="0" bIns="0" rtlCol="0">
            <a:spAutoFit/>
          </a:bodyPr>
          <a:lstStyle/>
          <a:p>
            <a:pPr marL="429895">
              <a:lnSpc>
                <a:spcPct val="100000"/>
              </a:lnSpc>
              <a:spcBef>
                <a:spcPts val="100"/>
              </a:spcBef>
            </a:pPr>
            <a:r>
              <a:rPr lang="fr-FR" spc="-10" dirty="0"/>
              <a:t>Résultats</a:t>
            </a:r>
            <a:endParaRPr spc="-1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225C61C-3C9E-4112-8659-3F5707768456}"/>
              </a:ext>
            </a:extLst>
          </p:cNvPr>
          <p:cNvSpPr txBox="1"/>
          <p:nvPr/>
        </p:nvSpPr>
        <p:spPr>
          <a:xfrm>
            <a:off x="6327775" y="1628775"/>
            <a:ext cx="4953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24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Comportement des Clients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2000" b="1" dirty="0">
              <a:solidFill>
                <a:schemeClr val="tx1"/>
              </a:solidFill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2000" b="1" i="0" dirty="0">
                <a:solidFill>
                  <a:schemeClr val="tx1"/>
                </a:solidFill>
                <a:effectLst/>
                <a:latin typeface="+mn-lt"/>
              </a:rPr>
              <a:t>Clients réguliers: </a:t>
            </a:r>
            <a:br>
              <a:rPr lang="fr-FR" sz="2000" b="1" i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fr-FR" sz="2000" i="0" dirty="0">
                <a:solidFill>
                  <a:schemeClr val="tx1"/>
                </a:solidFill>
                <a:effectLst/>
                <a:latin typeface="+mn-lt"/>
              </a:rPr>
              <a:t>3,19%</a:t>
            </a:r>
            <a:br>
              <a:rPr lang="fr-FR" sz="2000" i="0" dirty="0">
                <a:solidFill>
                  <a:schemeClr val="tx1"/>
                </a:solidFill>
                <a:effectLst/>
                <a:latin typeface="+mn-lt"/>
              </a:rPr>
            </a:br>
            <a:endParaRPr lang="fr-FR" sz="2000" i="0" dirty="0">
              <a:solidFill>
                <a:schemeClr val="tx1"/>
              </a:solidFill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2000" b="1" i="0" dirty="0">
                <a:solidFill>
                  <a:schemeClr val="tx1"/>
                </a:solidFill>
                <a:effectLst/>
                <a:latin typeface="+mn-lt"/>
              </a:rPr>
              <a:t>ADR le plus élevé</a:t>
            </a:r>
            <a:r>
              <a:rPr lang="fr-FR" sz="2000" b="0" i="0" dirty="0">
                <a:solidFill>
                  <a:schemeClr val="tx1"/>
                </a:solidFill>
                <a:effectLst/>
                <a:latin typeface="+mn-lt"/>
              </a:rPr>
              <a:t> : </a:t>
            </a:r>
            <a:br>
              <a:rPr lang="fr-FR" sz="2000" b="0" i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fr-FR" sz="2000" b="0" i="0" dirty="0">
                <a:solidFill>
                  <a:schemeClr val="tx1"/>
                </a:solidFill>
                <a:effectLst/>
                <a:latin typeface="+mn-lt"/>
              </a:rPr>
              <a:t>5 400 € payé par Daniel Walter</a:t>
            </a:r>
            <a:br>
              <a:rPr lang="fr-FR" sz="2000" b="0" i="0" dirty="0">
                <a:solidFill>
                  <a:schemeClr val="tx1"/>
                </a:solidFill>
                <a:effectLst/>
                <a:latin typeface="+mn-lt"/>
              </a:rPr>
            </a:br>
            <a:endParaRPr lang="fr-FR" sz="2000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2000" b="1" i="0" dirty="0">
                <a:solidFill>
                  <a:schemeClr val="tx1"/>
                </a:solidFill>
                <a:effectLst/>
                <a:latin typeface="+mn-lt"/>
              </a:rPr>
              <a:t>Clients exigeants</a:t>
            </a:r>
            <a:r>
              <a:rPr lang="fr-FR" sz="2000" b="0" i="0" dirty="0">
                <a:solidFill>
                  <a:schemeClr val="tx1"/>
                </a:solidFill>
                <a:effectLst/>
                <a:latin typeface="+mn-lt"/>
              </a:rPr>
              <a:t> : </a:t>
            </a:r>
            <a:br>
              <a:rPr lang="fr-FR" sz="2000" b="0" i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fr-FR" sz="2000" b="0" i="0" dirty="0">
                <a:solidFill>
                  <a:schemeClr val="tx1"/>
                </a:solidFill>
                <a:effectLst/>
                <a:latin typeface="+mn-lt"/>
              </a:rPr>
              <a:t>40 clients ont fait 5 demandes spéciales</a:t>
            </a:r>
            <a:br>
              <a:rPr lang="fr-FR" sz="2000" b="0" i="0" dirty="0">
                <a:solidFill>
                  <a:schemeClr val="tx1"/>
                </a:solidFill>
                <a:effectLst/>
                <a:latin typeface="+mn-lt"/>
              </a:rPr>
            </a:br>
            <a:endParaRPr lang="fr-FR" sz="2000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2000" b="1" i="0" dirty="0">
                <a:solidFill>
                  <a:schemeClr val="tx1"/>
                </a:solidFill>
                <a:effectLst/>
                <a:latin typeface="+mn-lt"/>
              </a:rPr>
              <a:t>Familles nombreuses</a:t>
            </a:r>
            <a:r>
              <a:rPr lang="fr-FR" sz="2000" b="0" i="0" dirty="0">
                <a:solidFill>
                  <a:schemeClr val="tx1"/>
                </a:solidFill>
                <a:effectLst/>
                <a:latin typeface="+mn-lt"/>
              </a:rPr>
              <a:t> :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fr-FR" sz="2000" b="0" i="0" dirty="0">
                <a:solidFill>
                  <a:schemeClr val="tx1"/>
                </a:solidFill>
                <a:effectLst/>
                <a:latin typeface="+mn-lt"/>
              </a:rPr>
              <a:t>Jamie Ramirez (10 enfants)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fr-FR" sz="2000" b="0" i="0" dirty="0">
                <a:solidFill>
                  <a:schemeClr val="tx1"/>
                </a:solidFill>
                <a:effectLst/>
                <a:latin typeface="+mn-lt"/>
              </a:rPr>
              <a:t>Nicholas Parker (10 bébés)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fr-FR" sz="2000" b="0" i="0" dirty="0">
                <a:solidFill>
                  <a:schemeClr val="tx1"/>
                </a:solidFill>
                <a:effectLst/>
                <a:latin typeface="+mn-lt"/>
              </a:rPr>
              <a:t>Marc Robinson(9 bébés)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76B945A-A4AA-47DE-89F0-6467567E978A}"/>
              </a:ext>
            </a:extLst>
          </p:cNvPr>
          <p:cNvSpPr txBox="1"/>
          <p:nvPr/>
        </p:nvSpPr>
        <p:spPr>
          <a:xfrm>
            <a:off x="1714499" y="1628775"/>
            <a:ext cx="4419600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24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Tendances Temporelles</a:t>
            </a:r>
          </a:p>
          <a:p>
            <a:pPr algn="l"/>
            <a:endParaRPr lang="fr-FR" sz="2400" b="1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58 152 arrivées entre le 1er et le 15 du mois</a:t>
            </a:r>
            <a:br>
              <a:rPr lang="fr-FR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fr-FR" sz="2000" b="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Jours d'arrivée préférés : 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fr-FR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Vendredi (19 631)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fr-FR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Jeudi (19 254)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fr-FR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Lundi (18 171)</a:t>
            </a:r>
          </a:p>
        </p:txBody>
      </p:sp>
    </p:spTree>
    <p:extLst>
      <p:ext uri="{BB962C8B-B14F-4D97-AF65-F5344CB8AC3E}">
        <p14:creationId xmlns:p14="http://schemas.microsoft.com/office/powerpoint/2010/main" val="2382945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0"/>
          </a:xfrm>
          <a:custGeom>
            <a:avLst/>
            <a:gdLst/>
            <a:ahLst/>
            <a:cxnLst/>
            <a:rect l="l" t="t" r="r" b="b"/>
            <a:pathLst>
              <a:path w="10515600">
                <a:moveTo>
                  <a:pt x="0" y="0"/>
                </a:moveTo>
                <a:lnTo>
                  <a:pt x="10515600" y="0"/>
                </a:lnTo>
              </a:path>
            </a:pathLst>
          </a:custGeom>
          <a:ln w="6350">
            <a:solidFill>
              <a:srgbClr val="447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xfrm>
            <a:off x="1219200" y="1670174"/>
            <a:ext cx="4213543" cy="34240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lang="fr-FR" spc="-10" dirty="0"/>
              <a:t>Interprétations</a:t>
            </a:r>
          </a:p>
          <a:p>
            <a:pPr algn="l"/>
            <a:r>
              <a:rPr lang="fr-FR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Les données révèlent que 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 majorité des clients viennent du Portugal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000" b="0" i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 fidélisation client est inefficace</a:t>
            </a:r>
            <a:endParaRPr lang="fr-FR" sz="2000" b="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Les fins de semaine sont des périodes d'arrivée privilégiées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000" b="0" i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Tendance pour Famille nombreuse</a:t>
            </a:r>
            <a:endParaRPr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sz="half" idx="3"/>
          </p:nvPr>
        </p:nvSpPr>
        <p:spPr>
          <a:xfrm>
            <a:off x="5857875" y="1734295"/>
            <a:ext cx="5486400" cy="36035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Implications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Cibler les offres promotionnelles en début de mois (1-15)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Développer des packages « famille » pour attirer les clients avec enfants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Améliorer le service pour les clients exigeants (5+ demandes spéciales)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Renforcer la fidélisation des clients (seulement 3,19% de clients réguliers)</a:t>
            </a:r>
            <a:endParaRPr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50695" y="6252209"/>
            <a:ext cx="188595" cy="387350"/>
          </a:xfrm>
          <a:custGeom>
            <a:avLst/>
            <a:gdLst/>
            <a:ahLst/>
            <a:cxnLst/>
            <a:rect l="l" t="t" r="r" b="b"/>
            <a:pathLst>
              <a:path w="188594" h="387350">
                <a:moveTo>
                  <a:pt x="188595" y="0"/>
                </a:moveTo>
                <a:lnTo>
                  <a:pt x="8890" y="0"/>
                </a:lnTo>
                <a:lnTo>
                  <a:pt x="8890" y="8890"/>
                </a:lnTo>
                <a:lnTo>
                  <a:pt x="0" y="8890"/>
                </a:lnTo>
                <a:lnTo>
                  <a:pt x="0" y="369570"/>
                </a:lnTo>
                <a:lnTo>
                  <a:pt x="8890" y="369570"/>
                </a:lnTo>
                <a:lnTo>
                  <a:pt x="8890" y="387350"/>
                </a:lnTo>
                <a:lnTo>
                  <a:pt x="188595" y="387350"/>
                </a:lnTo>
                <a:lnTo>
                  <a:pt x="188595" y="369570"/>
                </a:lnTo>
                <a:lnTo>
                  <a:pt x="188595" y="8890"/>
                </a:lnTo>
                <a:lnTo>
                  <a:pt x="188595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39AD7A9A-9B0F-4758-89BA-FAF2D54AAA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67247"/>
            <a:ext cx="8911687" cy="1038873"/>
          </a:xfrm>
          <a:prstGeom prst="rect">
            <a:avLst/>
          </a:prstGeom>
        </p:spPr>
        <p:txBody>
          <a:bodyPr vert="horz" wrap="square" lIns="0" tIns="480186" rIns="0" bIns="0" rtlCol="0">
            <a:spAutoFit/>
          </a:bodyPr>
          <a:lstStyle/>
          <a:p>
            <a:pPr marL="429895">
              <a:lnSpc>
                <a:spcPct val="100000"/>
              </a:lnSpc>
              <a:spcBef>
                <a:spcPts val="100"/>
              </a:spcBef>
            </a:pPr>
            <a:r>
              <a:rPr lang="fr-FR" sz="3600" spc="-10" dirty="0">
                <a:latin typeface="Century Gothic "/>
              </a:rPr>
              <a:t>Discussion</a:t>
            </a:r>
            <a:endParaRPr sz="3600" spc="-10" dirty="0">
              <a:latin typeface="Century Gothic 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150</TotalTime>
  <Words>501</Words>
  <Application>Microsoft Office PowerPoint</Application>
  <PresentationFormat>Grand écran</PresentationFormat>
  <Paragraphs>91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23" baseType="lpstr">
      <vt:lpstr>Arial</vt:lpstr>
      <vt:lpstr>Arial MT</vt:lpstr>
      <vt:lpstr>Calibri</vt:lpstr>
      <vt:lpstr>Century Gothic</vt:lpstr>
      <vt:lpstr>Century Gothic </vt:lpstr>
      <vt:lpstr>Comic Sans MS</vt:lpstr>
      <vt:lpstr>Courier New</vt:lpstr>
      <vt:lpstr>DeepSeek-CJK-patch</vt:lpstr>
      <vt:lpstr>Times New Roman</vt:lpstr>
      <vt:lpstr>Wingdings</vt:lpstr>
      <vt:lpstr>Wingdings 3</vt:lpstr>
      <vt:lpstr>Brin</vt:lpstr>
      <vt:lpstr>Présentation des Analyses des Données Hôtelières</vt:lpstr>
      <vt:lpstr>Sommaire</vt:lpstr>
      <vt:lpstr>Résumé</vt:lpstr>
      <vt:lpstr>Introduction</vt:lpstr>
      <vt:lpstr>Méthodologie</vt:lpstr>
      <vt:lpstr>Méthodologie</vt:lpstr>
      <vt:lpstr>Résultats</vt:lpstr>
      <vt:lpstr>Résultats</vt:lpstr>
      <vt:lpstr>Discussion</vt:lpstr>
      <vt:lpstr>VISUALISATION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rijamampianina andriantsalama</cp:lastModifiedBy>
  <cp:revision>19</cp:revision>
  <dcterms:created xsi:type="dcterms:W3CDTF">2023-09-21T00:30:19Z</dcterms:created>
  <dcterms:modified xsi:type="dcterms:W3CDTF">2025-04-04T14:32:23Z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2023-09-20T00:00:00Z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2023-09-21T00:00:00Z</vt:filetime>
  </property>
  <property fmtid="{D5CDD505-2E9C-101B-9397-08002B2CF9AE}" pid="5" name="Producer">
    <vt:lpwstr>Microsoft® Word 2016</vt:lpwstr>
  </property>
</Properties>
</file>