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4" r:id="rId7"/>
    <p:sldId id="268" r:id="rId8"/>
    <p:sldId id="270" r:id="rId9"/>
    <p:sldId id="271" r:id="rId10"/>
    <p:sldId id="272" r:id="rId11"/>
    <p:sldId id="273" r:id="rId12"/>
    <p:sldId id="275"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04040"/>
    <a:srgbClr val="7030A0"/>
    <a:srgbClr val="00B0F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415" autoAdjust="0"/>
  </p:normalViewPr>
  <p:slideViewPr>
    <p:cSldViewPr snapToGrid="0" showGuides="1">
      <p:cViewPr varScale="1">
        <p:scale>
          <a:sx n="56" d="100"/>
          <a:sy n="56" d="100"/>
        </p:scale>
        <p:origin x="1296" y="42"/>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7/28/2019</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7/28/2019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3</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7/28/2019</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7/28/2019</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7/28/2019</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xmlns=""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xmlns="" id="{B30359CD-8DFF-4AF2-B957-630ED2A60E8D}"/>
              </a:ext>
            </a:extLst>
          </p:cNvPr>
          <p:cNvSpPr>
            <a:spLocks noGrp="1"/>
          </p:cNvSpPr>
          <p:nvPr>
            <p:ph type="ctrTitle"/>
          </p:nvPr>
        </p:nvSpPr>
        <p:spPr/>
        <p:txBody>
          <a:bodyPr>
            <a:normAutofit fontScale="90000"/>
          </a:bodyPr>
          <a:lstStyle/>
          <a:p>
            <a:r>
              <a:rPr lang="en-US" dirty="0" smtClean="0"/>
              <a:t>Capstone project: </a:t>
            </a:r>
            <a:br>
              <a:rPr lang="en-US" dirty="0" smtClean="0"/>
            </a:br>
            <a:r>
              <a:rPr lang="en-US" dirty="0" smtClean="0"/>
              <a:t>Expat Location Engine</a:t>
            </a:r>
            <a:endParaRPr lang="en-IN" dirty="0"/>
          </a:p>
        </p:txBody>
      </p:sp>
      <p:sp>
        <p:nvSpPr>
          <p:cNvPr id="4" name="Subtitle 3"/>
          <p:cNvSpPr>
            <a:spLocks noGrp="1"/>
          </p:cNvSpPr>
          <p:nvPr>
            <p:ph type="subTitle" idx="1"/>
          </p:nvPr>
        </p:nvSpPr>
        <p:spPr>
          <a:xfrm>
            <a:off x="4686300" y="3569380"/>
            <a:ext cx="7233557" cy="933609"/>
          </a:xfrm>
        </p:spPr>
        <p:txBody>
          <a:bodyPr/>
          <a:lstStyle/>
          <a:p>
            <a:endParaRPr lang="ro-RO" dirty="0"/>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xmlns=""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xmlns="" id="{9DD519AC-7392-4C53-9E3F-08F1208BC2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xmlns=""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xmlns="" id="{E68E31FD-BE74-4CB3-A5A5-652148351F11}"/>
              </a:ext>
            </a:extLst>
          </p:cNvPr>
          <p:cNvSpPr>
            <a:spLocks noGrp="1"/>
          </p:cNvSpPr>
          <p:nvPr>
            <p:ph type="title"/>
          </p:nvPr>
        </p:nvSpPr>
        <p:spPr/>
        <p:txBody>
          <a:bodyPr/>
          <a:lstStyle/>
          <a:p>
            <a:r>
              <a:rPr lang="en-US" dirty="0" smtClean="0"/>
              <a:t>Business Problem</a:t>
            </a:r>
            <a:endParaRPr lang="en-US" dirty="0"/>
          </a:p>
        </p:txBody>
      </p:sp>
      <p:sp>
        <p:nvSpPr>
          <p:cNvPr id="10" name="Text Placeholder 9">
            <a:extLst>
              <a:ext uri="{FF2B5EF4-FFF2-40B4-BE49-F238E27FC236}">
                <a16:creationId xmlns:a16="http://schemas.microsoft.com/office/drawing/2014/main" xmlns="" id="{939EAE20-443B-4528-BBD6-32BD19163C1F}"/>
              </a:ext>
            </a:extLst>
          </p:cNvPr>
          <p:cNvSpPr>
            <a:spLocks noGrp="1"/>
          </p:cNvSpPr>
          <p:nvPr>
            <p:ph type="body" idx="1"/>
          </p:nvPr>
        </p:nvSpPr>
        <p:spPr/>
        <p:txBody>
          <a:bodyPr/>
          <a:lstStyle/>
          <a:p>
            <a:r>
              <a:rPr lang="en-US" sz="2400" dirty="0"/>
              <a:t>Every year a great number of professionals change their home for mid or long term periods, accompanied most of the time by their families. For a newcomer in the town it is very difficult to make the decision on which side of the city to set foot and find an appropriate venue. </a:t>
            </a:r>
            <a:endParaRPr lang="en-US" sz="2400" dirty="0"/>
          </a:p>
        </p:txBody>
      </p:sp>
      <p:sp>
        <p:nvSpPr>
          <p:cNvPr id="13" name="Content Placeholder 12">
            <a:extLst>
              <a:ext uri="{FF2B5EF4-FFF2-40B4-BE49-F238E27FC236}">
                <a16:creationId xmlns:a16="http://schemas.microsoft.com/office/drawing/2014/main" xmlns="" id="{7378E833-4562-4660-94DC-D642C584CBF1}"/>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209E-D17D-4F20-A6D0-C685853DE76E}"/>
              </a:ext>
            </a:extLst>
          </p:cNvPr>
          <p:cNvSpPr>
            <a:spLocks noGrp="1"/>
          </p:cNvSpPr>
          <p:nvPr>
            <p:ph type="title"/>
          </p:nvPr>
        </p:nvSpPr>
        <p:spPr/>
        <p:txBody>
          <a:bodyPr/>
          <a:lstStyle/>
          <a:p>
            <a:r>
              <a:rPr lang="en-US" dirty="0" smtClean="0"/>
              <a:t>Problem Statement</a:t>
            </a:r>
            <a:endParaRPr lang="en-US" dirty="0"/>
          </a:p>
        </p:txBody>
      </p:sp>
      <p:sp>
        <p:nvSpPr>
          <p:cNvPr id="19" name="Text Placeholder 18">
            <a:extLst>
              <a:ext uri="{FF2B5EF4-FFF2-40B4-BE49-F238E27FC236}">
                <a16:creationId xmlns:a16="http://schemas.microsoft.com/office/drawing/2014/main" xmlns="" id="{4DBB6E2A-723F-48F4-9592-AC166B8A2562}"/>
              </a:ext>
            </a:extLst>
          </p:cNvPr>
          <p:cNvSpPr>
            <a:spLocks noGrp="1"/>
          </p:cNvSpPr>
          <p:nvPr>
            <p:ph type="body" idx="20"/>
          </p:nvPr>
        </p:nvSpPr>
        <p:spPr/>
        <p:txBody>
          <a:bodyPr/>
          <a:lstStyle/>
          <a:p>
            <a:r>
              <a:rPr lang="en-US" dirty="0" smtClean="0"/>
              <a:t>A young professional gets an international assignment for a 2 years period</a:t>
            </a:r>
            <a:endParaRPr lang="en-US" dirty="0"/>
          </a:p>
        </p:txBody>
      </p:sp>
      <p:sp>
        <p:nvSpPr>
          <p:cNvPr id="3" name="Text Placeholder 2">
            <a:extLst>
              <a:ext uri="{FF2B5EF4-FFF2-40B4-BE49-F238E27FC236}">
                <a16:creationId xmlns:a16="http://schemas.microsoft.com/office/drawing/2014/main" xmlns="" id="{8A1B14A5-E7B8-4F35-8378-DB748F6A6CEF}"/>
              </a:ext>
            </a:extLst>
          </p:cNvPr>
          <p:cNvSpPr>
            <a:spLocks noGrp="1"/>
          </p:cNvSpPr>
          <p:nvPr>
            <p:ph type="body" idx="1"/>
          </p:nvPr>
        </p:nvSpPr>
        <p:spPr>
          <a:xfrm>
            <a:off x="4080986" y="1599798"/>
            <a:ext cx="3008434" cy="601087"/>
          </a:xfrm>
        </p:spPr>
        <p:txBody>
          <a:bodyPr/>
          <a:lstStyle/>
          <a:p>
            <a:r>
              <a:rPr lang="en-US" sz="2400" dirty="0" smtClean="0"/>
              <a:t>Needs:</a:t>
            </a:r>
            <a:endParaRPr lang="en-US" sz="2400" dirty="0">
              <a:solidFill>
                <a:schemeClr val="accent1"/>
              </a:solidFill>
            </a:endParaRPr>
          </a:p>
        </p:txBody>
      </p:sp>
      <p:sp>
        <p:nvSpPr>
          <p:cNvPr id="4" name="Content Placeholder 3">
            <a:extLst>
              <a:ext uri="{FF2B5EF4-FFF2-40B4-BE49-F238E27FC236}">
                <a16:creationId xmlns:a16="http://schemas.microsoft.com/office/drawing/2014/main" xmlns="" id="{54E05A85-0100-4B67-A2A5-22134AD6255A}"/>
              </a:ext>
            </a:extLst>
          </p:cNvPr>
          <p:cNvSpPr>
            <a:spLocks noGrp="1"/>
          </p:cNvSpPr>
          <p:nvPr>
            <p:ph sz="half" idx="2"/>
          </p:nvPr>
        </p:nvSpPr>
        <p:spPr>
          <a:xfrm>
            <a:off x="4080986" y="2496614"/>
            <a:ext cx="3008434" cy="3693049"/>
          </a:xfrm>
        </p:spPr>
        <p:txBody>
          <a:bodyPr/>
          <a:lstStyle/>
          <a:p>
            <a:r>
              <a:rPr lang="en-US" sz="2400" dirty="0" smtClean="0"/>
              <a:t>Affordable</a:t>
            </a:r>
          </a:p>
          <a:p>
            <a:r>
              <a:rPr lang="en-US" sz="2400" dirty="0" smtClean="0"/>
              <a:t>Easy connectivity/ commuting</a:t>
            </a:r>
          </a:p>
          <a:p>
            <a:r>
              <a:rPr lang="en-US" sz="2400" dirty="0" smtClean="0"/>
              <a:t>Descent </a:t>
            </a:r>
            <a:r>
              <a:rPr lang="en-US" sz="2400" dirty="0" err="1" smtClean="0"/>
              <a:t>neighbourhood</a:t>
            </a:r>
            <a:endParaRPr lang="en-US" sz="2400" dirty="0" smtClean="0"/>
          </a:p>
          <a:p>
            <a:r>
              <a:rPr lang="en-US" sz="2400" dirty="0" smtClean="0"/>
              <a:t>Basic amenities</a:t>
            </a:r>
            <a:endParaRPr lang="en-US" sz="2400" dirty="0"/>
          </a:p>
        </p:txBody>
      </p:sp>
      <p:sp>
        <p:nvSpPr>
          <p:cNvPr id="7" name="Text Placeholder 6">
            <a:extLst>
              <a:ext uri="{FF2B5EF4-FFF2-40B4-BE49-F238E27FC236}">
                <a16:creationId xmlns:a16="http://schemas.microsoft.com/office/drawing/2014/main" xmlns="" id="{B0BBB0D3-F4B5-4146-8064-6CACD6B0C1A1}"/>
              </a:ext>
            </a:extLst>
          </p:cNvPr>
          <p:cNvSpPr>
            <a:spLocks noGrp="1"/>
          </p:cNvSpPr>
          <p:nvPr>
            <p:ph type="body" idx="15"/>
          </p:nvPr>
        </p:nvSpPr>
        <p:spPr>
          <a:xfrm>
            <a:off x="7870582" y="1599798"/>
            <a:ext cx="3008434" cy="601087"/>
          </a:xfrm>
        </p:spPr>
        <p:txBody>
          <a:bodyPr/>
          <a:lstStyle/>
          <a:p>
            <a:r>
              <a:rPr lang="en-US" sz="2400" dirty="0" smtClean="0"/>
              <a:t>Doesn’t Need:</a:t>
            </a:r>
            <a:endParaRPr lang="en-US" sz="2400" dirty="0">
              <a:solidFill>
                <a:schemeClr val="accent1"/>
              </a:solidFill>
            </a:endParaRPr>
          </a:p>
        </p:txBody>
      </p:sp>
      <p:sp>
        <p:nvSpPr>
          <p:cNvPr id="8" name="Content Placeholder 7">
            <a:extLst>
              <a:ext uri="{FF2B5EF4-FFF2-40B4-BE49-F238E27FC236}">
                <a16:creationId xmlns:a16="http://schemas.microsoft.com/office/drawing/2014/main" xmlns="" id="{6FD8FA4C-5CEC-4227-AE41-276B750EFDF0}"/>
              </a:ext>
            </a:extLst>
          </p:cNvPr>
          <p:cNvSpPr>
            <a:spLocks noGrp="1"/>
          </p:cNvSpPr>
          <p:nvPr>
            <p:ph sz="half" idx="16"/>
          </p:nvPr>
        </p:nvSpPr>
        <p:spPr>
          <a:xfrm>
            <a:off x="7870582" y="2496614"/>
            <a:ext cx="3008434" cy="3091961"/>
          </a:xfrm>
        </p:spPr>
        <p:txBody>
          <a:bodyPr/>
          <a:lstStyle/>
          <a:p>
            <a:pPr>
              <a:buFont typeface="Courier New" panose="02070309020205020404" pitchFamily="49" charset="0"/>
              <a:buChar char="o"/>
            </a:pPr>
            <a:r>
              <a:rPr lang="en-US" sz="2400" dirty="0" smtClean="0"/>
              <a:t>Not an expensive area</a:t>
            </a:r>
          </a:p>
          <a:p>
            <a:pPr>
              <a:buFont typeface="Courier New" panose="02070309020205020404" pitchFamily="49" charset="0"/>
              <a:buChar char="o"/>
            </a:pPr>
            <a:r>
              <a:rPr lang="en-US" sz="2400" dirty="0" smtClean="0"/>
              <a:t>Not far away from the working place</a:t>
            </a:r>
          </a:p>
          <a:p>
            <a:pPr>
              <a:buFont typeface="Courier New" panose="02070309020205020404" pitchFamily="49" charset="0"/>
              <a:buChar char="o"/>
            </a:pPr>
            <a:r>
              <a:rPr lang="en-US" sz="2400" dirty="0" smtClean="0"/>
              <a:t>Not a remote area</a:t>
            </a:r>
          </a:p>
          <a:p>
            <a:pPr>
              <a:buFont typeface="Courier New" panose="02070309020205020404" pitchFamily="49" charset="0"/>
              <a:buChar char="o"/>
            </a:pPr>
            <a:r>
              <a:rPr lang="en-US" sz="2400" dirty="0" smtClean="0"/>
              <a:t>Low crime rate and middle class earning society</a:t>
            </a:r>
            <a:endParaRPr lang="en-US" sz="2400" dirty="0"/>
          </a:p>
        </p:txBody>
      </p:sp>
      <p:sp>
        <p:nvSpPr>
          <p:cNvPr id="18" name="Content Placeholder 17">
            <a:extLst>
              <a:ext uri="{FF2B5EF4-FFF2-40B4-BE49-F238E27FC236}">
                <a16:creationId xmlns:a16="http://schemas.microsoft.com/office/drawing/2014/main" xmlns="" id="{CD6CEFA7-5AB5-47CF-83D8-F5F3DF38D2AF}"/>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Tree>
    <p:extLst>
      <p:ext uri="{BB962C8B-B14F-4D97-AF65-F5344CB8AC3E}">
        <p14:creationId xmlns:p14="http://schemas.microsoft.com/office/powerpoint/2010/main" val="191303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4</a:t>
            </a:fld>
            <a:endParaRPr lang="en-US" noProof="0" dirty="0"/>
          </a:p>
        </p:txBody>
      </p:sp>
      <p:sp>
        <p:nvSpPr>
          <p:cNvPr id="6" name="Content Placeholder 5"/>
          <p:cNvSpPr>
            <a:spLocks noGrp="1"/>
          </p:cNvSpPr>
          <p:nvPr>
            <p:ph sz="quarter" idx="14"/>
          </p:nvPr>
        </p:nvSpPr>
        <p:spPr/>
        <p:txBody>
          <a:bodyPr/>
          <a:lstStyle/>
          <a:p>
            <a:endParaRPr lang="ro-RO"/>
          </a:p>
        </p:txBody>
      </p:sp>
      <p:sp>
        <p:nvSpPr>
          <p:cNvPr id="11" name="Text Placeholder 10"/>
          <p:cNvSpPr>
            <a:spLocks noGrp="1"/>
          </p:cNvSpPr>
          <p:nvPr>
            <p:ph type="body" idx="20"/>
          </p:nvPr>
        </p:nvSpPr>
        <p:spPr>
          <a:xfrm>
            <a:off x="4080985" y="480157"/>
            <a:ext cx="6944563" cy="5851632"/>
          </a:xfrm>
        </p:spPr>
        <p:txBody>
          <a:bodyPr/>
          <a:lstStyle/>
          <a:p>
            <a:r>
              <a:rPr lang="en-US" sz="2400" dirty="0" smtClean="0">
                <a:solidFill>
                  <a:schemeClr val="accent1"/>
                </a:solidFill>
              </a:rPr>
              <a:t>DATA USED:</a:t>
            </a:r>
          </a:p>
          <a:p>
            <a:r>
              <a:rPr lang="en-US" dirty="0" smtClean="0"/>
              <a:t>Local </a:t>
            </a:r>
            <a:r>
              <a:rPr lang="en-US" dirty="0" err="1" smtClean="0"/>
              <a:t>Pensylvania</a:t>
            </a:r>
            <a:r>
              <a:rPr lang="en-US" dirty="0" smtClean="0"/>
              <a:t> data from </a:t>
            </a:r>
            <a:r>
              <a:rPr lang="en-US" dirty="0" err="1" smtClean="0"/>
              <a:t>opensocrata</a:t>
            </a:r>
            <a:endParaRPr lang="en-US" dirty="0" smtClean="0"/>
          </a:p>
          <a:p>
            <a:endParaRPr lang="en-US" dirty="0"/>
          </a:p>
          <a:p>
            <a:r>
              <a:rPr lang="en-US" sz="2400" dirty="0">
                <a:solidFill>
                  <a:schemeClr val="accent1"/>
                </a:solidFill>
              </a:rPr>
              <a:t>DATA PREPARATION:</a:t>
            </a:r>
          </a:p>
          <a:p>
            <a:r>
              <a:rPr lang="en-US" dirty="0" smtClean="0"/>
              <a:t>Get rid of null values, duplicate rows, data wrangling and formatting</a:t>
            </a:r>
          </a:p>
          <a:p>
            <a:r>
              <a:rPr lang="en-US" sz="2400" dirty="0">
                <a:solidFill>
                  <a:schemeClr val="accent1"/>
                </a:solidFill>
              </a:rPr>
              <a:t>GEOCODE LOCATION:</a:t>
            </a:r>
          </a:p>
          <a:p>
            <a:r>
              <a:rPr lang="en-US" dirty="0" smtClean="0"/>
              <a:t>Fetch location information from </a:t>
            </a:r>
            <a:r>
              <a:rPr lang="en-US" dirty="0" err="1" smtClean="0"/>
              <a:t>nomanitum</a:t>
            </a:r>
            <a:r>
              <a:rPr lang="en-US" dirty="0" smtClean="0"/>
              <a:t> using geocoder library</a:t>
            </a:r>
          </a:p>
          <a:p>
            <a:r>
              <a:rPr lang="en-US" sz="2400" dirty="0">
                <a:solidFill>
                  <a:schemeClr val="accent1"/>
                </a:solidFill>
              </a:rPr>
              <a:t>FOURSQUARE API:</a:t>
            </a:r>
          </a:p>
          <a:p>
            <a:r>
              <a:rPr lang="en-US" dirty="0" smtClean="0"/>
              <a:t>Fetch venues and amenities using API</a:t>
            </a:r>
            <a:endParaRPr lang="ro-RO" dirty="0"/>
          </a:p>
        </p:txBody>
      </p:sp>
    </p:spTree>
    <p:extLst>
      <p:ext uri="{BB962C8B-B14F-4D97-AF65-F5344CB8AC3E}">
        <p14:creationId xmlns:p14="http://schemas.microsoft.com/office/powerpoint/2010/main" val="130806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MEthodology</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5</a:t>
            </a:fld>
            <a:endParaRPr lang="en-US" noProof="0" dirty="0"/>
          </a:p>
        </p:txBody>
      </p:sp>
      <p:sp>
        <p:nvSpPr>
          <p:cNvPr id="6" name="Content Placeholder 5"/>
          <p:cNvSpPr>
            <a:spLocks noGrp="1"/>
          </p:cNvSpPr>
          <p:nvPr>
            <p:ph sz="quarter" idx="14"/>
          </p:nvPr>
        </p:nvSpPr>
        <p:spPr/>
        <p:txBody>
          <a:bodyPr/>
          <a:lstStyle/>
          <a:p>
            <a:endParaRPr lang="ro-RO"/>
          </a:p>
        </p:txBody>
      </p:sp>
      <p:sp>
        <p:nvSpPr>
          <p:cNvPr id="11" name="Text Placeholder 10"/>
          <p:cNvSpPr>
            <a:spLocks noGrp="1"/>
          </p:cNvSpPr>
          <p:nvPr>
            <p:ph type="body" idx="20"/>
          </p:nvPr>
        </p:nvSpPr>
        <p:spPr>
          <a:xfrm>
            <a:off x="4080985" y="480157"/>
            <a:ext cx="6944563" cy="5851632"/>
          </a:xfrm>
        </p:spPr>
        <p:txBody>
          <a:bodyPr/>
          <a:lstStyle/>
          <a:p>
            <a:pPr marL="457200" indent="-457200">
              <a:buFont typeface="Wingdings" panose="05000000000000000000" pitchFamily="2" charset="2"/>
              <a:buChar char="Ø"/>
            </a:pPr>
            <a:r>
              <a:rPr lang="en-US" sz="3200" dirty="0" smtClean="0">
                <a:solidFill>
                  <a:schemeClr val="tx1">
                    <a:lumMod val="65000"/>
                    <a:lumOff val="35000"/>
                  </a:schemeClr>
                </a:solidFill>
              </a:rPr>
              <a:t>K-Means Clustering will be used to cluster the amenities</a:t>
            </a:r>
          </a:p>
          <a:p>
            <a:pPr marL="457200" indent="-457200">
              <a:buFont typeface="Wingdings" panose="05000000000000000000" pitchFamily="2" charset="2"/>
              <a:buChar char="Ø"/>
            </a:pPr>
            <a:r>
              <a:rPr lang="en-US" sz="3200" dirty="0" smtClean="0">
                <a:solidFill>
                  <a:schemeClr val="tx1">
                    <a:lumMod val="65000"/>
                    <a:lumOff val="35000"/>
                  </a:schemeClr>
                </a:solidFill>
              </a:rPr>
              <a:t>The </a:t>
            </a:r>
            <a:r>
              <a:rPr lang="en-US" sz="3200" dirty="0" err="1" smtClean="0">
                <a:solidFill>
                  <a:schemeClr val="tx1">
                    <a:lumMod val="65000"/>
                    <a:lumOff val="35000"/>
                  </a:schemeClr>
                </a:solidFill>
              </a:rPr>
              <a:t>neighbourhoods</a:t>
            </a:r>
            <a:r>
              <a:rPr lang="en-US" sz="3200" dirty="0" smtClean="0">
                <a:solidFill>
                  <a:schemeClr val="tx1">
                    <a:lumMod val="65000"/>
                    <a:lumOff val="35000"/>
                  </a:schemeClr>
                </a:solidFill>
              </a:rPr>
              <a:t> will be clustered using similar characteristics criteria</a:t>
            </a:r>
          </a:p>
          <a:p>
            <a:pPr marL="457200" indent="-457200">
              <a:buFont typeface="Wingdings" panose="05000000000000000000" pitchFamily="2" charset="2"/>
              <a:buChar char="Ø"/>
            </a:pPr>
            <a:r>
              <a:rPr lang="en-US" sz="3200" dirty="0" smtClean="0">
                <a:solidFill>
                  <a:schemeClr val="tx1">
                    <a:lumMod val="65000"/>
                    <a:lumOff val="35000"/>
                  </a:schemeClr>
                </a:solidFill>
              </a:rPr>
              <a:t>Preferences will be considered e.g. </a:t>
            </a:r>
            <a:r>
              <a:rPr lang="en-US" sz="3200" dirty="0" err="1" smtClean="0">
                <a:solidFill>
                  <a:schemeClr val="tx1">
                    <a:lumMod val="65000"/>
                    <a:lumOff val="35000"/>
                  </a:schemeClr>
                </a:solidFill>
              </a:rPr>
              <a:t>Shooping</a:t>
            </a:r>
            <a:r>
              <a:rPr lang="en-US" sz="3200" dirty="0" smtClean="0">
                <a:solidFill>
                  <a:schemeClr val="tx1">
                    <a:lumMod val="65000"/>
                    <a:lumOff val="35000"/>
                  </a:schemeClr>
                </a:solidFill>
              </a:rPr>
              <a:t> Malls, Banks, Restaurants, Cinema, </a:t>
            </a:r>
            <a:r>
              <a:rPr lang="en-US" sz="3200" dirty="0" err="1" smtClean="0">
                <a:solidFill>
                  <a:schemeClr val="tx1">
                    <a:lumMod val="65000"/>
                    <a:lumOff val="35000"/>
                  </a:schemeClr>
                </a:solidFill>
              </a:rPr>
              <a:t>etc</a:t>
            </a:r>
            <a:endParaRPr lang="en-US" sz="3200" dirty="0" smtClean="0">
              <a:solidFill>
                <a:schemeClr val="tx1">
                  <a:lumMod val="65000"/>
                  <a:lumOff val="35000"/>
                </a:schemeClr>
              </a:solidFill>
            </a:endParaRPr>
          </a:p>
          <a:p>
            <a:pPr marL="457200" indent="-457200">
              <a:buFont typeface="Wingdings" panose="05000000000000000000" pitchFamily="2" charset="2"/>
              <a:buChar char="Ø"/>
            </a:pPr>
            <a:r>
              <a:rPr lang="en-US" sz="3200" dirty="0" smtClean="0">
                <a:solidFill>
                  <a:schemeClr val="tx1">
                    <a:lumMod val="65000"/>
                    <a:lumOff val="35000"/>
                  </a:schemeClr>
                </a:solidFill>
              </a:rPr>
              <a:t>Look for the best combination  for living near by</a:t>
            </a:r>
            <a:endParaRPr lang="ro-RO" sz="3200" dirty="0">
              <a:solidFill>
                <a:schemeClr val="tx1">
                  <a:lumMod val="65000"/>
                  <a:lumOff val="35000"/>
                </a:schemeClr>
              </a:solidFill>
            </a:endParaRPr>
          </a:p>
        </p:txBody>
      </p:sp>
    </p:spTree>
    <p:extLst>
      <p:ext uri="{BB962C8B-B14F-4D97-AF65-F5344CB8AC3E}">
        <p14:creationId xmlns:p14="http://schemas.microsoft.com/office/powerpoint/2010/main" val="356842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MEthodology</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6</a:t>
            </a:fld>
            <a:endParaRPr lang="en-US" noProof="0" dirty="0"/>
          </a:p>
        </p:txBody>
      </p:sp>
      <p:sp>
        <p:nvSpPr>
          <p:cNvPr id="6" name="Content Placeholder 5"/>
          <p:cNvSpPr>
            <a:spLocks noGrp="1"/>
          </p:cNvSpPr>
          <p:nvPr>
            <p:ph sz="quarter" idx="14"/>
          </p:nvPr>
        </p:nvSpPr>
        <p:spPr/>
        <p:txBody>
          <a:bodyPr/>
          <a:lstStyle/>
          <a:p>
            <a:endParaRPr lang="ro-RO"/>
          </a:p>
        </p:txBody>
      </p:sp>
      <p:sp>
        <p:nvSpPr>
          <p:cNvPr id="11" name="Text Placeholder 10"/>
          <p:cNvSpPr>
            <a:spLocks noGrp="1"/>
          </p:cNvSpPr>
          <p:nvPr>
            <p:ph type="body" idx="20"/>
          </p:nvPr>
        </p:nvSpPr>
        <p:spPr>
          <a:xfrm>
            <a:off x="4080985" y="480157"/>
            <a:ext cx="6944563" cy="5851632"/>
          </a:xfrm>
        </p:spPr>
        <p:txBody>
          <a:bodyPr/>
          <a:lstStyle/>
          <a:p>
            <a:pPr marL="457200" indent="-457200">
              <a:buFont typeface="Wingdings" panose="05000000000000000000" pitchFamily="2" charset="2"/>
              <a:buChar char="Ø"/>
            </a:pPr>
            <a:r>
              <a:rPr lang="en-US" sz="3200" dirty="0" smtClean="0">
                <a:solidFill>
                  <a:schemeClr val="tx1">
                    <a:lumMod val="65000"/>
                    <a:lumOff val="35000"/>
                  </a:schemeClr>
                </a:solidFill>
              </a:rPr>
              <a:t>K-Means Clustering will be used to cluster the amenities</a:t>
            </a:r>
          </a:p>
          <a:p>
            <a:pPr marL="457200" indent="-457200">
              <a:buFont typeface="Wingdings" panose="05000000000000000000" pitchFamily="2" charset="2"/>
              <a:buChar char="Ø"/>
            </a:pPr>
            <a:r>
              <a:rPr lang="en-US" sz="3200" dirty="0" smtClean="0">
                <a:solidFill>
                  <a:schemeClr val="tx1">
                    <a:lumMod val="65000"/>
                    <a:lumOff val="35000"/>
                  </a:schemeClr>
                </a:solidFill>
              </a:rPr>
              <a:t>The </a:t>
            </a:r>
            <a:r>
              <a:rPr lang="en-US" sz="3200" dirty="0" err="1" smtClean="0">
                <a:solidFill>
                  <a:schemeClr val="tx1">
                    <a:lumMod val="65000"/>
                    <a:lumOff val="35000"/>
                  </a:schemeClr>
                </a:solidFill>
              </a:rPr>
              <a:t>neighbourhoods</a:t>
            </a:r>
            <a:r>
              <a:rPr lang="en-US" sz="3200" dirty="0" smtClean="0">
                <a:solidFill>
                  <a:schemeClr val="tx1">
                    <a:lumMod val="65000"/>
                    <a:lumOff val="35000"/>
                  </a:schemeClr>
                </a:solidFill>
              </a:rPr>
              <a:t> will be clustered using similar characteristics criteria</a:t>
            </a:r>
          </a:p>
          <a:p>
            <a:pPr marL="457200" indent="-457200">
              <a:buFont typeface="Wingdings" panose="05000000000000000000" pitchFamily="2" charset="2"/>
              <a:buChar char="Ø"/>
            </a:pPr>
            <a:r>
              <a:rPr lang="en-US" sz="3200" dirty="0" smtClean="0">
                <a:solidFill>
                  <a:schemeClr val="tx1">
                    <a:lumMod val="65000"/>
                    <a:lumOff val="35000"/>
                  </a:schemeClr>
                </a:solidFill>
              </a:rPr>
              <a:t>Preferences will be considered e.g. </a:t>
            </a:r>
            <a:r>
              <a:rPr lang="en-US" sz="3200" dirty="0" err="1" smtClean="0">
                <a:solidFill>
                  <a:schemeClr val="tx1">
                    <a:lumMod val="65000"/>
                    <a:lumOff val="35000"/>
                  </a:schemeClr>
                </a:solidFill>
              </a:rPr>
              <a:t>Shooping</a:t>
            </a:r>
            <a:r>
              <a:rPr lang="en-US" sz="3200" dirty="0" smtClean="0">
                <a:solidFill>
                  <a:schemeClr val="tx1">
                    <a:lumMod val="65000"/>
                    <a:lumOff val="35000"/>
                  </a:schemeClr>
                </a:solidFill>
              </a:rPr>
              <a:t> Malls, Banks, Restaurants, Cinema, </a:t>
            </a:r>
            <a:r>
              <a:rPr lang="en-US" sz="3200" dirty="0" err="1" smtClean="0">
                <a:solidFill>
                  <a:schemeClr val="tx1">
                    <a:lumMod val="65000"/>
                    <a:lumOff val="35000"/>
                  </a:schemeClr>
                </a:solidFill>
              </a:rPr>
              <a:t>etc</a:t>
            </a:r>
            <a:endParaRPr lang="en-US" sz="3200" dirty="0" smtClean="0">
              <a:solidFill>
                <a:schemeClr val="tx1">
                  <a:lumMod val="65000"/>
                  <a:lumOff val="35000"/>
                </a:schemeClr>
              </a:solidFill>
            </a:endParaRPr>
          </a:p>
          <a:p>
            <a:pPr marL="457200" indent="-457200">
              <a:buFont typeface="Wingdings" panose="05000000000000000000" pitchFamily="2" charset="2"/>
              <a:buChar char="Ø"/>
            </a:pPr>
            <a:r>
              <a:rPr lang="en-US" sz="3200" dirty="0" smtClean="0">
                <a:solidFill>
                  <a:schemeClr val="tx1">
                    <a:lumMod val="65000"/>
                    <a:lumOff val="35000"/>
                  </a:schemeClr>
                </a:solidFill>
              </a:rPr>
              <a:t>Look for the best combination  for living near by</a:t>
            </a:r>
            <a:endParaRPr lang="ro-RO" sz="3200" dirty="0">
              <a:solidFill>
                <a:schemeClr val="tx1">
                  <a:lumMod val="65000"/>
                  <a:lumOff val="35000"/>
                </a:schemeClr>
              </a:solidFill>
            </a:endParaRPr>
          </a:p>
        </p:txBody>
      </p:sp>
    </p:spTree>
    <p:extLst>
      <p:ext uri="{BB962C8B-B14F-4D97-AF65-F5344CB8AC3E}">
        <p14:creationId xmlns:p14="http://schemas.microsoft.com/office/powerpoint/2010/main" val="268400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7</a:t>
            </a:fld>
            <a:endParaRPr lang="en-US" noProof="0" dirty="0"/>
          </a:p>
        </p:txBody>
      </p:sp>
      <p:sp>
        <p:nvSpPr>
          <p:cNvPr id="6" name="Content Placeholder 5"/>
          <p:cNvSpPr>
            <a:spLocks noGrp="1"/>
          </p:cNvSpPr>
          <p:nvPr>
            <p:ph sz="quarter" idx="14"/>
          </p:nvPr>
        </p:nvSpPr>
        <p:spPr/>
        <p:txBody>
          <a:bodyPr/>
          <a:lstStyle/>
          <a:p>
            <a:endParaRPr lang="ro-RO"/>
          </a:p>
        </p:txBody>
      </p:sp>
      <p:sp>
        <p:nvSpPr>
          <p:cNvPr id="11" name="Text Placeholder 10"/>
          <p:cNvSpPr>
            <a:spLocks noGrp="1"/>
          </p:cNvSpPr>
          <p:nvPr>
            <p:ph type="body" idx="20"/>
          </p:nvPr>
        </p:nvSpPr>
        <p:spPr>
          <a:xfrm>
            <a:off x="4080985" y="480157"/>
            <a:ext cx="6944563" cy="5851632"/>
          </a:xfrm>
        </p:spPr>
        <p:txBody>
          <a:bodyPr/>
          <a:lstStyle/>
          <a:p>
            <a:r>
              <a:rPr lang="en-US" sz="3200" dirty="0" smtClean="0">
                <a:solidFill>
                  <a:schemeClr val="tx1">
                    <a:lumMod val="65000"/>
                    <a:lumOff val="35000"/>
                  </a:schemeClr>
                </a:solidFill>
              </a:rPr>
              <a:t>Based on the amenities available in each area, the combinations are divided in 4 clusters:</a:t>
            </a:r>
          </a:p>
          <a:p>
            <a:pPr marL="457200" indent="-457200">
              <a:buFont typeface="Wingdings" panose="05000000000000000000" pitchFamily="2" charset="2"/>
              <a:buChar char="v"/>
            </a:pPr>
            <a:r>
              <a:rPr lang="en-US" sz="3200" dirty="0" smtClean="0">
                <a:solidFill>
                  <a:schemeClr val="tx1">
                    <a:lumMod val="65000"/>
                    <a:lumOff val="35000"/>
                  </a:schemeClr>
                </a:solidFill>
              </a:rPr>
              <a:t>Cluster 1:  group of venues near to parks, </a:t>
            </a:r>
            <a:r>
              <a:rPr lang="en-US" sz="3200" dirty="0" err="1" smtClean="0">
                <a:solidFill>
                  <a:schemeClr val="tx1">
                    <a:lumMod val="65000"/>
                    <a:lumOff val="35000"/>
                  </a:schemeClr>
                </a:solidFill>
              </a:rPr>
              <a:t>shooping</a:t>
            </a:r>
            <a:r>
              <a:rPr lang="en-US" sz="3200" dirty="0">
                <a:solidFill>
                  <a:schemeClr val="tx1">
                    <a:lumMod val="65000"/>
                    <a:lumOff val="35000"/>
                  </a:schemeClr>
                </a:solidFill>
              </a:rPr>
              <a:t> </a:t>
            </a:r>
            <a:r>
              <a:rPr lang="en-US" sz="3200" dirty="0" smtClean="0">
                <a:solidFill>
                  <a:schemeClr val="tx1">
                    <a:lumMod val="65000"/>
                    <a:lumOff val="35000"/>
                  </a:schemeClr>
                </a:solidFill>
              </a:rPr>
              <a:t>malls, grocery, bank</a:t>
            </a:r>
          </a:p>
          <a:p>
            <a:pPr marL="457200" indent="-457200">
              <a:buFont typeface="Wingdings" panose="05000000000000000000" pitchFamily="2" charset="2"/>
              <a:buChar char="v"/>
            </a:pPr>
            <a:r>
              <a:rPr lang="en-US" sz="3200" dirty="0" smtClean="0">
                <a:solidFill>
                  <a:schemeClr val="tx1">
                    <a:lumMod val="65000"/>
                    <a:lumOff val="35000"/>
                  </a:schemeClr>
                </a:solidFill>
              </a:rPr>
              <a:t>Cluster 2:  group of venues near to restaurants and cinemas</a:t>
            </a:r>
          </a:p>
          <a:p>
            <a:pPr marL="457200" indent="-457200">
              <a:buFont typeface="Wingdings" panose="05000000000000000000" pitchFamily="2" charset="2"/>
              <a:buChar char="v"/>
            </a:pPr>
            <a:r>
              <a:rPr lang="en-US" sz="3200" dirty="0" smtClean="0">
                <a:solidFill>
                  <a:schemeClr val="tx1">
                    <a:lumMod val="65000"/>
                    <a:lumOff val="35000"/>
                  </a:schemeClr>
                </a:solidFill>
              </a:rPr>
              <a:t>Cluster 3: group of venues mostly near to food joints and super markets</a:t>
            </a:r>
          </a:p>
          <a:p>
            <a:pPr marL="457200" indent="-457200">
              <a:buFont typeface="Wingdings" panose="05000000000000000000" pitchFamily="2" charset="2"/>
              <a:buChar char="v"/>
            </a:pPr>
            <a:r>
              <a:rPr lang="en-US" sz="3200" dirty="0" smtClean="0">
                <a:solidFill>
                  <a:schemeClr val="tx1">
                    <a:lumMod val="65000"/>
                    <a:lumOff val="35000"/>
                  </a:schemeClr>
                </a:solidFill>
              </a:rPr>
              <a:t>Cluster 4: group of venues 	near to pubs, nightlife clubs, malls, banks and entertainment places</a:t>
            </a:r>
          </a:p>
        </p:txBody>
      </p:sp>
    </p:spTree>
    <p:extLst>
      <p:ext uri="{BB962C8B-B14F-4D97-AF65-F5344CB8AC3E}">
        <p14:creationId xmlns:p14="http://schemas.microsoft.com/office/powerpoint/2010/main" val="352524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6" name="Content Placeholder 5"/>
          <p:cNvSpPr>
            <a:spLocks noGrp="1"/>
          </p:cNvSpPr>
          <p:nvPr>
            <p:ph sz="quarter" idx="14"/>
          </p:nvPr>
        </p:nvSpPr>
        <p:spPr/>
        <p:txBody>
          <a:bodyPr/>
          <a:lstStyle/>
          <a:p>
            <a:endParaRPr lang="ro-RO" dirty="0"/>
          </a:p>
        </p:txBody>
      </p:sp>
      <p:sp>
        <p:nvSpPr>
          <p:cNvPr id="11" name="Text Placeholder 10"/>
          <p:cNvSpPr>
            <a:spLocks noGrp="1"/>
          </p:cNvSpPr>
          <p:nvPr>
            <p:ph type="body" idx="20"/>
          </p:nvPr>
        </p:nvSpPr>
        <p:spPr>
          <a:xfrm>
            <a:off x="4080985" y="480157"/>
            <a:ext cx="6944563" cy="5851632"/>
          </a:xfrm>
        </p:spPr>
        <p:txBody>
          <a:bodyPr/>
          <a:lstStyle/>
          <a:p>
            <a:r>
              <a:rPr lang="en-US" sz="3200" dirty="0"/>
              <a:t>Without the initial data exploration and methodology phase, it could not be possible to figure out what are top amenities in the neighborhood that helps in making the decision for living in that area.</a:t>
            </a:r>
            <a:endParaRPr lang="ro-RO" sz="3200" dirty="0"/>
          </a:p>
          <a:p>
            <a:r>
              <a:rPr lang="en-US" sz="3200" dirty="0"/>
              <a:t>Though the data has gone through exploratory analysis, some of the issues can be found during actual run of data. </a:t>
            </a:r>
            <a:r>
              <a:rPr lang="en-US" sz="3200" dirty="0" smtClean="0"/>
              <a:t>E.g. </a:t>
            </a:r>
            <a:r>
              <a:rPr lang="en-US" sz="3200" dirty="0"/>
              <a:t>few locations didn't return geo location and few others didn't return any result for </a:t>
            </a:r>
            <a:r>
              <a:rPr lang="en-US" sz="3200" dirty="0" err="1"/>
              <a:t>FourSquare</a:t>
            </a:r>
            <a:r>
              <a:rPr lang="en-US" sz="3200" dirty="0"/>
              <a:t> API and couldn't find nearby venues. </a:t>
            </a:r>
            <a:endParaRPr lang="ro-RO" sz="3200" dirty="0"/>
          </a:p>
          <a:p>
            <a:endParaRPr lang="en-US" sz="3200" dirty="0" smtClean="0">
              <a:solidFill>
                <a:schemeClr val="tx1">
                  <a:lumMod val="65000"/>
                  <a:lumOff val="35000"/>
                </a:schemeClr>
              </a:solidFill>
            </a:endParaRPr>
          </a:p>
        </p:txBody>
      </p:sp>
    </p:spTree>
    <p:extLst>
      <p:ext uri="{BB962C8B-B14F-4D97-AF65-F5344CB8AC3E}">
        <p14:creationId xmlns:p14="http://schemas.microsoft.com/office/powerpoint/2010/main" val="306125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ro-RO"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6" name="Content Placeholder 5"/>
          <p:cNvSpPr>
            <a:spLocks noGrp="1"/>
          </p:cNvSpPr>
          <p:nvPr>
            <p:ph sz="quarter" idx="14"/>
          </p:nvPr>
        </p:nvSpPr>
        <p:spPr/>
        <p:txBody>
          <a:bodyPr/>
          <a:lstStyle/>
          <a:p>
            <a:endParaRPr lang="ro-RO" dirty="0"/>
          </a:p>
        </p:txBody>
      </p:sp>
      <p:sp>
        <p:nvSpPr>
          <p:cNvPr id="11" name="Text Placeholder 10"/>
          <p:cNvSpPr>
            <a:spLocks noGrp="1"/>
          </p:cNvSpPr>
          <p:nvPr>
            <p:ph type="body" idx="20"/>
          </p:nvPr>
        </p:nvSpPr>
        <p:spPr>
          <a:xfrm>
            <a:off x="4080985" y="480157"/>
            <a:ext cx="6944563" cy="5851632"/>
          </a:xfrm>
        </p:spPr>
        <p:txBody>
          <a:bodyPr/>
          <a:lstStyle/>
          <a:p>
            <a:r>
              <a:rPr lang="en-US" sz="3200" dirty="0"/>
              <a:t>Data Science is a highly iterative process which needs going back and forth to tune the data as needed.</a:t>
            </a:r>
            <a:endParaRPr lang="ro-RO" sz="3200" dirty="0"/>
          </a:p>
          <a:p>
            <a:endParaRPr lang="en-US" sz="3200" dirty="0" smtClean="0">
              <a:solidFill>
                <a:schemeClr val="tx1">
                  <a:lumMod val="65000"/>
                  <a:lumOff val="35000"/>
                </a:schemeClr>
              </a:solidFill>
            </a:endParaRPr>
          </a:p>
        </p:txBody>
      </p:sp>
    </p:spTree>
    <p:extLst>
      <p:ext uri="{BB962C8B-B14F-4D97-AF65-F5344CB8AC3E}">
        <p14:creationId xmlns:p14="http://schemas.microsoft.com/office/powerpoint/2010/main" val="781573180"/>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0CE401-796E-4493-905E-4DDA5AF62AB4}">
  <ds:schemaRefs>
    <ds:schemaRef ds:uri="http://schemas.microsoft.com/office/2006/documentManagement/types"/>
    <ds:schemaRef ds:uri="71af3243-3dd4-4a8d-8c0d-dd76da1f02a5"/>
    <ds:schemaRef ds:uri="http://schemas.microsoft.com/office/2006/metadata/properties"/>
    <ds:schemaRef ds:uri="http://schemas.openxmlformats.org/package/2006/metadata/core-properties"/>
    <ds:schemaRef ds:uri="http://purl.org/dc/terms/"/>
    <ds:schemaRef ds:uri="http://purl.org/dc/elements/1.1/"/>
    <ds:schemaRef ds:uri="http://www.w3.org/XML/1998/namespace"/>
    <ds:schemaRef ds:uri="http://schemas.microsoft.com/office/infopath/2007/PartnerControl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433</Words>
  <Application>Microsoft Office PowerPoint</Application>
  <PresentationFormat>Widescreen</PresentationFormat>
  <Paragraphs>61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Wingdings</vt:lpstr>
      <vt:lpstr>Office Theme</vt:lpstr>
      <vt:lpstr>Capstone project:  Expat Location Engine</vt:lpstr>
      <vt:lpstr>Business Problem</vt:lpstr>
      <vt:lpstr>Problem Statement</vt:lpstr>
      <vt:lpstr>Data</vt:lpstr>
      <vt:lpstr>MEthodology</vt:lpstr>
      <vt:lpstr>MEthodology</vt:lpstr>
      <vt:lpstr>Results</vt:lpstr>
      <vt:lpstr>Discussion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2019-07-27T22:47:57Z</dcterms:created>
  <dcterms:modified xsi:type="dcterms:W3CDTF">2019-07-27T23:27:52Z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