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7" r:id="rId5"/>
    <p:sldId id="264" r:id="rId6"/>
    <p:sldId id="282" r:id="rId7"/>
    <p:sldId id="279" r:id="rId8"/>
    <p:sldId id="258" r:id="rId9"/>
    <p:sldId id="261" r:id="rId10"/>
    <p:sldId id="286" r:id="rId11"/>
    <p:sldId id="281" r:id="rId12"/>
    <p:sldId id="277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8DC619-65C6-453F-B11D-A6DC21B3864C}" v="142" dt="2025-03-02T04:05:48.323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879" autoAdjust="0"/>
  </p:normalViewPr>
  <p:slideViewPr>
    <p:cSldViewPr showGuides="1">
      <p:cViewPr varScale="1">
        <p:scale>
          <a:sx n="151" d="100"/>
          <a:sy n="151" d="100"/>
        </p:scale>
        <p:origin x="2946" y="300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73" d="100"/>
          <a:sy n="73" d="100"/>
        </p:scale>
        <p:origin x="2126" y="2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Stiles" userId="08e60b2c122a7bf5" providerId="LiveId" clId="{7C8DC619-65C6-453F-B11D-A6DC21B3864C}"/>
    <pc:docChg chg="custSel modSld">
      <pc:chgData name="Andrew Stiles" userId="08e60b2c122a7bf5" providerId="LiveId" clId="{7C8DC619-65C6-453F-B11D-A6DC21B3864C}" dt="2025-03-02T04:05:48.323" v="153" actId="20577"/>
      <pc:docMkLst>
        <pc:docMk/>
      </pc:docMkLst>
      <pc:sldChg chg="modSp mod modAnim">
        <pc:chgData name="Andrew Stiles" userId="08e60b2c122a7bf5" providerId="LiveId" clId="{7C8DC619-65C6-453F-B11D-A6DC21B3864C}" dt="2025-03-02T04:05:48.323" v="153" actId="20577"/>
        <pc:sldMkLst>
          <pc:docMk/>
          <pc:sldMk cId="1808901961" sldId="282"/>
        </pc:sldMkLst>
        <pc:spChg chg="mod">
          <ac:chgData name="Andrew Stiles" userId="08e60b2c122a7bf5" providerId="LiveId" clId="{7C8DC619-65C6-453F-B11D-A6DC21B3864C}" dt="2025-03-02T04:05:19.397" v="119" actId="1076"/>
          <ac:spMkLst>
            <pc:docMk/>
            <pc:sldMk cId="1808901961" sldId="282"/>
            <ac:spMk id="2" creationId="{00000000-0000-0000-0000-000000000000}"/>
          </ac:spMkLst>
        </pc:spChg>
        <pc:spChg chg="mod">
          <ac:chgData name="Andrew Stiles" userId="08e60b2c122a7bf5" providerId="LiveId" clId="{7C8DC619-65C6-453F-B11D-A6DC21B3864C}" dt="2025-03-02T04:05:48.323" v="153" actId="20577"/>
          <ac:spMkLst>
            <pc:docMk/>
            <pc:sldMk cId="1808901961" sldId="282"/>
            <ac:spMk id="19" creationId="{9B989A75-8BF6-6DE9-1AB9-424401DB392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3/1/2025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3/1/2025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">
    <p:bg>
      <p:bgPr>
        <a:gradFill>
          <a:gsLst>
            <a:gs pos="0">
              <a:schemeClr val="accent2">
                <a:lumMod val="110000"/>
                <a:satMod val="105000"/>
                <a:tint val="67000"/>
                <a:alpha val="0"/>
              </a:schemeClr>
            </a:gs>
            <a:gs pos="100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white circles on a black background&#10;&#10;Description automatically generated">
            <a:extLst>
              <a:ext uri="{FF2B5EF4-FFF2-40B4-BE49-F238E27FC236}">
                <a16:creationId xmlns:a16="http://schemas.microsoft.com/office/drawing/2014/main" id="{05185B01-840C-72E0-FF30-8EE18CFC55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04" r="4105" b="14441"/>
          <a:stretch/>
        </p:blipFill>
        <p:spPr>
          <a:xfrm>
            <a:off x="3275012" y="0"/>
            <a:ext cx="8913812" cy="68674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295400"/>
            <a:ext cx="10287000" cy="388620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95FDDB8-B25B-0452-0EE6-99D1F02803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4212" y="5600700"/>
            <a:ext cx="10287000" cy="533400"/>
          </a:xfrm>
        </p:spPr>
        <p:txBody>
          <a:bodyPr anchor="t">
            <a:normAutofit/>
          </a:bodyPr>
          <a:lstStyle>
            <a:lvl1pPr marL="45720" indent="0" algn="l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ross 2">
            <a:extLst>
              <a:ext uri="{FF2B5EF4-FFF2-40B4-BE49-F238E27FC236}">
                <a16:creationId xmlns:a16="http://schemas.microsoft.com/office/drawing/2014/main" id="{29F0C076-A364-A8D3-F322-AC2A18341617}"/>
              </a:ext>
            </a:extLst>
          </p:cNvPr>
          <p:cNvSpPr/>
          <p:nvPr userDrawn="1"/>
        </p:nvSpPr>
        <p:spPr>
          <a:xfrm>
            <a:off x="10975566" y="4987103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ross 3">
            <a:extLst>
              <a:ext uri="{FF2B5EF4-FFF2-40B4-BE49-F238E27FC236}">
                <a16:creationId xmlns:a16="http://schemas.microsoft.com/office/drawing/2014/main" id="{921F5FF9-DFA3-CF00-B31A-21C261392B15}"/>
              </a:ext>
            </a:extLst>
          </p:cNvPr>
          <p:cNvSpPr/>
          <p:nvPr userDrawn="1"/>
        </p:nvSpPr>
        <p:spPr>
          <a:xfrm>
            <a:off x="10118724" y="3581400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241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E2E1990-ECE7-FA08-4966-BE3109399672}"/>
              </a:ext>
            </a:extLst>
          </p:cNvPr>
          <p:cNvSpPr/>
          <p:nvPr userDrawn="1"/>
        </p:nvSpPr>
        <p:spPr>
          <a:xfrm>
            <a:off x="7026044" y="0"/>
            <a:ext cx="4461334" cy="1981200"/>
          </a:xfrm>
          <a:custGeom>
            <a:avLst/>
            <a:gdLst>
              <a:gd name="connsiteX0" fmla="*/ 0 w 4461334"/>
              <a:gd name="connsiteY0" fmla="*/ 0 h 1981200"/>
              <a:gd name="connsiteX1" fmla="*/ 4461334 w 4461334"/>
              <a:gd name="connsiteY1" fmla="*/ 0 h 1981200"/>
              <a:gd name="connsiteX2" fmla="*/ 4432897 w 4461334"/>
              <a:gd name="connsiteY2" fmla="*/ 186331 h 1981200"/>
              <a:gd name="connsiteX3" fmla="*/ 2230667 w 4461334"/>
              <a:gd name="connsiteY3" fmla="*/ 1981200 h 1981200"/>
              <a:gd name="connsiteX4" fmla="*/ 28437 w 4461334"/>
              <a:gd name="connsiteY4" fmla="*/ 186331 h 1981200"/>
              <a:gd name="connsiteX5" fmla="*/ 0 w 4461334"/>
              <a:gd name="connsiteY5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61334" h="1981200">
                <a:moveTo>
                  <a:pt x="0" y="0"/>
                </a:moveTo>
                <a:lnTo>
                  <a:pt x="4461334" y="0"/>
                </a:lnTo>
                <a:lnTo>
                  <a:pt x="4432897" y="186331"/>
                </a:lnTo>
                <a:cubicBezTo>
                  <a:pt x="4223288" y="1210661"/>
                  <a:pt x="3316962" y="1981200"/>
                  <a:pt x="2230667" y="1981200"/>
                </a:cubicBezTo>
                <a:cubicBezTo>
                  <a:pt x="1144372" y="1981200"/>
                  <a:pt x="238046" y="1210661"/>
                  <a:pt x="28437" y="186331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1D9EB0-EE8E-A9E8-9583-2D924EFA65AF}"/>
              </a:ext>
            </a:extLst>
          </p:cNvPr>
          <p:cNvSpPr/>
          <p:nvPr userDrawn="1"/>
        </p:nvSpPr>
        <p:spPr>
          <a:xfrm>
            <a:off x="0" y="0"/>
            <a:ext cx="760412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AC00260-F255-D312-3E7C-329EECDFD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4914900" cy="1447800"/>
          </a:xfrm>
        </p:spPr>
        <p:txBody>
          <a:bodyPr anchor="t">
            <a:normAutofit/>
          </a:bodyPr>
          <a:lstStyle>
            <a:lvl1pPr>
              <a:defRPr sz="32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C7904-6373-06D6-713A-79D78DD61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>
            <a:lvl1pPr algn="ctr">
              <a:defRPr sz="2400" b="1"/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0583D396-7FDF-332F-BEA4-791452AB13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1829595" y="2591593"/>
            <a:ext cx="44196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0" kern="1200" spc="1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57FA249-0BE5-21BF-D816-85FBE6C4BD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229393" y="5258593"/>
            <a:ext cx="12192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FD06F443-9595-7420-13F2-7AF883FDE5E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1293811" y="2743200"/>
            <a:ext cx="10134601" cy="35052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9171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6A45E1A-7551-6F54-D038-074B58A3B73E}"/>
              </a:ext>
            </a:extLst>
          </p:cNvPr>
          <p:cNvSpPr/>
          <p:nvPr userDrawn="1"/>
        </p:nvSpPr>
        <p:spPr>
          <a:xfrm>
            <a:off x="7026044" y="0"/>
            <a:ext cx="4461334" cy="1981200"/>
          </a:xfrm>
          <a:custGeom>
            <a:avLst/>
            <a:gdLst>
              <a:gd name="connsiteX0" fmla="*/ 0 w 4461334"/>
              <a:gd name="connsiteY0" fmla="*/ 0 h 1981200"/>
              <a:gd name="connsiteX1" fmla="*/ 4461334 w 4461334"/>
              <a:gd name="connsiteY1" fmla="*/ 0 h 1981200"/>
              <a:gd name="connsiteX2" fmla="*/ 4432897 w 4461334"/>
              <a:gd name="connsiteY2" fmla="*/ 186331 h 1981200"/>
              <a:gd name="connsiteX3" fmla="*/ 2230667 w 4461334"/>
              <a:gd name="connsiteY3" fmla="*/ 1981200 h 1981200"/>
              <a:gd name="connsiteX4" fmla="*/ 28437 w 4461334"/>
              <a:gd name="connsiteY4" fmla="*/ 186331 h 1981200"/>
              <a:gd name="connsiteX5" fmla="*/ 0 w 4461334"/>
              <a:gd name="connsiteY5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61334" h="1981200">
                <a:moveTo>
                  <a:pt x="0" y="0"/>
                </a:moveTo>
                <a:lnTo>
                  <a:pt x="4461334" y="0"/>
                </a:lnTo>
                <a:lnTo>
                  <a:pt x="4432897" y="186331"/>
                </a:lnTo>
                <a:cubicBezTo>
                  <a:pt x="4223288" y="1210661"/>
                  <a:pt x="3316962" y="1981200"/>
                  <a:pt x="2230667" y="1981200"/>
                </a:cubicBezTo>
                <a:cubicBezTo>
                  <a:pt x="1144372" y="1981200"/>
                  <a:pt x="238046" y="1210661"/>
                  <a:pt x="28437" y="186331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75C97BE-6AF8-5928-B560-739552D148BA}"/>
              </a:ext>
            </a:extLst>
          </p:cNvPr>
          <p:cNvSpPr/>
          <p:nvPr userDrawn="1"/>
        </p:nvSpPr>
        <p:spPr>
          <a:xfrm>
            <a:off x="0" y="0"/>
            <a:ext cx="760412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049F4FA0-ECA1-9CE1-60CD-491656F225D3}"/>
              </a:ext>
            </a:extLst>
          </p:cNvPr>
          <p:cNvSpPr/>
          <p:nvPr userDrawn="1"/>
        </p:nvSpPr>
        <p:spPr>
          <a:xfrm>
            <a:off x="6683143" y="1397000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E0F6845B-3635-28EA-BA6E-5535FE48E8B0}"/>
              </a:ext>
            </a:extLst>
          </p:cNvPr>
          <p:cNvSpPr/>
          <p:nvPr userDrawn="1"/>
        </p:nvSpPr>
        <p:spPr>
          <a:xfrm>
            <a:off x="11085513" y="5638800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1B5BD44-F42D-3B65-BB68-E5C76C4E0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4914900" cy="1447800"/>
          </a:xfrm>
        </p:spPr>
        <p:txBody>
          <a:bodyPr anchor="t">
            <a:normAutofit/>
          </a:bodyPr>
          <a:lstStyle>
            <a:lvl1pPr>
              <a:defRPr sz="32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6F22956-4B4B-B972-CE6C-282D1D591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>
            <a:lvl1pPr algn="ctr">
              <a:defRPr sz="2400" b="1"/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C319E7A6-A7BC-1FD9-6936-D83244A4083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 rot="16200000">
            <a:off x="-1829595" y="2591593"/>
            <a:ext cx="44196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0" kern="1200" spc="1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2180FD49-43D5-4D47-7DA7-BF05B579F2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229393" y="5258593"/>
            <a:ext cx="12192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11B92F8-C070-2CE8-09EC-DAB8F879C21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293812" y="2438400"/>
            <a:ext cx="4911725" cy="4114799"/>
          </a:xfrm>
        </p:spPr>
        <p:txBody>
          <a:bodyPr>
            <a:normAutofit/>
          </a:bodyPr>
          <a:lstStyle>
            <a:lvl1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1pPr>
            <a:lvl2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2pPr>
            <a:lvl3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3pPr>
            <a:lvl4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4pPr>
            <a:lvl5pPr>
              <a:lnSpc>
                <a:spcPct val="110000"/>
              </a:lnSpc>
              <a:defRPr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A79808F-B1FF-C536-B44F-59CEA545BFD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516689" y="2438400"/>
            <a:ext cx="4911725" cy="4114799"/>
          </a:xfrm>
        </p:spPr>
        <p:txBody>
          <a:bodyPr>
            <a:normAutofit/>
          </a:bodyPr>
          <a:lstStyle>
            <a:lvl1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1pPr>
            <a:lvl2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2pPr>
            <a:lvl3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3pPr>
            <a:lvl4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4pPr>
            <a:lvl5pPr>
              <a:lnSpc>
                <a:spcPct val="110000"/>
              </a:lnSpc>
              <a:defRPr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09E2F69-D76D-62CD-4B4B-52AB2F720DE4}"/>
              </a:ext>
            </a:extLst>
          </p:cNvPr>
          <p:cNvSpPr/>
          <p:nvPr userDrawn="1"/>
        </p:nvSpPr>
        <p:spPr>
          <a:xfrm>
            <a:off x="9958158" y="0"/>
            <a:ext cx="2230666" cy="1981200"/>
          </a:xfrm>
          <a:custGeom>
            <a:avLst/>
            <a:gdLst>
              <a:gd name="connsiteX0" fmla="*/ 0 w 2230666"/>
              <a:gd name="connsiteY0" fmla="*/ 0 h 1981200"/>
              <a:gd name="connsiteX1" fmla="*/ 2230666 w 2230666"/>
              <a:gd name="connsiteY1" fmla="*/ 0 h 1981200"/>
              <a:gd name="connsiteX2" fmla="*/ 2230666 w 2230666"/>
              <a:gd name="connsiteY2" fmla="*/ 1981200 h 1981200"/>
              <a:gd name="connsiteX3" fmla="*/ 2029222 w 2230666"/>
              <a:gd name="connsiteY3" fmla="*/ 1972296 h 1981200"/>
              <a:gd name="connsiteX4" fmla="*/ 28437 w 2230666"/>
              <a:gd name="connsiteY4" fmla="*/ 186331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0666" h="1981200">
                <a:moveTo>
                  <a:pt x="0" y="0"/>
                </a:moveTo>
                <a:lnTo>
                  <a:pt x="2230666" y="0"/>
                </a:lnTo>
                <a:lnTo>
                  <a:pt x="2230666" y="1981200"/>
                </a:lnTo>
                <a:lnTo>
                  <a:pt x="2029222" y="1972296"/>
                </a:lnTo>
                <a:cubicBezTo>
                  <a:pt x="1033803" y="1883891"/>
                  <a:pt x="224946" y="1146640"/>
                  <a:pt x="28437" y="186331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75C97BE-6AF8-5928-B560-739552D148BA}"/>
              </a:ext>
            </a:extLst>
          </p:cNvPr>
          <p:cNvSpPr/>
          <p:nvPr userDrawn="1"/>
        </p:nvSpPr>
        <p:spPr>
          <a:xfrm>
            <a:off x="0" y="0"/>
            <a:ext cx="760412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ross 2">
            <a:extLst>
              <a:ext uri="{FF2B5EF4-FFF2-40B4-BE49-F238E27FC236}">
                <a16:creationId xmlns:a16="http://schemas.microsoft.com/office/drawing/2014/main" id="{A0041296-BAB4-9340-D4A7-59FD619AC52B}"/>
              </a:ext>
            </a:extLst>
          </p:cNvPr>
          <p:cNvSpPr/>
          <p:nvPr userDrawn="1"/>
        </p:nvSpPr>
        <p:spPr>
          <a:xfrm>
            <a:off x="7847012" y="381000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5" name="Cross 4">
            <a:extLst>
              <a:ext uri="{FF2B5EF4-FFF2-40B4-BE49-F238E27FC236}">
                <a16:creationId xmlns:a16="http://schemas.microsoft.com/office/drawing/2014/main" id="{FFABB0BB-C379-786D-46F1-DEB6A507EA80}"/>
              </a:ext>
            </a:extLst>
          </p:cNvPr>
          <p:cNvSpPr/>
          <p:nvPr userDrawn="1"/>
        </p:nvSpPr>
        <p:spPr>
          <a:xfrm>
            <a:off x="8559685" y="1066800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0BDC478-129E-9690-F10A-A1F679ABD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4914900" cy="1447800"/>
          </a:xfrm>
        </p:spPr>
        <p:txBody>
          <a:bodyPr anchor="t">
            <a:normAutofit/>
          </a:bodyPr>
          <a:lstStyle>
            <a:lvl1pPr>
              <a:defRPr sz="32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BD29393-4996-16FE-FC38-2447AE812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>
            <a:lvl1pPr algn="ctr">
              <a:defRPr sz="2400" b="1"/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2FB2C37F-01F4-8BDA-35AA-8F8EBC5540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1829595" y="2591593"/>
            <a:ext cx="44196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0" kern="1200" spc="1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EF45931A-8732-7A9F-4CEE-22AA3831A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229393" y="5258593"/>
            <a:ext cx="12192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11B92F8-C070-2CE8-09EC-DAB8F879C21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293812" y="2286000"/>
            <a:ext cx="4911725" cy="4267200"/>
          </a:xfrm>
        </p:spPr>
        <p:txBody>
          <a:bodyPr>
            <a:normAutofit/>
          </a:bodyPr>
          <a:lstStyle>
            <a:lvl1pPr marL="4572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1pPr>
            <a:lvl2pPr marL="36576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2pPr>
            <a:lvl3pPr marL="59436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7724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4pPr>
            <a:lvl5pPr marL="960120" indent="0">
              <a:lnSpc>
                <a:spcPct val="110000"/>
              </a:lnSpc>
              <a:buNone/>
              <a:defRPr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A79808F-B1FF-C536-B44F-59CEA545BFD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516689" y="2286000"/>
            <a:ext cx="4911725" cy="4267200"/>
          </a:xfrm>
        </p:spPr>
        <p:txBody>
          <a:bodyPr>
            <a:normAutofit/>
          </a:bodyPr>
          <a:lstStyle>
            <a:lvl1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1pPr>
            <a:lvl2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2pPr>
            <a:lvl3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3pPr>
            <a:lvl4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4pPr>
            <a:lvl5pPr>
              <a:lnSpc>
                <a:spcPct val="110000"/>
              </a:lnSpc>
              <a:defRPr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54294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0">
              <a:schemeClr val="accent2">
                <a:lumMod val="110000"/>
                <a:satMod val="105000"/>
                <a:tint val="67000"/>
                <a:alpha val="0"/>
              </a:schemeClr>
            </a:gs>
            <a:gs pos="100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5FB068A-9EE1-FCD9-54F9-D1322A68868B}"/>
              </a:ext>
            </a:extLst>
          </p:cNvPr>
          <p:cNvSpPr/>
          <p:nvPr userDrawn="1"/>
        </p:nvSpPr>
        <p:spPr>
          <a:xfrm>
            <a:off x="2132012" y="0"/>
            <a:ext cx="7924800" cy="6858000"/>
          </a:xfrm>
          <a:custGeom>
            <a:avLst/>
            <a:gdLst>
              <a:gd name="connsiteX0" fmla="*/ 1982890 w 7924800"/>
              <a:gd name="connsiteY0" fmla="*/ 0 h 6858000"/>
              <a:gd name="connsiteX1" fmla="*/ 5941911 w 7924800"/>
              <a:gd name="connsiteY1" fmla="*/ 0 h 6858000"/>
              <a:gd name="connsiteX2" fmla="*/ 6177816 w 7924800"/>
              <a:gd name="connsiteY2" fmla="*/ 143316 h 6858000"/>
              <a:gd name="connsiteX3" fmla="*/ 7924800 w 7924800"/>
              <a:gd name="connsiteY3" fmla="*/ 3429000 h 6858000"/>
              <a:gd name="connsiteX4" fmla="*/ 6017049 w 7924800"/>
              <a:gd name="connsiteY4" fmla="*/ 6817750 h 6858000"/>
              <a:gd name="connsiteX5" fmla="*/ 5947047 w 7924800"/>
              <a:gd name="connsiteY5" fmla="*/ 6858000 h 6858000"/>
              <a:gd name="connsiteX6" fmla="*/ 1977753 w 7924800"/>
              <a:gd name="connsiteY6" fmla="*/ 6858000 h 6858000"/>
              <a:gd name="connsiteX7" fmla="*/ 1907752 w 7924800"/>
              <a:gd name="connsiteY7" fmla="*/ 6817750 h 6858000"/>
              <a:gd name="connsiteX8" fmla="*/ 0 w 7924800"/>
              <a:gd name="connsiteY8" fmla="*/ 3429000 h 6858000"/>
              <a:gd name="connsiteX9" fmla="*/ 1746985 w 7924800"/>
              <a:gd name="connsiteY9" fmla="*/ 1433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24800" h="6858000">
                <a:moveTo>
                  <a:pt x="1982890" y="0"/>
                </a:moveTo>
                <a:lnTo>
                  <a:pt x="5941911" y="0"/>
                </a:lnTo>
                <a:lnTo>
                  <a:pt x="6177816" y="143316"/>
                </a:lnTo>
                <a:cubicBezTo>
                  <a:pt x="7231821" y="855388"/>
                  <a:pt x="7924800" y="2061267"/>
                  <a:pt x="7924800" y="3429000"/>
                </a:cubicBezTo>
                <a:cubicBezTo>
                  <a:pt x="7924800" y="4865120"/>
                  <a:pt x="7160790" y="6122796"/>
                  <a:pt x="6017049" y="6817750"/>
                </a:cubicBezTo>
                <a:lnTo>
                  <a:pt x="5947047" y="6858000"/>
                </a:lnTo>
                <a:lnTo>
                  <a:pt x="1977753" y="6858000"/>
                </a:lnTo>
                <a:lnTo>
                  <a:pt x="1907752" y="6817750"/>
                </a:lnTo>
                <a:cubicBezTo>
                  <a:pt x="764010" y="6122796"/>
                  <a:pt x="0" y="4865120"/>
                  <a:pt x="0" y="3429000"/>
                </a:cubicBezTo>
                <a:cubicBezTo>
                  <a:pt x="0" y="2061267"/>
                  <a:pt x="692980" y="855388"/>
                  <a:pt x="1746985" y="143316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6A409372-199C-2F3B-65CD-ADC2E45B43B7}"/>
              </a:ext>
            </a:extLst>
          </p:cNvPr>
          <p:cNvSpPr/>
          <p:nvPr userDrawn="1"/>
        </p:nvSpPr>
        <p:spPr>
          <a:xfrm>
            <a:off x="5561012" y="2022021"/>
            <a:ext cx="838200" cy="2813960"/>
          </a:xfrm>
          <a:prstGeom prst="leftBrace">
            <a:avLst>
              <a:gd name="adj1" fmla="val 34932"/>
              <a:gd name="adj2" fmla="val 50000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47599E9-7877-89FF-8C57-FEF4C3C86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12" y="495300"/>
            <a:ext cx="4572000" cy="586740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0000"/>
              </a:lnSpc>
              <a:defRPr sz="48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22A2F27B-8DDF-057C-B969-50B4B8C3D2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68305" y="2247900"/>
            <a:ext cx="4443413" cy="2400300"/>
          </a:xfrm>
        </p:spPr>
        <p:txBody>
          <a:bodyPr anchor="ctr">
            <a:normAutofit/>
          </a:bodyPr>
          <a:lstStyle>
            <a:lvl1pPr marL="45720" indent="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en-US" sz="2000" kern="1200" spc="3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" indent="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en-US" sz="2000" kern="1200" spc="3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" indent="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en-US" sz="2000" kern="1200" spc="3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45720" indent="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en-US" sz="2000" kern="1200" spc="3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45720" indent="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en-US" sz="2000" kern="1200" spc="3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36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67777CD-9A1F-DEEA-2595-9E892C952556}"/>
              </a:ext>
            </a:extLst>
          </p:cNvPr>
          <p:cNvSpPr/>
          <p:nvPr userDrawn="1"/>
        </p:nvSpPr>
        <p:spPr>
          <a:xfrm>
            <a:off x="-1" y="0"/>
            <a:ext cx="12188825" cy="6858000"/>
          </a:xfrm>
          <a:prstGeom prst="rect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F4D3028-A414-148B-F10C-466ED585BCD9}"/>
              </a:ext>
            </a:extLst>
          </p:cNvPr>
          <p:cNvSpPr/>
          <p:nvPr userDrawn="1"/>
        </p:nvSpPr>
        <p:spPr>
          <a:xfrm>
            <a:off x="-1" y="1586"/>
            <a:ext cx="3428208" cy="6856414"/>
          </a:xfrm>
          <a:custGeom>
            <a:avLst/>
            <a:gdLst>
              <a:gd name="connsiteX0" fmla="*/ 1 w 3428208"/>
              <a:gd name="connsiteY0" fmla="*/ 0 h 6856414"/>
              <a:gd name="connsiteX1" fmla="*/ 3428208 w 3428208"/>
              <a:gd name="connsiteY1" fmla="*/ 3428207 h 6856414"/>
              <a:gd name="connsiteX2" fmla="*/ 1 w 3428208"/>
              <a:gd name="connsiteY2" fmla="*/ 6856414 h 6856414"/>
              <a:gd name="connsiteX3" fmla="*/ 0 w 3428208"/>
              <a:gd name="connsiteY3" fmla="*/ 6856414 h 6856414"/>
              <a:gd name="connsiteX4" fmla="*/ 0 w 3428208"/>
              <a:gd name="connsiteY4" fmla="*/ 0 h 6856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8208" h="6856414">
                <a:moveTo>
                  <a:pt x="1" y="0"/>
                </a:moveTo>
                <a:cubicBezTo>
                  <a:pt x="1893347" y="0"/>
                  <a:pt x="3428208" y="1534861"/>
                  <a:pt x="3428208" y="3428207"/>
                </a:cubicBezTo>
                <a:cubicBezTo>
                  <a:pt x="3428208" y="5321553"/>
                  <a:pt x="1893347" y="6856414"/>
                  <a:pt x="1" y="6856414"/>
                </a:cubicBezTo>
                <a:lnTo>
                  <a:pt x="0" y="685641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EB111F7-2027-1E41-1C02-BA5AA37EA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2" y="723900"/>
            <a:ext cx="4114800" cy="5295900"/>
          </a:xfrm>
        </p:spPr>
        <p:txBody>
          <a:bodyPr anchor="ctr">
            <a:normAutofit/>
          </a:bodyPr>
          <a:lstStyle>
            <a:lvl1pPr algn="r">
              <a:lnSpc>
                <a:spcPct val="100000"/>
              </a:lnSpc>
              <a:defRPr sz="4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2612" y="1981200"/>
            <a:ext cx="4114800" cy="2854781"/>
          </a:xfrm>
        </p:spPr>
        <p:txBody>
          <a:bodyPr anchor="ctr"/>
          <a:lstStyle>
            <a:lvl1pPr marL="4572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6576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59436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77724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96012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02A1E7CF-4DB4-D31C-D6AA-D368DA17CD5F}"/>
              </a:ext>
            </a:extLst>
          </p:cNvPr>
          <p:cNvSpPr/>
          <p:nvPr userDrawn="1"/>
        </p:nvSpPr>
        <p:spPr>
          <a:xfrm>
            <a:off x="4837509" y="914400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E47E8503-C2AB-07F1-FD1F-A529E414E168}"/>
              </a:ext>
            </a:extLst>
          </p:cNvPr>
          <p:cNvSpPr/>
          <p:nvPr userDrawn="1"/>
        </p:nvSpPr>
        <p:spPr>
          <a:xfrm>
            <a:off x="3085307" y="5695950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8020F553-E264-0059-F1EB-47039048DC67}"/>
              </a:ext>
            </a:extLst>
          </p:cNvPr>
          <p:cNvSpPr/>
          <p:nvPr userDrawn="1"/>
        </p:nvSpPr>
        <p:spPr>
          <a:xfrm>
            <a:off x="5561012" y="2022021"/>
            <a:ext cx="838200" cy="2813960"/>
          </a:xfrm>
          <a:prstGeom prst="leftBrace">
            <a:avLst>
              <a:gd name="adj1" fmla="val 34932"/>
              <a:gd name="adj2" fmla="val 50000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9843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ing with Phone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45C0889D-74A2-974C-BB02-FA1F7BE369E2}"/>
              </a:ext>
            </a:extLst>
          </p:cNvPr>
          <p:cNvSpPr/>
          <p:nvPr userDrawn="1"/>
        </p:nvSpPr>
        <p:spPr>
          <a:xfrm>
            <a:off x="6704012" y="1148418"/>
            <a:ext cx="4561165" cy="4561165"/>
          </a:xfrm>
          <a:prstGeom prst="ellipse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DAE856D-3749-4D3B-9F33-A46528589F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32079" y="598170"/>
            <a:ext cx="3096221" cy="5661660"/>
          </a:xfrm>
          <a:prstGeom prst="rect">
            <a:avLst/>
          </a:prstGeom>
        </p:spPr>
      </p:pic>
      <p:sp>
        <p:nvSpPr>
          <p:cNvPr id="9" name="Cross 8">
            <a:extLst>
              <a:ext uri="{FF2B5EF4-FFF2-40B4-BE49-F238E27FC236}">
                <a16:creationId xmlns:a16="http://schemas.microsoft.com/office/drawing/2014/main" id="{7A96460A-640C-6025-AAB5-344AB2A405D1}"/>
              </a:ext>
            </a:extLst>
          </p:cNvPr>
          <p:cNvSpPr/>
          <p:nvPr userDrawn="1"/>
        </p:nvSpPr>
        <p:spPr>
          <a:xfrm>
            <a:off x="10818812" y="5353077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471314FF-EA0B-8DDE-B558-885A876FB0D5}"/>
              </a:ext>
            </a:extLst>
          </p:cNvPr>
          <p:cNvSpPr/>
          <p:nvPr userDrawn="1"/>
        </p:nvSpPr>
        <p:spPr>
          <a:xfrm>
            <a:off x="6335910" y="805517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94761B-B29B-1C47-FAE9-6E0FA1543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2" y="685800"/>
            <a:ext cx="6372818" cy="403860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defRPr sz="48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EEFF6782-6ABD-DEB0-6FD1-1263A5469A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8012" y="4876800"/>
            <a:ext cx="6372817" cy="1104898"/>
          </a:xfrm>
        </p:spPr>
        <p:txBody>
          <a:bodyPr anchor="t">
            <a:normAutofit/>
          </a:bodyPr>
          <a:lstStyle>
            <a:lvl1pPr marL="45720" indent="0" algn="l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5BA3F629-2405-DC90-C212-6F3D52B95D9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765046" y="883471"/>
            <a:ext cx="2439096" cy="5091059"/>
          </a:xfrm>
          <a:custGeom>
            <a:avLst/>
            <a:gdLst>
              <a:gd name="connsiteX0" fmla="*/ 340815 w 2439096"/>
              <a:gd name="connsiteY0" fmla="*/ 0 h 5091059"/>
              <a:gd name="connsiteX1" fmla="*/ 2098281 w 2439096"/>
              <a:gd name="connsiteY1" fmla="*/ 0 h 5091059"/>
              <a:gd name="connsiteX2" fmla="*/ 2439096 w 2439096"/>
              <a:gd name="connsiteY2" fmla="*/ 340815 h 5091059"/>
              <a:gd name="connsiteX3" fmla="*/ 2439096 w 2439096"/>
              <a:gd name="connsiteY3" fmla="*/ 495300 h 5091059"/>
              <a:gd name="connsiteX4" fmla="*/ 2439096 w 2439096"/>
              <a:gd name="connsiteY4" fmla="*/ 4750244 h 5091059"/>
              <a:gd name="connsiteX5" fmla="*/ 2098281 w 2439096"/>
              <a:gd name="connsiteY5" fmla="*/ 5091059 h 5091059"/>
              <a:gd name="connsiteX6" fmla="*/ 340815 w 2439096"/>
              <a:gd name="connsiteY6" fmla="*/ 5091059 h 5091059"/>
              <a:gd name="connsiteX7" fmla="*/ 0 w 2439096"/>
              <a:gd name="connsiteY7" fmla="*/ 4750244 h 5091059"/>
              <a:gd name="connsiteX8" fmla="*/ 0 w 2439096"/>
              <a:gd name="connsiteY8" fmla="*/ 495300 h 5091059"/>
              <a:gd name="connsiteX9" fmla="*/ 0 w 2439096"/>
              <a:gd name="connsiteY9" fmla="*/ 340815 h 5091059"/>
              <a:gd name="connsiteX10" fmla="*/ 340815 w 2439096"/>
              <a:gd name="connsiteY10" fmla="*/ 0 h 5091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39096" h="5091059">
                <a:moveTo>
                  <a:pt x="340815" y="0"/>
                </a:moveTo>
                <a:lnTo>
                  <a:pt x="2098281" y="0"/>
                </a:lnTo>
                <a:cubicBezTo>
                  <a:pt x="2286508" y="0"/>
                  <a:pt x="2439096" y="152588"/>
                  <a:pt x="2439096" y="340815"/>
                </a:cubicBezTo>
                <a:lnTo>
                  <a:pt x="2439096" y="495300"/>
                </a:lnTo>
                <a:lnTo>
                  <a:pt x="2439096" y="4750244"/>
                </a:lnTo>
                <a:cubicBezTo>
                  <a:pt x="2439096" y="4938471"/>
                  <a:pt x="2286508" y="5091059"/>
                  <a:pt x="2098281" y="5091059"/>
                </a:cubicBezTo>
                <a:lnTo>
                  <a:pt x="340815" y="5091059"/>
                </a:lnTo>
                <a:cubicBezTo>
                  <a:pt x="152588" y="5091059"/>
                  <a:pt x="0" y="4938471"/>
                  <a:pt x="0" y="4750244"/>
                </a:cubicBezTo>
                <a:lnTo>
                  <a:pt x="0" y="495300"/>
                </a:lnTo>
                <a:lnTo>
                  <a:pt x="0" y="340815"/>
                </a:lnTo>
                <a:cubicBezTo>
                  <a:pt x="0" y="152588"/>
                  <a:pt x="152588" y="0"/>
                  <a:pt x="34081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4572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4737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C3968AF-EB74-3889-A3BA-E759CFD47B12}"/>
              </a:ext>
            </a:extLst>
          </p:cNvPr>
          <p:cNvSpPr/>
          <p:nvPr userDrawn="1"/>
        </p:nvSpPr>
        <p:spPr>
          <a:xfrm>
            <a:off x="3275012" y="609600"/>
            <a:ext cx="5638800" cy="5638800"/>
          </a:xfrm>
          <a:prstGeom prst="ellipse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6A409372-199C-2F3B-65CD-ADC2E45B43B7}"/>
              </a:ext>
            </a:extLst>
          </p:cNvPr>
          <p:cNvSpPr/>
          <p:nvPr userDrawn="1"/>
        </p:nvSpPr>
        <p:spPr>
          <a:xfrm>
            <a:off x="5561012" y="2022021"/>
            <a:ext cx="838200" cy="2813960"/>
          </a:xfrm>
          <a:prstGeom prst="leftBrace">
            <a:avLst>
              <a:gd name="adj1" fmla="val 34932"/>
              <a:gd name="adj2" fmla="val 50000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66838CB-A9BC-715A-18FE-06CCE4A9C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12" y="495300"/>
            <a:ext cx="4572000" cy="586740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0000"/>
              </a:lnSpc>
              <a:defRPr sz="48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454B8043-D1DD-E2EA-772B-D8D38CD37D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68305" y="2022021"/>
            <a:ext cx="4443413" cy="2813960"/>
          </a:xfrm>
        </p:spPr>
        <p:txBody>
          <a:bodyPr anchor="ctr">
            <a:normAutofit/>
          </a:bodyPr>
          <a:lstStyle>
            <a:lvl1pPr marL="45720" indent="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en-US" sz="2000" kern="1200" spc="3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2000" kern="1200" spc="3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22860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2000" kern="1200" spc="3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22860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2000" kern="1200" spc="3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22860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2000" kern="1200" spc="3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422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4264E2-719A-1CB0-CD0C-B90AD51C2384}"/>
              </a:ext>
            </a:extLst>
          </p:cNvPr>
          <p:cNvSpPr/>
          <p:nvPr userDrawn="1"/>
        </p:nvSpPr>
        <p:spPr>
          <a:xfrm>
            <a:off x="0" y="0"/>
            <a:ext cx="760412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7A96460A-640C-6025-AAB5-344AB2A405D1}"/>
              </a:ext>
            </a:extLst>
          </p:cNvPr>
          <p:cNvSpPr/>
          <p:nvPr userDrawn="1"/>
        </p:nvSpPr>
        <p:spPr>
          <a:xfrm>
            <a:off x="8151812" y="5670550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C60D2C4-E19C-088F-24AA-92F462879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4914900" cy="1447800"/>
          </a:xfrm>
        </p:spPr>
        <p:txBody>
          <a:bodyPr anchor="t">
            <a:normAutofit/>
          </a:bodyPr>
          <a:lstStyle>
            <a:lvl1pPr>
              <a:defRPr sz="32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08F9375-0CED-7A7E-FAD2-5469CE00A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>
            <a:lvl1pPr algn="ctr">
              <a:defRPr sz="2400" b="1"/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3" name="Footer Placeholder 4">
            <a:extLst>
              <a:ext uri="{FF2B5EF4-FFF2-40B4-BE49-F238E27FC236}">
                <a16:creationId xmlns:a16="http://schemas.microsoft.com/office/drawing/2014/main" id="{C1791A8D-D5A1-DB56-D6C5-A82DB0F267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1829595" y="2591593"/>
            <a:ext cx="44196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0" kern="1200" spc="1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BE9D901E-58D4-3C47-262B-EA276B7F1D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229393" y="5258593"/>
            <a:ext cx="12192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274" y="2286000"/>
            <a:ext cx="4572000" cy="4267200"/>
          </a:xfrm>
        </p:spPr>
        <p:txBody>
          <a:bodyPr>
            <a:normAutofit/>
          </a:bodyPr>
          <a:lstStyle>
            <a:lvl1pPr marL="4572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1pPr>
            <a:lvl2pPr marL="365760" indent="0">
              <a:lnSpc>
                <a:spcPct val="110000"/>
              </a:lnSpc>
              <a:buFont typeface="Arial" panose="020B0604020202020204" pitchFamily="34" charset="0"/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2pPr>
            <a:lvl3pPr marL="59436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7724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4pPr>
            <a:lvl5pPr marL="960120" indent="0">
              <a:lnSpc>
                <a:spcPct val="110000"/>
              </a:lnSpc>
              <a:buNone/>
              <a:defRPr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86C1A7B9-E319-130B-0CC8-DCB01B51A087}"/>
              </a:ext>
            </a:extLst>
          </p:cNvPr>
          <p:cNvSpPr/>
          <p:nvPr userDrawn="1"/>
        </p:nvSpPr>
        <p:spPr>
          <a:xfrm>
            <a:off x="7351712" y="4419600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0652475-9C37-D778-F6B2-DE9F50F8571A}"/>
              </a:ext>
            </a:extLst>
          </p:cNvPr>
          <p:cNvSpPr/>
          <p:nvPr userDrawn="1"/>
        </p:nvSpPr>
        <p:spPr>
          <a:xfrm>
            <a:off x="8609012" y="-21999"/>
            <a:ext cx="3579812" cy="6901998"/>
          </a:xfrm>
          <a:custGeom>
            <a:avLst/>
            <a:gdLst>
              <a:gd name="connsiteX0" fmla="*/ 3450999 w 3579812"/>
              <a:gd name="connsiteY0" fmla="*/ 0 h 6901998"/>
              <a:gd name="connsiteX1" fmla="*/ 3579812 w 3579812"/>
              <a:gd name="connsiteY1" fmla="*/ 3257 h 6901998"/>
              <a:gd name="connsiteX2" fmla="*/ 3579812 w 3579812"/>
              <a:gd name="connsiteY2" fmla="*/ 6898741 h 6901998"/>
              <a:gd name="connsiteX3" fmla="*/ 3450999 w 3579812"/>
              <a:gd name="connsiteY3" fmla="*/ 6901998 h 6901998"/>
              <a:gd name="connsiteX4" fmla="*/ 0 w 3579812"/>
              <a:gd name="connsiteY4" fmla="*/ 3450999 h 6901998"/>
              <a:gd name="connsiteX5" fmla="*/ 3450999 w 3579812"/>
              <a:gd name="connsiteY5" fmla="*/ 0 h 6901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9812" h="6901998">
                <a:moveTo>
                  <a:pt x="3450999" y="0"/>
                </a:moveTo>
                <a:lnTo>
                  <a:pt x="3579812" y="3257"/>
                </a:lnTo>
                <a:lnTo>
                  <a:pt x="3579812" y="6898741"/>
                </a:lnTo>
                <a:lnTo>
                  <a:pt x="3450999" y="6901998"/>
                </a:lnTo>
                <a:cubicBezTo>
                  <a:pt x="1545065" y="6901998"/>
                  <a:pt x="0" y="5356933"/>
                  <a:pt x="0" y="3450999"/>
                </a:cubicBezTo>
                <a:cubicBezTo>
                  <a:pt x="0" y="1545065"/>
                  <a:pt x="1545065" y="0"/>
                  <a:pt x="3450999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Computer Monit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D5A8CDC-7BE6-361B-2965-88F977B1F050}"/>
              </a:ext>
            </a:extLst>
          </p:cNvPr>
          <p:cNvSpPr/>
          <p:nvPr userDrawn="1"/>
        </p:nvSpPr>
        <p:spPr>
          <a:xfrm>
            <a:off x="6704012" y="838202"/>
            <a:ext cx="5029198" cy="5029198"/>
          </a:xfrm>
          <a:prstGeom prst="ellipse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C13E5D-0B96-580C-032F-0323F5B935D3}"/>
              </a:ext>
            </a:extLst>
          </p:cNvPr>
          <p:cNvSpPr/>
          <p:nvPr userDrawn="1"/>
        </p:nvSpPr>
        <p:spPr>
          <a:xfrm>
            <a:off x="0" y="0"/>
            <a:ext cx="760412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97F2A9A7-1093-A563-8A0E-4C8DB0E669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2112" y="1752600"/>
            <a:ext cx="4951066" cy="3810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33374C0-ECC0-0DB1-D167-0EF643B5A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4914900" cy="1447800"/>
          </a:xfrm>
        </p:spPr>
        <p:txBody>
          <a:bodyPr anchor="t">
            <a:normAutofit/>
          </a:bodyPr>
          <a:lstStyle>
            <a:lvl1pPr>
              <a:defRPr sz="32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465CD4-231A-6C85-3D9B-E21738DB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>
            <a:lvl1pPr algn="ctr">
              <a:defRPr sz="2400" b="1"/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583352B-64D3-C6FC-B554-91866CBEB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1829595" y="2591593"/>
            <a:ext cx="44196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0" kern="1200" spc="1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47C9D80-85BC-5E0B-E24A-6217CFE72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229393" y="5258593"/>
            <a:ext cx="12192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038AE2-F2EF-FEA5-D6B4-5C539A252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274" y="2286000"/>
            <a:ext cx="4572000" cy="3962400"/>
          </a:xfrm>
        </p:spPr>
        <p:txBody>
          <a:bodyPr>
            <a:normAutofit/>
          </a:bodyPr>
          <a:lstStyle>
            <a:lvl1pPr marL="4572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1pPr>
            <a:lvl2pPr marL="36576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2pPr>
            <a:lvl3pPr marL="59436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7724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4pPr>
            <a:lvl5pPr marL="960120" indent="0">
              <a:lnSpc>
                <a:spcPct val="110000"/>
              </a:lnSpc>
              <a:buNone/>
              <a:defRPr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1F5E297-E771-7AE4-7311-0874043A4B3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045945" y="2057400"/>
            <a:ext cx="4343400" cy="2688336"/>
          </a:xfrm>
          <a:custGeom>
            <a:avLst/>
            <a:gdLst>
              <a:gd name="connsiteX0" fmla="*/ 25620 w 4343400"/>
              <a:gd name="connsiteY0" fmla="*/ 0 h 2688336"/>
              <a:gd name="connsiteX1" fmla="*/ 4317780 w 4343400"/>
              <a:gd name="connsiteY1" fmla="*/ 0 h 2688336"/>
              <a:gd name="connsiteX2" fmla="*/ 4343400 w 4343400"/>
              <a:gd name="connsiteY2" fmla="*/ 25620 h 2688336"/>
              <a:gd name="connsiteX3" fmla="*/ 4343400 w 4343400"/>
              <a:gd name="connsiteY3" fmla="*/ 2662716 h 2688336"/>
              <a:gd name="connsiteX4" fmla="*/ 4317780 w 4343400"/>
              <a:gd name="connsiteY4" fmla="*/ 2688336 h 2688336"/>
              <a:gd name="connsiteX5" fmla="*/ 25620 w 4343400"/>
              <a:gd name="connsiteY5" fmla="*/ 2688336 h 2688336"/>
              <a:gd name="connsiteX6" fmla="*/ 0 w 4343400"/>
              <a:gd name="connsiteY6" fmla="*/ 2662716 h 2688336"/>
              <a:gd name="connsiteX7" fmla="*/ 0 w 4343400"/>
              <a:gd name="connsiteY7" fmla="*/ 25620 h 2688336"/>
              <a:gd name="connsiteX8" fmla="*/ 25620 w 4343400"/>
              <a:gd name="connsiteY8" fmla="*/ 0 h 2688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43400" h="2688336">
                <a:moveTo>
                  <a:pt x="25620" y="0"/>
                </a:moveTo>
                <a:lnTo>
                  <a:pt x="4317780" y="0"/>
                </a:lnTo>
                <a:cubicBezTo>
                  <a:pt x="4331930" y="0"/>
                  <a:pt x="4343400" y="11470"/>
                  <a:pt x="4343400" y="25620"/>
                </a:cubicBezTo>
                <a:lnTo>
                  <a:pt x="4343400" y="2662716"/>
                </a:lnTo>
                <a:cubicBezTo>
                  <a:pt x="4343400" y="2676866"/>
                  <a:pt x="4331930" y="2688336"/>
                  <a:pt x="4317780" y="2688336"/>
                </a:cubicBezTo>
                <a:lnTo>
                  <a:pt x="25620" y="2688336"/>
                </a:lnTo>
                <a:cubicBezTo>
                  <a:pt x="11470" y="2688336"/>
                  <a:pt x="0" y="2676866"/>
                  <a:pt x="0" y="2662716"/>
                </a:cubicBezTo>
                <a:lnTo>
                  <a:pt x="0" y="25620"/>
                </a:lnTo>
                <a:cubicBezTo>
                  <a:pt x="0" y="11470"/>
                  <a:pt x="11470" y="0"/>
                  <a:pt x="2562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4572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7288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4761B-B29B-1C47-FAE9-6E0FA1543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2" y="685800"/>
            <a:ext cx="5687336" cy="528873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defRPr sz="48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ross 2">
            <a:extLst>
              <a:ext uri="{FF2B5EF4-FFF2-40B4-BE49-F238E27FC236}">
                <a16:creationId xmlns:a16="http://schemas.microsoft.com/office/drawing/2014/main" id="{9D098DB9-0987-4850-3A4E-90EECD01BFED}"/>
              </a:ext>
            </a:extLst>
          </p:cNvPr>
          <p:cNvSpPr/>
          <p:nvPr userDrawn="1"/>
        </p:nvSpPr>
        <p:spPr>
          <a:xfrm>
            <a:off x="7130149" y="3969437"/>
            <a:ext cx="640662" cy="640662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320F41B-7946-84A8-649E-B8D2394410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" r="42412"/>
          <a:stretch/>
        </p:blipFill>
        <p:spPr>
          <a:xfrm>
            <a:off x="7134779" y="533400"/>
            <a:ext cx="5054045" cy="5588000"/>
          </a:xfrm>
          <a:prstGeom prst="rect">
            <a:avLst/>
          </a:prstGeom>
        </p:spPr>
      </p:pic>
      <p:sp>
        <p:nvSpPr>
          <p:cNvPr id="6" name="Cross 5">
            <a:extLst>
              <a:ext uri="{FF2B5EF4-FFF2-40B4-BE49-F238E27FC236}">
                <a16:creationId xmlns:a16="http://schemas.microsoft.com/office/drawing/2014/main" id="{D3F324A7-F228-C486-182B-84D6C27A93B8}"/>
              </a:ext>
            </a:extLst>
          </p:cNvPr>
          <p:cNvSpPr/>
          <p:nvPr userDrawn="1"/>
        </p:nvSpPr>
        <p:spPr>
          <a:xfrm>
            <a:off x="6368151" y="2407337"/>
            <a:ext cx="640662" cy="640662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0" name="Picture Placeholder 20">
            <a:extLst>
              <a:ext uri="{FF2B5EF4-FFF2-40B4-BE49-F238E27FC236}">
                <a16:creationId xmlns:a16="http://schemas.microsoft.com/office/drawing/2014/main" id="{0EE33DD4-E993-7039-2B48-6FAFAE32A9F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9745" y="990600"/>
            <a:ext cx="4069080" cy="4384979"/>
          </a:xfrm>
          <a:custGeom>
            <a:avLst/>
            <a:gdLst>
              <a:gd name="connsiteX0" fmla="*/ 3553733 w 4390346"/>
              <a:gd name="connsiteY0" fmla="*/ 0 h 4693920"/>
              <a:gd name="connsiteX1" fmla="*/ 4390346 w 4390346"/>
              <a:gd name="connsiteY1" fmla="*/ 0 h 4693920"/>
              <a:gd name="connsiteX2" fmla="*/ 4390346 w 4390346"/>
              <a:gd name="connsiteY2" fmla="*/ 4690872 h 4693920"/>
              <a:gd name="connsiteX3" fmla="*/ 3721482 w 4390346"/>
              <a:gd name="connsiteY3" fmla="*/ 4690872 h 4693920"/>
              <a:gd name="connsiteX4" fmla="*/ 3721482 w 4390346"/>
              <a:gd name="connsiteY4" fmla="*/ 4693920 h 4693920"/>
              <a:gd name="connsiteX5" fmla="*/ 197252 w 4390346"/>
              <a:gd name="connsiteY5" fmla="*/ 4693920 h 4693920"/>
              <a:gd name="connsiteX6" fmla="*/ 167017 w 4390346"/>
              <a:gd name="connsiteY6" fmla="*/ 4690872 h 4693920"/>
              <a:gd name="connsiteX7" fmla="*/ 0 w 4390346"/>
              <a:gd name="connsiteY7" fmla="*/ 4690872 h 4693920"/>
              <a:gd name="connsiteX8" fmla="*/ 0 w 4390346"/>
              <a:gd name="connsiteY8" fmla="*/ 4232970 h 4693920"/>
              <a:gd name="connsiteX9" fmla="*/ 1 w 4390346"/>
              <a:gd name="connsiteY9" fmla="*/ 4232970 h 4693920"/>
              <a:gd name="connsiteX10" fmla="*/ 1 w 4390346"/>
              <a:gd name="connsiteY10" fmla="*/ 200299 h 4693920"/>
              <a:gd name="connsiteX11" fmla="*/ 197252 w 4390346"/>
              <a:gd name="connsiteY11" fmla="*/ 3048 h 4693920"/>
              <a:gd name="connsiteX12" fmla="*/ 3553733 w 4390346"/>
              <a:gd name="connsiteY12" fmla="*/ 3048 h 469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390346" h="4693920">
                <a:moveTo>
                  <a:pt x="3553733" y="0"/>
                </a:moveTo>
                <a:lnTo>
                  <a:pt x="4390346" y="0"/>
                </a:lnTo>
                <a:lnTo>
                  <a:pt x="4390346" y="4690872"/>
                </a:lnTo>
                <a:lnTo>
                  <a:pt x="3721482" y="4690872"/>
                </a:lnTo>
                <a:lnTo>
                  <a:pt x="3721482" y="4693920"/>
                </a:lnTo>
                <a:lnTo>
                  <a:pt x="197252" y="4693920"/>
                </a:lnTo>
                <a:lnTo>
                  <a:pt x="167017" y="4690872"/>
                </a:lnTo>
                <a:lnTo>
                  <a:pt x="0" y="4690872"/>
                </a:lnTo>
                <a:lnTo>
                  <a:pt x="0" y="4232970"/>
                </a:lnTo>
                <a:lnTo>
                  <a:pt x="1" y="4232970"/>
                </a:lnTo>
                <a:lnTo>
                  <a:pt x="1" y="200299"/>
                </a:lnTo>
                <a:cubicBezTo>
                  <a:pt x="1" y="91360"/>
                  <a:pt x="88313" y="3048"/>
                  <a:pt x="197252" y="3048"/>
                </a:cubicBezTo>
                <a:lnTo>
                  <a:pt x="3553733" y="304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4572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647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Acc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D5A8CDC-7BE6-361B-2965-88F977B1F050}"/>
              </a:ext>
            </a:extLst>
          </p:cNvPr>
          <p:cNvSpPr/>
          <p:nvPr userDrawn="1"/>
        </p:nvSpPr>
        <p:spPr>
          <a:xfrm>
            <a:off x="6361114" y="1317171"/>
            <a:ext cx="5029198" cy="5029198"/>
          </a:xfrm>
          <a:prstGeom prst="ellipse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C13E5D-0B96-580C-032F-0323F5B935D3}"/>
              </a:ext>
            </a:extLst>
          </p:cNvPr>
          <p:cNvSpPr/>
          <p:nvPr userDrawn="1"/>
        </p:nvSpPr>
        <p:spPr>
          <a:xfrm>
            <a:off x="0" y="0"/>
            <a:ext cx="760412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33374C0-ECC0-0DB1-D167-0EF643B5A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4914900" cy="1447800"/>
          </a:xfrm>
        </p:spPr>
        <p:txBody>
          <a:bodyPr anchor="t">
            <a:normAutofit/>
          </a:bodyPr>
          <a:lstStyle>
            <a:lvl1pPr>
              <a:defRPr sz="32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465CD4-231A-6C85-3D9B-E21738DB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>
            <a:lvl1pPr algn="ctr">
              <a:defRPr sz="2400" b="1"/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583352B-64D3-C6FC-B554-91866CBEB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1829595" y="2591593"/>
            <a:ext cx="44196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0" kern="1200" spc="1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47C9D80-85BC-5E0B-E24A-6217CFE72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229393" y="5258593"/>
            <a:ext cx="12192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038AE2-F2EF-FEA5-D6B4-5C539A252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274" y="2286000"/>
            <a:ext cx="4572000" cy="3962400"/>
          </a:xfrm>
        </p:spPr>
        <p:txBody>
          <a:bodyPr>
            <a:normAutofit/>
          </a:bodyPr>
          <a:lstStyle>
            <a:lvl1pPr marL="331470" indent="-285750">
              <a:lnSpc>
                <a:spcPct val="110000"/>
              </a:lnSpc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1pPr>
            <a:lvl2pPr marL="651510" indent="-285750">
              <a:lnSpc>
                <a:spcPct val="110000"/>
              </a:lnSpc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2pPr>
            <a:lvl3pPr marL="880110" indent="-285750">
              <a:lnSpc>
                <a:spcPct val="110000"/>
              </a:lnSpc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1062990" indent="-285750">
              <a:lnSpc>
                <a:spcPct val="110000"/>
              </a:lnSpc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4pPr>
            <a:lvl5pPr marL="1245870" indent="-285750">
              <a:lnSpc>
                <a:spcPct val="110000"/>
              </a:lnSpc>
              <a:buFont typeface="Arial" panose="020B0604020202020204" pitchFamily="34" charset="0"/>
              <a:buChar char="•"/>
              <a:defRPr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20B2A3A-FF4C-298C-0165-DB61E8935F6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94413" y="2286000"/>
            <a:ext cx="5562600" cy="3962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893288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C13E5D-0B96-580C-032F-0323F5B935D3}"/>
              </a:ext>
            </a:extLst>
          </p:cNvPr>
          <p:cNvSpPr/>
          <p:nvPr userDrawn="1"/>
        </p:nvSpPr>
        <p:spPr>
          <a:xfrm>
            <a:off x="0" y="0"/>
            <a:ext cx="760412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33374C0-ECC0-0DB1-D167-0EF643B5A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4914900" cy="1447800"/>
          </a:xfrm>
        </p:spPr>
        <p:txBody>
          <a:bodyPr anchor="t">
            <a:normAutofit/>
          </a:bodyPr>
          <a:lstStyle>
            <a:lvl1pPr>
              <a:defRPr sz="32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465CD4-231A-6C85-3D9B-E21738DB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>
            <a:lvl1pPr algn="ctr">
              <a:defRPr sz="2400" b="1"/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583352B-64D3-C6FC-B554-91866CBEB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1829595" y="2591593"/>
            <a:ext cx="44196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0" kern="1200" spc="1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47C9D80-85BC-5E0B-E24A-6217CFE72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229393" y="5258593"/>
            <a:ext cx="12192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038AE2-F2EF-FEA5-D6B4-5C539A252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274" y="2286000"/>
            <a:ext cx="4572000" cy="3962400"/>
          </a:xfrm>
        </p:spPr>
        <p:txBody>
          <a:bodyPr>
            <a:normAutofit/>
          </a:bodyPr>
          <a:lstStyle>
            <a:lvl1pPr marL="45720" indent="0">
              <a:lnSpc>
                <a:spcPct val="110000"/>
              </a:lnSpc>
              <a:buNone/>
              <a:defRPr 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1pPr>
            <a:lvl2pPr marL="331470" indent="-285750">
              <a:lnSpc>
                <a:spcPct val="11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2pPr>
            <a:lvl3pPr marL="594360" indent="-228600">
              <a:lnSpc>
                <a:spcPct val="110000"/>
              </a:lnSpc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77240" indent="-228600">
              <a:lnSpc>
                <a:spcPct val="110000"/>
              </a:lnSpc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4pPr>
            <a:lvl5pPr marL="960120" indent="-228600">
              <a:lnSpc>
                <a:spcPct val="110000"/>
              </a:lnSpc>
              <a:buFont typeface="Arial" panose="020B0604020202020204" pitchFamily="34" charset="0"/>
              <a:buChar char="•"/>
              <a:defRPr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EA47FDD-142D-1BE6-8057-A6CC1A71222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094413" y="2286000"/>
            <a:ext cx="5558794" cy="3962400"/>
          </a:xfrm>
        </p:spPr>
        <p:txBody>
          <a:bodyPr/>
          <a:lstStyle>
            <a:lvl1pPr marL="4572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3946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2" r:id="rId2"/>
    <p:sldLayoutId id="2147483695" r:id="rId3"/>
    <p:sldLayoutId id="2147483685" r:id="rId4"/>
    <p:sldLayoutId id="2147483662" r:id="rId5"/>
    <p:sldLayoutId id="2147483682" r:id="rId6"/>
    <p:sldLayoutId id="2147483696" r:id="rId7"/>
    <p:sldLayoutId id="2147483693" r:id="rId8"/>
    <p:sldLayoutId id="2147483692" r:id="rId9"/>
    <p:sldLayoutId id="2147483676" r:id="rId10"/>
    <p:sldLayoutId id="2147483665" r:id="rId11"/>
    <p:sldLayoutId id="2147483688" r:id="rId12"/>
    <p:sldLayoutId id="2147483686" r:id="rId13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110000"/>
                <a:satMod val="105000"/>
                <a:tint val="67000"/>
                <a:alpha val="0"/>
              </a:schemeClr>
            </a:gs>
            <a:gs pos="100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2" y="609600"/>
            <a:ext cx="7772400" cy="2133600"/>
          </a:xfrm>
        </p:spPr>
        <p:txBody>
          <a:bodyPr anchor="b">
            <a:normAutofit fontScale="90000"/>
          </a:bodyPr>
          <a:lstStyle/>
          <a:p>
            <a:br>
              <a:rPr lang="en-US" dirty="0"/>
            </a:br>
            <a:r>
              <a:rPr lang="en-US" sz="1600" dirty="0"/>
              <a:t>Milestone 4:</a:t>
            </a:r>
            <a:br>
              <a:rPr lang="en-US" dirty="0"/>
            </a:br>
            <a:r>
              <a:rPr lang="en-US" dirty="0"/>
              <a:t>Bacchus Winery Case Study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684212" y="5257800"/>
            <a:ext cx="4114800" cy="1123950"/>
          </a:xfrm>
        </p:spPr>
        <p:txBody>
          <a:bodyPr>
            <a:noAutofit/>
          </a:bodyPr>
          <a:lstStyle/>
          <a:p>
            <a:r>
              <a:rPr lang="en-US" sz="1200" dirty="0"/>
              <a:t>By: Julio </a:t>
            </a:r>
            <a:r>
              <a:rPr lang="en-US" sz="1200" dirty="0" err="1"/>
              <a:t>Pochet</a:t>
            </a:r>
            <a:r>
              <a:rPr lang="en-US" sz="1200" dirty="0"/>
              <a:t>, Andrew Stiles, and James Cortes</a:t>
            </a:r>
          </a:p>
          <a:p>
            <a:r>
              <a:rPr lang="en-US" sz="1200" dirty="0"/>
              <a:t>Class: CSD-310</a:t>
            </a:r>
          </a:p>
          <a:p>
            <a:r>
              <a:rPr lang="en-US" sz="1200" dirty="0"/>
              <a:t>2-28-2025</a:t>
            </a:r>
          </a:p>
        </p:txBody>
      </p:sp>
      <p:pic>
        <p:nvPicPr>
          <p:cNvPr id="5" name="Picture 4" descr="Close-up of documents and charts">
            <a:extLst>
              <a:ext uri="{FF2B5EF4-FFF2-40B4-BE49-F238E27FC236}">
                <a16:creationId xmlns:a16="http://schemas.microsoft.com/office/drawing/2014/main" id="{FD64C51D-DD66-C97D-D0F4-682E48C9A2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612" y="3200400"/>
            <a:ext cx="5314951" cy="35433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16" tIns="45708" rIns="91416" bIns="45708" rtlCol="0">
            <a:normAutofit fontScale="70000" lnSpcReduction="2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Entity Relationship Diagram</a:t>
            </a:r>
          </a:p>
          <a:p>
            <a:r>
              <a:rPr lang="en-US" dirty="0"/>
              <a:t>Report 1: Supplier Delivery Performance</a:t>
            </a:r>
          </a:p>
          <a:p>
            <a:r>
              <a:rPr lang="en-US" dirty="0"/>
              <a:t>Report 2: Wine Sales Trends</a:t>
            </a:r>
          </a:p>
          <a:p>
            <a:r>
              <a:rPr lang="en-US" dirty="0"/>
              <a:t>Report 3: Employee Work Hours by Quarter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End of Presentation</a:t>
            </a:r>
          </a:p>
        </p:txBody>
      </p:sp>
      <p:pic>
        <p:nvPicPr>
          <p:cNvPr id="7" name="Picture 6" descr="Wine barrels">
            <a:extLst>
              <a:ext uri="{FF2B5EF4-FFF2-40B4-BE49-F238E27FC236}">
                <a16:creationId xmlns:a16="http://schemas.microsoft.com/office/drawing/2014/main" id="{FE699F5C-6F6F-9465-51E8-774E48498E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" r="20938" b="-3"/>
          <a:stretch/>
        </p:blipFill>
        <p:spPr>
          <a:xfrm>
            <a:off x="1751012" y="1871900"/>
            <a:ext cx="3593308" cy="311420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D8B68A17-565E-5F07-D76E-981C2E327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4812" y="2971800"/>
            <a:ext cx="3429000" cy="1104900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Overview: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924" y="304800"/>
            <a:ext cx="3030538" cy="533400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Introduction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B989A75-8BF6-6DE9-1AB9-424401DB3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90600"/>
            <a:ext cx="5240338" cy="5562600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/>
              <a:t>Group Introduction: </a:t>
            </a:r>
          </a:p>
          <a:p>
            <a:r>
              <a:rPr lang="en-US" dirty="0"/>
              <a:t>Our group collaborated to develop a database solution for Bacchus Winery. Julio led the programming efforts, implementing the database and queries with input from James and Andrew. </a:t>
            </a:r>
          </a:p>
          <a:p>
            <a:r>
              <a:rPr lang="en-US" dirty="0"/>
              <a:t>Andrew created this presentation, and edited some entries into the database, with feedback and suggestions from Julio and James. Together, we designed an efficient system to support </a:t>
            </a:r>
            <a:r>
              <a:rPr lang="en-US"/>
              <a:t>this winery’s </a:t>
            </a:r>
            <a:r>
              <a:rPr lang="en-US" dirty="0"/>
              <a:t>operations and reporting.</a:t>
            </a:r>
            <a:endParaRPr lang="en-US" b="1" dirty="0"/>
          </a:p>
          <a:p>
            <a:r>
              <a:rPr lang="en-US" b="1" dirty="0"/>
              <a:t>About Bacchus Winery: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Bacchus Winery is a growing business that produces four types of wine: Merlot, Cabernet, Chablis, and Chardonnay.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winery grows its own grapes and handles all wine production, distribution, and sales aspects.</a:t>
            </a:r>
          </a:p>
          <a:p>
            <a:r>
              <a:rPr lang="en-US" b="1" dirty="0"/>
              <a:t>Business Challenges: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Difficulty tracking supplier deliveries, leading to production delays.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 efficient inventory system, making stock management difficult.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Limited sales analysis, making it hard to identify best-selling wines and distributor performance.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Employee work hours are not properly tracked, causing workforce inefficiencies.</a:t>
            </a:r>
          </a:p>
          <a:p>
            <a:r>
              <a:rPr lang="en-US" b="1" dirty="0"/>
              <a:t>Need for a Database Solution: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Implementing a database would provide structured tracking of inventory, supplier performance, and sales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Ensures efficient workforce management and improves decision-making for production and distribution.</a:t>
            </a:r>
          </a:p>
        </p:txBody>
      </p:sp>
      <p:pic>
        <p:nvPicPr>
          <p:cNvPr id="7" name="Picture 6" descr="Magnifying glass showing decling performance">
            <a:extLst>
              <a:ext uri="{FF2B5EF4-FFF2-40B4-BE49-F238E27FC236}">
                <a16:creationId xmlns:a16="http://schemas.microsoft.com/office/drawing/2014/main" id="{6D9AD811-C3D9-3952-A8E7-7A1CD2801F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412" y="2133600"/>
            <a:ext cx="3887149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9019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554" y="673378"/>
            <a:ext cx="4895058" cy="14478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Entity Relationship Diagram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85458D84-0BA2-9DB5-50D6-6379AE9221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22412" y="2666762"/>
            <a:ext cx="3962400" cy="3200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Key Relationships: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Employee ↔ Work Hours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endParaRPr lang="en-US" altLang="en-US" sz="1400" b="0" dirty="0">
              <a:solidFill>
                <a:schemeClr val="tx1"/>
              </a:solidFill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Tracks workload per quarter</a:t>
            </a:r>
          </a:p>
          <a:p>
            <a:pPr marL="28575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Supplier ↔ Supply Order</a:t>
            </a:r>
            <a:endParaRPr lang="en-US" altLang="en-US" sz="1400" b="0" dirty="0">
              <a:solidFill>
                <a:schemeClr val="tx1"/>
              </a:solidFill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Ensures inventory availability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Wine ↔ Inventory</a:t>
            </a:r>
            <a:endParaRPr lang="en-US" altLang="en-US" sz="1400" b="0" dirty="0">
              <a:solidFill>
                <a:schemeClr val="tx1"/>
              </a:solidFill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Monitors production levels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Distributor ↔ Sales Transactions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Tracks wine sales performance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A diagram of a computer&#10;&#10;AI-generated content may be incorrect.">
            <a:extLst>
              <a:ext uri="{FF2B5EF4-FFF2-40B4-BE49-F238E27FC236}">
                <a16:creationId xmlns:a16="http://schemas.microsoft.com/office/drawing/2014/main" id="{9B15D1BB-27AE-35E5-0C5E-918E1D0D83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612" y="2527300"/>
            <a:ext cx="5580857" cy="36923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E043C361-D9F6-C637-ADB7-F1672DAAE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6412" y="685800"/>
            <a:ext cx="3810000" cy="187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45720" indent="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1pPr>
            <a:lvl2pPr marL="331470" indent="-28575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2pPr>
            <a:lvl3pPr marL="59436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7724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4pPr>
            <a:lvl5pPr marL="96012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anose="020B0604020202020204" pitchFamily="34" charset="0"/>
              <a:buChar char="•"/>
              <a:defRPr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>
                <a:solidFill>
                  <a:schemeClr val="tx1"/>
                </a:solidFill>
                <a:latin typeface="+mj-lt"/>
              </a:rPr>
              <a:t>What is an Entity Relationship Diagram (ERD)?</a:t>
            </a:r>
          </a:p>
          <a:p>
            <a:pPr mar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1000" dirty="0">
              <a:solidFill>
                <a:schemeClr val="tx1"/>
              </a:solidFill>
              <a:latin typeface="+mj-lt"/>
            </a:endParaRPr>
          </a:p>
          <a:p>
            <a:pPr mar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200" b="0" dirty="0">
                <a:solidFill>
                  <a:schemeClr val="tx1"/>
                </a:solidFill>
                <a:latin typeface="+mj-lt"/>
              </a:rPr>
              <a:t>An ERD is a visual model showing how databases relate to others. They are created to help database designers organize connected databases.</a:t>
            </a:r>
          </a:p>
          <a:p>
            <a:pPr mar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b="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4130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75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75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uiExpand="1" build="p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2" y="609600"/>
            <a:ext cx="8534400" cy="609600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Report 1: Supplier Delivery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2" y="1752600"/>
            <a:ext cx="4572000" cy="4267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500" b="1" dirty="0"/>
              <a:t>Purpose:</a:t>
            </a:r>
            <a:r>
              <a:rPr lang="en-US" sz="1500" dirty="0"/>
              <a:t> Tracks whether suppliers deliver on time or late.</a:t>
            </a:r>
          </a:p>
          <a:p>
            <a:r>
              <a:rPr lang="en-US" sz="1500" b="1" dirty="0"/>
              <a:t>What It Shows:</a:t>
            </a:r>
            <a:endParaRPr lang="en-US" sz="1500" dirty="0"/>
          </a:p>
          <a:p>
            <a:pPr marL="457200" lvl="1"/>
            <a:r>
              <a:rPr lang="en-US" sz="1500" dirty="0"/>
              <a:t>Supplier names</a:t>
            </a:r>
          </a:p>
          <a:p>
            <a:pPr marL="457200" lvl="1"/>
            <a:r>
              <a:rPr lang="en-US" sz="1500" dirty="0"/>
              <a:t>Expected vs. actual delivery dates</a:t>
            </a:r>
          </a:p>
          <a:p>
            <a:pPr marL="457200" lvl="1"/>
            <a:r>
              <a:rPr lang="en-US" sz="1500" dirty="0"/>
              <a:t>Number of delayed days</a:t>
            </a:r>
          </a:p>
          <a:p>
            <a:r>
              <a:rPr lang="en-US" sz="1500" b="1" dirty="0"/>
              <a:t>How It Helps:</a:t>
            </a:r>
            <a:endParaRPr lang="en-US" sz="1500" dirty="0"/>
          </a:p>
          <a:p>
            <a:pPr marL="457200" lvl="1"/>
            <a:r>
              <a:rPr lang="en-US" sz="1500" dirty="0"/>
              <a:t>Identifies reliable suppliers</a:t>
            </a:r>
          </a:p>
          <a:p>
            <a:pPr marL="457200" lvl="1"/>
            <a:r>
              <a:rPr lang="en-US" sz="1500" dirty="0"/>
              <a:t>It helps avoid production delays</a:t>
            </a:r>
          </a:p>
          <a:p>
            <a:r>
              <a:rPr lang="en-US" sz="1500" b="1" dirty="0"/>
              <a:t>Screenshot:</a:t>
            </a:r>
            <a:r>
              <a:rPr lang="en-US" sz="1500" dirty="0"/>
              <a:t> A query result for supplier delivery performance.</a:t>
            </a:r>
          </a:p>
          <a:p>
            <a:endParaRPr lang="en-US" dirty="0"/>
          </a:p>
        </p:txBody>
      </p:sp>
      <p:pic>
        <p:nvPicPr>
          <p:cNvPr id="7" name="Picture 6" descr="Pile of carboard boxes">
            <a:extLst>
              <a:ext uri="{FF2B5EF4-FFF2-40B4-BE49-F238E27FC236}">
                <a16:creationId xmlns:a16="http://schemas.microsoft.com/office/drawing/2014/main" id="{E0F661EA-D04C-5AD9-7655-B87F25DA4E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639" y="1524000"/>
            <a:ext cx="3848100" cy="256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77AA8A-A13C-22CC-C3E7-C3103729A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4495800"/>
            <a:ext cx="5417390" cy="1854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2" y="609600"/>
            <a:ext cx="6096000" cy="609600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Report 2: Wine Sales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4"/>
          </p:nvPr>
        </p:nvSpPr>
        <p:spPr>
          <a:xfrm>
            <a:off x="6170612" y="1600200"/>
            <a:ext cx="5867400" cy="4267200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45720" indent="0">
              <a:buNone/>
            </a:pPr>
            <a:r>
              <a:rPr lang="en-US" b="1" dirty="0"/>
              <a:t>Purpose:</a:t>
            </a:r>
            <a:r>
              <a:rPr lang="en-US" dirty="0"/>
              <a:t> Identifies best-selling and slow-moving wines.</a:t>
            </a:r>
          </a:p>
          <a:p>
            <a:pPr marL="45720" indent="0">
              <a:buNone/>
            </a:pPr>
            <a:r>
              <a:rPr lang="en-US" b="1" dirty="0"/>
              <a:t>What It Shows: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Total wine sales per distributor</a:t>
            </a:r>
          </a:p>
          <a:p>
            <a:pPr marL="457200" lvl="1" indent="0">
              <a:buNone/>
            </a:pPr>
            <a:r>
              <a:rPr lang="en-US" dirty="0"/>
              <a:t>Revenue generated per wine</a:t>
            </a:r>
          </a:p>
          <a:p>
            <a:pPr marL="457200" lvl="1" indent="0">
              <a:buNone/>
            </a:pPr>
            <a:r>
              <a:rPr lang="en-US" dirty="0"/>
              <a:t>Which wines are underperforming</a:t>
            </a:r>
          </a:p>
          <a:p>
            <a:pPr marL="45720" indent="0">
              <a:buNone/>
            </a:pPr>
            <a:r>
              <a:rPr lang="en-US" b="1" dirty="0"/>
              <a:t>How It Helps: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Optimizes production by increasing focus on top-selling wines.</a:t>
            </a:r>
          </a:p>
          <a:p>
            <a:pPr marL="457200" lvl="1" indent="0">
              <a:buNone/>
            </a:pPr>
            <a:r>
              <a:rPr lang="en-US" dirty="0"/>
              <a:t>Helps adjust marketing strategies for slow-selling wines.</a:t>
            </a:r>
          </a:p>
          <a:p>
            <a:pPr marL="457200" lvl="1" indent="0">
              <a:buNone/>
            </a:pPr>
            <a:r>
              <a:rPr lang="en-US" dirty="0"/>
              <a:t>Strengthens relationships with high-performing distributors.</a:t>
            </a:r>
          </a:p>
          <a:p>
            <a:pPr marL="45720" indent="0">
              <a:buNone/>
            </a:pPr>
            <a:r>
              <a:rPr lang="en-US" b="1" dirty="0"/>
              <a:t>Screenshot:</a:t>
            </a:r>
            <a:r>
              <a:rPr lang="en-US" dirty="0"/>
              <a:t> SQL query result for wine sales trends.</a:t>
            </a:r>
          </a:p>
        </p:txBody>
      </p:sp>
      <p:pic>
        <p:nvPicPr>
          <p:cNvPr id="10" name="Picture 9" descr="Pile of used corks">
            <a:extLst>
              <a:ext uri="{FF2B5EF4-FFF2-40B4-BE49-F238E27FC236}">
                <a16:creationId xmlns:a16="http://schemas.microsoft.com/office/drawing/2014/main" id="{4FC7F5A7-8CC4-7052-F470-2A8A736AC2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261" y="1524000"/>
            <a:ext cx="3729696" cy="24884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61AA20-4587-41F8-36E6-A8182E39B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4419600"/>
            <a:ext cx="4731314" cy="173377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38813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2" y="609600"/>
            <a:ext cx="6324600" cy="609600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Report 3: Employee Work Hours</a:t>
            </a:r>
          </a:p>
        </p:txBody>
      </p:sp>
      <p:sp>
        <p:nvSpPr>
          <p:cNvPr id="57" name="Content Placeholder 3">
            <a:extLst>
              <a:ext uri="{FF2B5EF4-FFF2-40B4-BE49-F238E27FC236}">
                <a16:creationId xmlns:a16="http://schemas.microsoft.com/office/drawing/2014/main" id="{1605DBE3-7F65-9190-B2E5-E61B7FA5C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318" y="1752600"/>
            <a:ext cx="4572000" cy="39624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1500" b="1" dirty="0">
                <a:solidFill>
                  <a:schemeClr val="tx1"/>
                </a:solidFill>
              </a:rPr>
              <a:t>Purpose:</a:t>
            </a:r>
            <a:r>
              <a:rPr lang="en-US" sz="1500" dirty="0">
                <a:solidFill>
                  <a:schemeClr val="tx1"/>
                </a:solidFill>
              </a:rPr>
              <a:t> Tracks workload distribution.</a:t>
            </a:r>
          </a:p>
          <a:p>
            <a:pPr marL="45720" indent="0">
              <a:buNone/>
            </a:pPr>
            <a:r>
              <a:rPr lang="en-US" sz="1500" b="1" dirty="0">
                <a:solidFill>
                  <a:schemeClr val="tx1"/>
                </a:solidFill>
              </a:rPr>
              <a:t>What It Shows:</a:t>
            </a:r>
            <a:endParaRPr lang="en-US" sz="15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sz="1500" dirty="0">
                <a:solidFill>
                  <a:schemeClr val="tx1"/>
                </a:solidFill>
              </a:rPr>
              <a:t>Employee hours worked per quarter</a:t>
            </a:r>
          </a:p>
          <a:p>
            <a:pPr marL="457200" lvl="1" indent="0">
              <a:buNone/>
            </a:pPr>
            <a:r>
              <a:rPr lang="en-US" sz="1500" dirty="0">
                <a:solidFill>
                  <a:schemeClr val="tx1"/>
                </a:solidFill>
              </a:rPr>
              <a:t>Departmental workload analysis</a:t>
            </a:r>
          </a:p>
          <a:p>
            <a:pPr marL="45720" indent="0">
              <a:buNone/>
            </a:pPr>
            <a:r>
              <a:rPr lang="en-US" sz="1500" b="1" dirty="0">
                <a:solidFill>
                  <a:schemeClr val="tx1"/>
                </a:solidFill>
              </a:rPr>
              <a:t>How It Helps:</a:t>
            </a:r>
            <a:endParaRPr lang="en-US" sz="15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sz="1500" dirty="0">
                <a:solidFill>
                  <a:schemeClr val="tx1"/>
                </a:solidFill>
              </a:rPr>
              <a:t>Prevents over/understaffing</a:t>
            </a:r>
          </a:p>
          <a:p>
            <a:pPr marL="457200" lvl="1" indent="0">
              <a:buNone/>
            </a:pPr>
            <a:r>
              <a:rPr lang="en-US" sz="1500" dirty="0">
                <a:solidFill>
                  <a:schemeClr val="tx1"/>
                </a:solidFill>
              </a:rPr>
              <a:t>Balances work hours for efficiency</a:t>
            </a:r>
          </a:p>
          <a:p>
            <a:pPr marL="457200" lvl="1" indent="0">
              <a:buNone/>
            </a:pPr>
            <a:endParaRPr lang="en-US" sz="1500" dirty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en-US" sz="1500" b="1" dirty="0">
                <a:solidFill>
                  <a:schemeClr val="tx1"/>
                </a:solidFill>
              </a:rPr>
              <a:t>Screenshot:</a:t>
            </a:r>
            <a:r>
              <a:rPr lang="en-US" sz="1500" dirty="0">
                <a:solidFill>
                  <a:schemeClr val="tx1"/>
                </a:solidFill>
              </a:rPr>
              <a:t> SQL query result for employee work hours.</a:t>
            </a:r>
          </a:p>
          <a:p>
            <a:endParaRPr lang="en-US" dirty="0"/>
          </a:p>
        </p:txBody>
      </p:sp>
      <p:pic>
        <p:nvPicPr>
          <p:cNvPr id="10" name="Picture 9" descr="Hand holding bunch of grapes on vine">
            <a:extLst>
              <a:ext uri="{FF2B5EF4-FFF2-40B4-BE49-F238E27FC236}">
                <a16:creationId xmlns:a16="http://schemas.microsoft.com/office/drawing/2014/main" id="{80538AF0-3478-FF3F-D966-70382355BA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612" y="1871650"/>
            <a:ext cx="3545700" cy="2363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 descr="Barrels in distillery">
            <a:extLst>
              <a:ext uri="{FF2B5EF4-FFF2-40B4-BE49-F238E27FC236}">
                <a16:creationId xmlns:a16="http://schemas.microsoft.com/office/drawing/2014/main" id="{F452FD93-EDFB-D0EC-FEF4-607D998F15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200" y="741350"/>
            <a:ext cx="3390900" cy="2260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9092107-2BCC-1CE5-AA97-0AB65751CF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2696" y="4495800"/>
            <a:ext cx="4811684" cy="1752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7287783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674" y="656502"/>
            <a:ext cx="3302168" cy="564185"/>
          </a:xfrm>
        </p:spPr>
        <p:txBody>
          <a:bodyPr anchor="t"/>
          <a:lstStyle/>
          <a:p>
            <a:r>
              <a:rPr lang="en-US" dirty="0">
                <a:solidFill>
                  <a:schemeClr val="accent2"/>
                </a:solidFill>
              </a:rPr>
              <a:t>Conclusion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33542BE-CEB7-A5F5-7685-03E1C3736937}"/>
              </a:ext>
            </a:extLst>
          </p:cNvPr>
          <p:cNvSpPr>
            <a:spLocks noGrp="1" noChangeArrowheads="1"/>
          </p:cNvSpPr>
          <p:nvPr>
            <p:ph idx="13"/>
          </p:nvPr>
        </p:nvSpPr>
        <p:spPr bwMode="auto">
          <a:xfrm>
            <a:off x="1217612" y="1220688"/>
            <a:ext cx="8077199" cy="1985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rPr>
              <a:t>How This Database Solution Helps Bacchus Winery: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Improves inventory tracking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Prevents supply shortages.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Optimizes supplier management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Reduces delivery delays.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Enhances sales analytics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Supports better marketing and production decisions.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Ensures workforce efficiency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Prevents burnout and underutilization.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1320EA20-75AE-C70D-2094-E2E7A1D63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374" y="3205847"/>
            <a:ext cx="8153400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rPr>
              <a:t>Potential Future Enhancements: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</a:endParaRP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More Detailed Reporting: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Advanced sales and production analytics.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Notification System: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Alerts about overtime, low work hours, or supplier delivery delays.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Automated Supplier Performance Evaluation: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Tracks consistent delivery issues and suggests alternative suppliers.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Customer Demand Forecasting: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Uses past sales data to predict future wine demand and optimize production.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Predictive Ordering System: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Automatically suggests inventory orders based on past trends.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" name="Picture 15" descr="Close-up of wine tasting">
            <a:extLst>
              <a:ext uri="{FF2B5EF4-FFF2-40B4-BE49-F238E27FC236}">
                <a16:creationId xmlns:a16="http://schemas.microsoft.com/office/drawing/2014/main" id="{5B6137C8-E11A-799A-AB87-E9146D82F3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63" y="3962400"/>
            <a:ext cx="2853485" cy="190380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566262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5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075" y="2800350"/>
            <a:ext cx="3581400" cy="1257300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04012" y="1838325"/>
            <a:ext cx="5181600" cy="318135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Creators: Julio </a:t>
            </a:r>
            <a:r>
              <a:rPr lang="en-US" sz="2000" dirty="0" err="1"/>
              <a:t>Pochet</a:t>
            </a:r>
            <a:r>
              <a:rPr lang="en-US" dirty="0"/>
              <a:t>, </a:t>
            </a:r>
            <a:r>
              <a:rPr lang="en-US" sz="2000" dirty="0"/>
              <a:t>Andrew Stiles</a:t>
            </a:r>
          </a:p>
          <a:p>
            <a:r>
              <a:rPr lang="en-US" dirty="0"/>
              <a:t>a</a:t>
            </a:r>
            <a:r>
              <a:rPr lang="en-US" sz="2000" dirty="0"/>
              <a:t>nd James Cortes</a:t>
            </a:r>
          </a:p>
          <a:p>
            <a:r>
              <a:rPr lang="en-US" sz="2000" dirty="0"/>
              <a:t>Course: CSD-310</a:t>
            </a:r>
          </a:p>
          <a:p>
            <a:r>
              <a:rPr lang="en-US" sz="2000" dirty="0"/>
              <a:t>Assignment: Milestone 4</a:t>
            </a:r>
          </a:p>
          <a:p>
            <a:r>
              <a:rPr lang="en-US" sz="2000" dirty="0"/>
              <a:t>Date: 2-28-2025</a:t>
            </a:r>
          </a:p>
        </p:txBody>
      </p:sp>
    </p:spTree>
    <p:extLst>
      <p:ext uri="{BB962C8B-B14F-4D97-AF65-F5344CB8AC3E}">
        <p14:creationId xmlns:p14="http://schemas.microsoft.com/office/powerpoint/2010/main" val="310368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Custom">
  <a:themeElements>
    <a:clrScheme name="Custom 174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E1EAED"/>
      </a:accent6>
      <a:hlink>
        <a:srgbClr val="9454C3"/>
      </a:hlink>
      <a:folHlink>
        <a:srgbClr val="3EBBF0"/>
      </a:folHlink>
    </a:clrScheme>
    <a:fontScheme name="Custom 30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M03460663_win32_LW_V7.potx" id="{B4376E67-A46A-4922-AE0D-3354FC109E20}" vid="{F49CC2A7-BC98-4F28-8A83-D1D23E8024B9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0C06458-EC9A-428C-9123-A760B9587A60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F050606-E255-48B6-AE23-CE03A589EB22}">
  <ds:schemaRefs>
    <ds:schemaRef ds:uri="http://schemas.microsoft.com/office/2006/metadata/properties"/>
    <ds:schemaRef ds:uri="http://www.w3.org/2000/xmlns/"/>
    <ds:schemaRef ds:uri="http://schemas.microsoft.com/sharepoint/v3"/>
    <ds:schemaRef ds:uri="http://www.w3.org/2001/XMLSchema-instance"/>
    <ds:schemaRef ds:uri="71af3243-3dd4-4a8d-8c0d-dd76da1f02a5"/>
    <ds:schemaRef ds:uri="http://schemas.microsoft.com/office/infopath/2007/PartnerControls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C37B52A-9EC8-4B7A-85C4-31F7EAFE403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slides</Template>
  <TotalTime>181</TotalTime>
  <Words>636</Words>
  <Application>Microsoft Office PowerPoint</Application>
  <PresentationFormat>Custom</PresentationFormat>
  <Paragraphs>94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Palatino Linotype</vt:lpstr>
      <vt:lpstr>Custom</vt:lpstr>
      <vt:lpstr> Milestone 4: Bacchus Winery Case Study Solution</vt:lpstr>
      <vt:lpstr>Overview:</vt:lpstr>
      <vt:lpstr>Introduction</vt:lpstr>
      <vt:lpstr>Entity Relationship Diagram</vt:lpstr>
      <vt:lpstr>Report 1: Supplier Delivery Performance</vt:lpstr>
      <vt:lpstr>Report 2: Wine Sales Trends</vt:lpstr>
      <vt:lpstr>Report 3: Employee Work Hours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Bacchus Winery Database Solution</dc:title>
  <dc:creator>Andrew Stiles</dc:creator>
  <cp:lastModifiedBy>Andrew Stiles</cp:lastModifiedBy>
  <cp:revision>5</cp:revision>
  <dcterms:created xsi:type="dcterms:W3CDTF">2025-02-28T15:52:53Z</dcterms:created>
  <dcterms:modified xsi:type="dcterms:W3CDTF">2025-03-02T04:05:53Z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MediaServiceImageTags">
    <vt:lpwstr/>
  </property>
</Properties>
</file>