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12192000" cy="3337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431"/>
    <a:srgbClr val="FBAF6B"/>
    <a:srgbClr val="C0DAE2"/>
    <a:srgbClr val="449FB7"/>
    <a:srgbClr val="48A7C1"/>
    <a:srgbClr val="D3D3D3"/>
    <a:srgbClr val="D53437"/>
    <a:srgbClr val="C00000"/>
    <a:srgbClr val="D43437"/>
    <a:srgbClr val="D02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8"/>
    <p:restoredTop sz="94726"/>
  </p:normalViewPr>
  <p:slideViewPr>
    <p:cSldViewPr snapToGrid="0" snapToObjects="1">
      <p:cViewPr>
        <p:scale>
          <a:sx n="97" d="100"/>
          <a:sy n="97" d="100"/>
        </p:scale>
        <p:origin x="48" y="-2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4BE1-A17F-6B49-9219-89EA812F27E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1143000"/>
            <a:ext cx="112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BE061-C5C2-0944-8CF7-B6EB36A8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5438" y="1143000"/>
            <a:ext cx="112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BE061-C5C2-0944-8CF7-B6EB36A80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62167"/>
            <a:ext cx="10363200" cy="116196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29918"/>
            <a:ext cx="9144000" cy="80580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76942"/>
            <a:ext cx="2628900" cy="282842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776942"/>
            <a:ext cx="7734300" cy="282842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320732"/>
            <a:ext cx="10515600" cy="1388332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2335394"/>
            <a:ext cx="10515600" cy="730091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76949"/>
            <a:ext cx="10515600" cy="6451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181660"/>
            <a:ext cx="5157787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191365"/>
            <a:ext cx="5157787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181660"/>
            <a:ext cx="5183188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2191365"/>
            <a:ext cx="5183188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805476"/>
            <a:ext cx="6172200" cy="2371830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805476"/>
            <a:ext cx="6172200" cy="2371830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76949"/>
            <a:ext cx="10515600" cy="6451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884708"/>
            <a:ext cx="10515600" cy="2117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934244"/>
            <a:ext cx="41148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rainhack-princeton.github.io/handbook/content_pages/02-02-prescan.html" TargetMode="External"/><Relationship Id="rId13" Type="http://schemas.openxmlformats.org/officeDocument/2006/relationships/hyperlink" Target="https://brainhack-princeton.github.io/handbook/content_pages/01-02-standard.html" TargetMode="External"/><Relationship Id="rId18" Type="http://schemas.openxmlformats.org/officeDocument/2006/relationships/hyperlink" Target="https://brainhack-princeton.github.io/handbook/content_pages/03-01-converting.html#step-4-deface-anatomical-images" TargetMode="External"/><Relationship Id="rId26" Type="http://schemas.openxmlformats.org/officeDocument/2006/relationships/hyperlink" Target="https://brainiak.org/" TargetMode="External"/><Relationship Id="rId3" Type="http://schemas.openxmlformats.org/officeDocument/2006/relationships/hyperlink" Target="https://brainhack-princeton.github.io/handbook/content_pages/01-05-designExp.html" TargetMode="External"/><Relationship Id="rId21" Type="http://schemas.openxmlformats.org/officeDocument/2006/relationships/hyperlink" Target="https://brainhack-princeton.github.io/handbook/content_pages/03-04-fmriprepOutputs.html" TargetMode="External"/><Relationship Id="rId7" Type="http://schemas.openxmlformats.org/officeDocument/2006/relationships/hyperlink" Target="https://brainhack-princeton.github.io/handbook/content_pages/01-05-faq.html" TargetMode="External"/><Relationship Id="rId12" Type="http://schemas.openxmlformats.org/officeDocument/2006/relationships/hyperlink" Target="https://brainhack-princeton.github.io/handbook/content_pages/glossary.html" TargetMode="External"/><Relationship Id="rId17" Type="http://schemas.openxmlformats.org/officeDocument/2006/relationships/hyperlink" Target="https://brainhack-princeton.github.io/handbook/content_pages/03-01-converting.html#step-3-run-the-bids-validator" TargetMode="External"/><Relationship Id="rId25" Type="http://schemas.openxmlformats.org/officeDocument/2006/relationships/hyperlink" Target="https://brainhack-princeton.github.io/handbook/content_pages/05-01-univariate.html#how-to-extract-and-save-the-confounds-you-want-for-your-glm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brainhack-princeton.github.io/handbook/content_pages/03-01-converting.html#step-2-get-your-data-ready-to-pass-bids-validation" TargetMode="External"/><Relationship Id="rId20" Type="http://schemas.openxmlformats.org/officeDocument/2006/relationships/hyperlink" Target="https://brainhack-princeton.github.io/handbook/content_pages/03-03-fmriprep.html" TargetMode="External"/><Relationship Id="rId29" Type="http://schemas.openxmlformats.org/officeDocument/2006/relationships/hyperlink" Target="https://brainhack-princeton.github.io/handbook/content_pages/01-04-whatIsDatala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inhack-princeton.github.io/handbook/content_pages/01-04-faq.html" TargetMode="External"/><Relationship Id="rId11" Type="http://schemas.openxmlformats.org/officeDocument/2006/relationships/hyperlink" Target="https://brainhack-princeton.github.io/handbook/content_pages/02-01-reproin.html#id1" TargetMode="External"/><Relationship Id="rId24" Type="http://schemas.openxmlformats.org/officeDocument/2006/relationships/hyperlink" Target="https://brainhack-princeton.github.io/handbook/content_pages/05-01-univariate.html#using-the-confound-matrix-from-fmriprep" TargetMode="External"/><Relationship Id="rId5" Type="http://schemas.openxmlformats.org/officeDocument/2006/relationships/hyperlink" Target="https://brainhack-princeton.github.io/handbook/content_pages/01-06-designExp.html" TargetMode="External"/><Relationship Id="rId15" Type="http://schemas.openxmlformats.org/officeDocument/2006/relationships/hyperlink" Target="https://brainhack-princeton.github.io/handbook/content_pages/03-01-converting.html" TargetMode="External"/><Relationship Id="rId23" Type="http://schemas.openxmlformats.org/officeDocument/2006/relationships/hyperlink" Target="https://brainhack-princeton.github.io/handbook/content_pages/04-03-registration.html" TargetMode="External"/><Relationship Id="rId28" Type="http://schemas.microsoft.com/office/2007/relationships/hdphoto" Target="../media/hdphoto1.wdp"/><Relationship Id="rId10" Type="http://schemas.openxmlformats.org/officeDocument/2006/relationships/hyperlink" Target="https://brainhack-princeton.github.io/handbook/content_pages/02-01-reproin.html" TargetMode="External"/><Relationship Id="rId19" Type="http://schemas.openxmlformats.org/officeDocument/2006/relationships/hyperlink" Target="https://brainhack-princeton.github.io/handbook/content_pages/03-02-mriqc.html" TargetMode="External"/><Relationship Id="rId4" Type="http://schemas.openxmlformats.org/officeDocument/2006/relationships/hyperlink" Target="https://brainhack-princeton.github.io/handbook/content_pages/01-07-designExp.html" TargetMode="External"/><Relationship Id="rId9" Type="http://schemas.openxmlformats.org/officeDocument/2006/relationships/hyperlink" Target="https://brainhack-princeton.github.io/handbook/content_pages/02-03-forms.html" TargetMode="External"/><Relationship Id="rId14" Type="http://schemas.openxmlformats.org/officeDocument/2006/relationships/hyperlink" Target="https://brainhack-princeton.github.io/handbook/content_pages/01-02-whatIsBIDS.html" TargetMode="External"/><Relationship Id="rId22" Type="http://schemas.openxmlformats.org/officeDocument/2006/relationships/hyperlink" Target="https://brainhack-princeton.github.io/handbook/content_pages/04-02-templates.html" TargetMode="External"/><Relationship Id="rId2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88831166-D0D8-6148-8B3C-45B9C382DF94}"/>
              </a:ext>
            </a:extLst>
          </p:cNvPr>
          <p:cNvSpPr/>
          <p:nvPr/>
        </p:nvSpPr>
        <p:spPr>
          <a:xfrm>
            <a:off x="335280" y="1370555"/>
            <a:ext cx="11521440" cy="31729680"/>
          </a:xfrm>
          <a:prstGeom prst="rect">
            <a:avLst/>
          </a:prstGeom>
          <a:noFill/>
          <a:ln w="254000">
            <a:solidFill>
              <a:srgbClr val="449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117367-2EC2-6646-893C-A0A3C497E25E}"/>
              </a:ext>
            </a:extLst>
          </p:cNvPr>
          <p:cNvCxnSpPr>
            <a:cxnSpLocks/>
          </p:cNvCxnSpPr>
          <p:nvPr/>
        </p:nvCxnSpPr>
        <p:spPr>
          <a:xfrm flipH="1" flipV="1">
            <a:off x="9261360" y="27641470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A15F52-F9E7-5946-A0F9-23465D694655}"/>
              </a:ext>
            </a:extLst>
          </p:cNvPr>
          <p:cNvCxnSpPr>
            <a:cxnSpLocks/>
          </p:cNvCxnSpPr>
          <p:nvPr/>
        </p:nvCxnSpPr>
        <p:spPr>
          <a:xfrm flipH="1" flipV="1">
            <a:off x="5385424" y="27641469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82E8552-D1B9-F148-A009-636D71AAE6DC}"/>
              </a:ext>
            </a:extLst>
          </p:cNvPr>
          <p:cNvCxnSpPr>
            <a:cxnSpLocks/>
          </p:cNvCxnSpPr>
          <p:nvPr/>
        </p:nvCxnSpPr>
        <p:spPr>
          <a:xfrm flipV="1">
            <a:off x="5386469" y="25824035"/>
            <a:ext cx="0" cy="2251232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4BDA51-389D-1A4E-A9A0-AB1A2F7786DB}"/>
              </a:ext>
            </a:extLst>
          </p:cNvPr>
          <p:cNvCxnSpPr>
            <a:cxnSpLocks/>
          </p:cNvCxnSpPr>
          <p:nvPr/>
        </p:nvCxnSpPr>
        <p:spPr>
          <a:xfrm>
            <a:off x="2217795" y="24150496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D0C8466-6658-E141-AA0F-4C009CC3FAAD}"/>
              </a:ext>
            </a:extLst>
          </p:cNvPr>
          <p:cNvCxnSpPr>
            <a:cxnSpLocks/>
          </p:cNvCxnSpPr>
          <p:nvPr/>
        </p:nvCxnSpPr>
        <p:spPr>
          <a:xfrm>
            <a:off x="5380829" y="21839011"/>
            <a:ext cx="0" cy="124391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C4E65-7CE1-6C41-AE76-576C3C833F92}"/>
              </a:ext>
            </a:extLst>
          </p:cNvPr>
          <p:cNvSpPr/>
          <p:nvPr/>
        </p:nvSpPr>
        <p:spPr>
          <a:xfrm>
            <a:off x="1194610" y="15987402"/>
            <a:ext cx="9802815" cy="91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FFFF00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B7BCFC3-09B3-A044-B60E-3F8B7DFC19BA}"/>
              </a:ext>
            </a:extLst>
          </p:cNvPr>
          <p:cNvSpPr/>
          <p:nvPr/>
        </p:nvSpPr>
        <p:spPr>
          <a:xfrm>
            <a:off x="1133350" y="13424735"/>
            <a:ext cx="3099816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D021F5-2BF1-3647-A09F-B51A909C38CF}"/>
              </a:ext>
            </a:extLst>
          </p:cNvPr>
          <p:cNvSpPr/>
          <p:nvPr/>
        </p:nvSpPr>
        <p:spPr>
          <a:xfrm>
            <a:off x="6092384" y="4144425"/>
            <a:ext cx="4160117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2A305F-F5A6-6D41-9B83-13DEDDC11D69}"/>
              </a:ext>
            </a:extLst>
          </p:cNvPr>
          <p:cNvSpPr/>
          <p:nvPr/>
        </p:nvSpPr>
        <p:spPr>
          <a:xfrm>
            <a:off x="6293216" y="3823835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20AF0BB-E00B-9549-BC51-B506AF1C2D81}"/>
              </a:ext>
            </a:extLst>
          </p:cNvPr>
          <p:cNvSpPr/>
          <p:nvPr/>
        </p:nvSpPr>
        <p:spPr>
          <a:xfrm>
            <a:off x="1124453" y="7130470"/>
            <a:ext cx="4103745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1BCB4B-1D11-BE45-8F82-F0323D14BA87}"/>
              </a:ext>
            </a:extLst>
          </p:cNvPr>
          <p:cNvSpPr/>
          <p:nvPr/>
        </p:nvSpPr>
        <p:spPr>
          <a:xfrm>
            <a:off x="1295367" y="680704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97235F1-0438-F245-A3A7-25AD618A0545}"/>
              </a:ext>
            </a:extLst>
          </p:cNvPr>
          <p:cNvSpPr/>
          <p:nvPr/>
        </p:nvSpPr>
        <p:spPr>
          <a:xfrm>
            <a:off x="4511289" y="3073049"/>
            <a:ext cx="5391487" cy="137160"/>
          </a:xfrm>
          <a:prstGeom prst="flowChartProcess">
            <a:avLst/>
          </a:prstGeom>
          <a:gradFill flip="none" rotWithShape="1">
            <a:gsLst>
              <a:gs pos="0">
                <a:srgbClr val="767171">
                  <a:shade val="30000"/>
                  <a:satMod val="115000"/>
                </a:srgbClr>
              </a:gs>
              <a:gs pos="50000">
                <a:srgbClr val="767171">
                  <a:shade val="67500"/>
                  <a:satMod val="115000"/>
                </a:srgbClr>
              </a:gs>
              <a:gs pos="100000">
                <a:srgbClr val="C7BF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05D1E-1721-0249-A236-3EBA7E9BE912}"/>
              </a:ext>
            </a:extLst>
          </p:cNvPr>
          <p:cNvCxnSpPr>
            <a:cxnSpLocks/>
          </p:cNvCxnSpPr>
          <p:nvPr/>
        </p:nvCxnSpPr>
        <p:spPr>
          <a:xfrm>
            <a:off x="2884326" y="3129506"/>
            <a:ext cx="4408843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84A99EE-6639-0947-BD7A-3B55BD608B4C}"/>
              </a:ext>
            </a:extLst>
          </p:cNvPr>
          <p:cNvSpPr/>
          <p:nvPr/>
        </p:nvSpPr>
        <p:spPr>
          <a:xfrm>
            <a:off x="6233615" y="7132999"/>
            <a:ext cx="4416552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EF1885-BC35-E84F-97E3-B67E56E6695A}"/>
              </a:ext>
            </a:extLst>
          </p:cNvPr>
          <p:cNvSpPr/>
          <p:nvPr/>
        </p:nvSpPr>
        <p:spPr>
          <a:xfrm>
            <a:off x="1092758" y="4115054"/>
            <a:ext cx="3783124" cy="2007257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FC19FAD-DDD6-B547-AB49-AD38E37650DF}"/>
              </a:ext>
            </a:extLst>
          </p:cNvPr>
          <p:cNvSpPr txBox="1"/>
          <p:nvPr/>
        </p:nvSpPr>
        <p:spPr>
          <a:xfrm>
            <a:off x="1100156" y="4276377"/>
            <a:ext cx="3823476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DESIGN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in the world am I doing?!!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3"/>
            <a:extLst>
              <a:ext uri="{FF2B5EF4-FFF2-40B4-BE49-F238E27FC236}">
                <a16:creationId xmlns:a16="http://schemas.microsoft.com/office/drawing/2014/main" id="{B362801B-E92C-DC48-AB54-B28F58DA2313}"/>
              </a:ext>
            </a:extLst>
          </p:cNvPr>
          <p:cNvSpPr/>
          <p:nvPr/>
        </p:nvSpPr>
        <p:spPr>
          <a:xfrm>
            <a:off x="1249405" y="5020413"/>
            <a:ext cx="1376012" cy="92487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Experiment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6"/>
            <a:extLst>
              <a:ext uri="{FF2B5EF4-FFF2-40B4-BE49-F238E27FC236}">
                <a16:creationId xmlns:a16="http://schemas.microsoft.com/office/drawing/2014/main" id="{6445E7F9-C63C-0D4E-AC02-7CAFAF240540}"/>
              </a:ext>
            </a:extLst>
          </p:cNvPr>
          <p:cNvSpPr/>
          <p:nvPr/>
        </p:nvSpPr>
        <p:spPr>
          <a:xfrm>
            <a:off x="2756099" y="4993828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DBFB5E-B4B4-994B-B80B-7160FFCA94A3}"/>
              </a:ext>
            </a:extLst>
          </p:cNvPr>
          <p:cNvSpPr/>
          <p:nvPr/>
        </p:nvSpPr>
        <p:spPr>
          <a:xfrm>
            <a:off x="1287799" y="379500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80E940B-07EA-654B-8E5A-1F1E62F40C8A}"/>
              </a:ext>
            </a:extLst>
          </p:cNvPr>
          <p:cNvSpPr txBox="1"/>
          <p:nvPr/>
        </p:nvSpPr>
        <p:spPr>
          <a:xfrm>
            <a:off x="6092384" y="4276377"/>
            <a:ext cx="4147743" cy="1056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SEQUENCES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I get the scanner to work?...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D2D754-9572-9541-96D2-EEE5204E9B74}"/>
              </a:ext>
            </a:extLst>
          </p:cNvPr>
          <p:cNvCxnSpPr>
            <a:cxnSpLocks/>
          </p:cNvCxnSpPr>
          <p:nvPr/>
        </p:nvCxnSpPr>
        <p:spPr>
          <a:xfrm>
            <a:off x="5020204" y="5054945"/>
            <a:ext cx="975629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E1A3D-FEAC-B14F-A9E5-C1EA05BC1A75}"/>
              </a:ext>
            </a:extLst>
          </p:cNvPr>
          <p:cNvCxnSpPr>
            <a:cxnSpLocks/>
          </p:cNvCxnSpPr>
          <p:nvPr/>
        </p:nvCxnSpPr>
        <p:spPr>
          <a:xfrm>
            <a:off x="10367722" y="5072525"/>
            <a:ext cx="7315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70A0C0-C8A4-C843-A582-0F542C2BD3A8}"/>
              </a:ext>
            </a:extLst>
          </p:cNvPr>
          <p:cNvCxnSpPr>
            <a:cxnSpLocks/>
          </p:cNvCxnSpPr>
          <p:nvPr/>
        </p:nvCxnSpPr>
        <p:spPr>
          <a:xfrm>
            <a:off x="11048762" y="5025849"/>
            <a:ext cx="0" cy="1335024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881F04-C3D5-D048-8D22-79D1C35CAC29}"/>
              </a:ext>
            </a:extLst>
          </p:cNvPr>
          <p:cNvCxnSpPr>
            <a:cxnSpLocks/>
          </p:cNvCxnSpPr>
          <p:nvPr/>
        </p:nvCxnSpPr>
        <p:spPr>
          <a:xfrm>
            <a:off x="3049476" y="6292496"/>
            <a:ext cx="80467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E8001C-E802-9146-BF1B-D5F41AE3E450}"/>
              </a:ext>
            </a:extLst>
          </p:cNvPr>
          <p:cNvCxnSpPr>
            <a:cxnSpLocks/>
          </p:cNvCxnSpPr>
          <p:nvPr/>
        </p:nvCxnSpPr>
        <p:spPr>
          <a:xfrm rot="5400000">
            <a:off x="2732849" y="6597296"/>
            <a:ext cx="73152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6">
            <a:extLst>
              <a:ext uri="{FF2B5EF4-FFF2-40B4-BE49-F238E27FC236}">
                <a16:creationId xmlns:a16="http://schemas.microsoft.com/office/drawing/2014/main" id="{F427B51F-497B-944B-A9EE-94F3B65B0F53}"/>
              </a:ext>
            </a:extLst>
          </p:cNvPr>
          <p:cNvSpPr txBox="1"/>
          <p:nvPr/>
        </p:nvSpPr>
        <p:spPr>
          <a:xfrm>
            <a:off x="1125030" y="7316428"/>
            <a:ext cx="410316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CHECKLISTS + FORMS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else do I need before I can scan?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7CA42-1D09-6846-83B7-5B5E52B0D7BD}"/>
              </a:ext>
            </a:extLst>
          </p:cNvPr>
          <p:cNvCxnSpPr>
            <a:cxnSpLocks/>
          </p:cNvCxnSpPr>
          <p:nvPr/>
        </p:nvCxnSpPr>
        <p:spPr>
          <a:xfrm>
            <a:off x="5324000" y="8069837"/>
            <a:ext cx="82296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hlinkClick r:id="rId6"/>
            <a:extLst>
              <a:ext uri="{FF2B5EF4-FFF2-40B4-BE49-F238E27FC236}">
                <a16:creationId xmlns:a16="http://schemas.microsoft.com/office/drawing/2014/main" id="{5630FB77-FDCE-0343-B816-FF9E25DDF5D9}"/>
              </a:ext>
            </a:extLst>
          </p:cNvPr>
          <p:cNvSpPr/>
          <p:nvPr/>
        </p:nvSpPr>
        <p:spPr>
          <a:xfrm>
            <a:off x="6543485" y="8361040"/>
            <a:ext cx="1993887" cy="42231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8018A75-5DF6-8240-9296-F1C2BBDF331B}"/>
              </a:ext>
            </a:extLst>
          </p:cNvPr>
          <p:cNvSpPr/>
          <p:nvPr/>
        </p:nvSpPr>
        <p:spPr>
          <a:xfrm>
            <a:off x="8687241" y="8355694"/>
            <a:ext cx="1632854" cy="414009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ea typeface="Calibri" panose="020F0502020204030204" pitchFamily="34" charset="0"/>
                <a:cs typeface="Times New Roman (Body CS)"/>
              </a:rPr>
              <a:t>Find Your Data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ED246CAD-49F5-384F-A8FE-3AFA7C38A37C}"/>
              </a:ext>
            </a:extLst>
          </p:cNvPr>
          <p:cNvSpPr txBox="1"/>
          <p:nvPr/>
        </p:nvSpPr>
        <p:spPr>
          <a:xfrm>
            <a:off x="6233631" y="7404343"/>
            <a:ext cx="4416551" cy="8263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YOU COLLECT 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FIRST SUBJECT’S DATASET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I doing this right?!?!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A88BB7-0AC7-2843-9F60-62E23B78FDD5}"/>
              </a:ext>
            </a:extLst>
          </p:cNvPr>
          <p:cNvSpPr/>
          <p:nvPr/>
        </p:nvSpPr>
        <p:spPr>
          <a:xfrm>
            <a:off x="6395822" y="6799416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313A35-3485-7C4C-8825-5589DB63292E}"/>
              </a:ext>
            </a:extLst>
          </p:cNvPr>
          <p:cNvCxnSpPr>
            <a:cxnSpLocks/>
          </p:cNvCxnSpPr>
          <p:nvPr/>
        </p:nvCxnSpPr>
        <p:spPr>
          <a:xfrm rot="5400000">
            <a:off x="2430356" y="3531863"/>
            <a:ext cx="91440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C07AC-16CF-C24D-8160-2D9344CD7D7A}"/>
              </a:ext>
            </a:extLst>
          </p:cNvPr>
          <p:cNvCxnSpPr>
            <a:cxnSpLocks/>
          </p:cNvCxnSpPr>
          <p:nvPr/>
        </p:nvCxnSpPr>
        <p:spPr>
          <a:xfrm>
            <a:off x="10722921" y="8098312"/>
            <a:ext cx="36576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0E4207-0095-0F47-A152-163F48866EA9}"/>
              </a:ext>
            </a:extLst>
          </p:cNvPr>
          <p:cNvCxnSpPr>
            <a:cxnSpLocks/>
          </p:cNvCxnSpPr>
          <p:nvPr/>
        </p:nvCxnSpPr>
        <p:spPr>
          <a:xfrm>
            <a:off x="11038201" y="8040015"/>
            <a:ext cx="0" cy="19659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74967-74CF-CE4A-8FDF-2DC562A45FF0}"/>
              </a:ext>
            </a:extLst>
          </p:cNvPr>
          <p:cNvCxnSpPr>
            <a:cxnSpLocks/>
          </p:cNvCxnSpPr>
          <p:nvPr/>
        </p:nvCxnSpPr>
        <p:spPr>
          <a:xfrm>
            <a:off x="2662621" y="9967439"/>
            <a:ext cx="841248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65FE54-54D4-B944-9D3E-D73A21D16DFF}"/>
              </a:ext>
            </a:extLst>
          </p:cNvPr>
          <p:cNvCxnSpPr>
            <a:cxnSpLocks/>
          </p:cNvCxnSpPr>
          <p:nvPr/>
        </p:nvCxnSpPr>
        <p:spPr>
          <a:xfrm>
            <a:off x="2683258" y="9902600"/>
            <a:ext cx="0" cy="100584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3B819C-781E-C24A-ADA6-59A57450B432}"/>
              </a:ext>
            </a:extLst>
          </p:cNvPr>
          <p:cNvGrpSpPr/>
          <p:nvPr/>
        </p:nvGrpSpPr>
        <p:grpSpPr>
          <a:xfrm>
            <a:off x="3486249" y="9499396"/>
            <a:ext cx="5120640" cy="936119"/>
            <a:chOff x="957232" y="1321633"/>
            <a:chExt cx="3756894" cy="826129"/>
          </a:xfrm>
        </p:grpSpPr>
        <p:sp>
          <p:nvSpPr>
            <p:cNvPr id="46" name="Process 45">
              <a:extLst>
                <a:ext uri="{FF2B5EF4-FFF2-40B4-BE49-F238E27FC236}">
                  <a16:creationId xmlns:a16="http://schemas.microsoft.com/office/drawing/2014/main" id="{A89DF346-2D09-9144-B3BC-1CD244A291C7}"/>
                </a:ext>
              </a:extLst>
            </p:cNvPr>
            <p:cNvSpPr/>
            <p:nvPr/>
          </p:nvSpPr>
          <p:spPr>
            <a:xfrm>
              <a:off x="957232" y="1321633"/>
              <a:ext cx="3756894" cy="826129"/>
            </a:xfrm>
            <a:prstGeom prst="flowChartProcess">
              <a:avLst/>
            </a:prstGeom>
            <a:solidFill>
              <a:srgbClr val="9DDCE4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rocess 46">
              <a:extLst>
                <a:ext uri="{FF2B5EF4-FFF2-40B4-BE49-F238E27FC236}">
                  <a16:creationId xmlns:a16="http://schemas.microsoft.com/office/drawing/2014/main" id="{0836942B-C861-3641-8156-8E35D4C6969E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0D94C0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Post-Acquisition Processing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AB7648-4A8B-754F-BCE6-B25D478DC1AA}"/>
              </a:ext>
            </a:extLst>
          </p:cNvPr>
          <p:cNvGrpSpPr/>
          <p:nvPr/>
        </p:nvGrpSpPr>
        <p:grpSpPr>
          <a:xfrm>
            <a:off x="4511278" y="2663228"/>
            <a:ext cx="3041054" cy="936119"/>
            <a:chOff x="925696" y="1321633"/>
            <a:chExt cx="3798300" cy="826129"/>
          </a:xfrm>
        </p:grpSpPr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D0FD6488-8F61-1242-B2E7-5BC835654C70}"/>
                </a:ext>
              </a:extLst>
            </p:cNvPr>
            <p:cNvSpPr/>
            <p:nvPr/>
          </p:nvSpPr>
          <p:spPr>
            <a:xfrm>
              <a:off x="925696" y="1321633"/>
              <a:ext cx="3798300" cy="826129"/>
            </a:xfrm>
            <a:prstGeom prst="flowChartProcess">
              <a:avLst/>
            </a:prstGeom>
            <a:solidFill>
              <a:srgbClr val="94C354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A18CA1A1-7C9A-DF4A-8FDA-E9C6BB806DEC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5F7F33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Getting started</a:t>
              </a:r>
            </a:p>
          </p:txBody>
        </p:sp>
      </p:grpSp>
      <p:sp>
        <p:nvSpPr>
          <p:cNvPr id="52" name="Rounded Rectangle 51">
            <a:hlinkClick r:id="rId8"/>
            <a:extLst>
              <a:ext uri="{FF2B5EF4-FFF2-40B4-BE49-F238E27FC236}">
                <a16:creationId xmlns:a16="http://schemas.microsoft.com/office/drawing/2014/main" id="{8F8B14DD-5B82-9547-8B90-9D528B21299B}"/>
              </a:ext>
            </a:extLst>
          </p:cNvPr>
          <p:cNvSpPr/>
          <p:nvPr/>
        </p:nvSpPr>
        <p:spPr>
          <a:xfrm>
            <a:off x="1214863" y="8088479"/>
            <a:ext cx="1238353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Pre-Scan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F75C4FE-1902-9A4E-9CC0-1861DAE9F6D2}"/>
              </a:ext>
            </a:extLst>
          </p:cNvPr>
          <p:cNvSpPr/>
          <p:nvPr/>
        </p:nvSpPr>
        <p:spPr>
          <a:xfrm>
            <a:off x="2552302" y="8088479"/>
            <a:ext cx="1314337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MRI Buddy Sign-Up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>
            <a:hlinkClick r:id="rId9"/>
            <a:extLst>
              <a:ext uri="{FF2B5EF4-FFF2-40B4-BE49-F238E27FC236}">
                <a16:creationId xmlns:a16="http://schemas.microsoft.com/office/drawing/2014/main" id="{8DF4BEE3-0C9E-844D-BBA5-7D15B696D91F}"/>
              </a:ext>
            </a:extLst>
          </p:cNvPr>
          <p:cNvSpPr/>
          <p:nvPr/>
        </p:nvSpPr>
        <p:spPr>
          <a:xfrm>
            <a:off x="3965725" y="8084262"/>
            <a:ext cx="1177035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Scanning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hlinkClick r:id="rId10"/>
            <a:extLst>
              <a:ext uri="{FF2B5EF4-FFF2-40B4-BE49-F238E27FC236}">
                <a16:creationId xmlns:a16="http://schemas.microsoft.com/office/drawing/2014/main" id="{130B27E3-54A0-F444-856F-95E54674E36B}"/>
              </a:ext>
            </a:extLst>
          </p:cNvPr>
          <p:cNvSpPr/>
          <p:nvPr/>
        </p:nvSpPr>
        <p:spPr>
          <a:xfrm>
            <a:off x="6302601" y="5074400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Acquisition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>
            <a:hlinkClick r:id="rId11"/>
            <a:extLst>
              <a:ext uri="{FF2B5EF4-FFF2-40B4-BE49-F238E27FC236}">
                <a16:creationId xmlns:a16="http://schemas.microsoft.com/office/drawing/2014/main" id="{98DBCBB0-7F93-D248-ABE4-670F9CE80FD3}"/>
              </a:ext>
            </a:extLst>
          </p:cNvPr>
          <p:cNvSpPr/>
          <p:nvPr/>
        </p:nvSpPr>
        <p:spPr>
          <a:xfrm>
            <a:off x="7897768" y="5079034"/>
            <a:ext cx="2210416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Card Setup using Reproin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ounded Rectangle 62">
            <a:hlinkClick r:id="rId12"/>
            <a:extLst>
              <a:ext uri="{FF2B5EF4-FFF2-40B4-BE49-F238E27FC236}">
                <a16:creationId xmlns:a16="http://schemas.microsoft.com/office/drawing/2014/main" id="{4382A558-D8EB-D14F-9884-259A47BF19F7}"/>
              </a:ext>
            </a:extLst>
          </p:cNvPr>
          <p:cNvSpPr/>
          <p:nvPr/>
        </p:nvSpPr>
        <p:spPr>
          <a:xfrm>
            <a:off x="2744567" y="5547727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Glossary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75127F-BBEE-B84A-9CD3-CDA4F44C7837}"/>
              </a:ext>
            </a:extLst>
          </p:cNvPr>
          <p:cNvSpPr/>
          <p:nvPr/>
        </p:nvSpPr>
        <p:spPr>
          <a:xfrm>
            <a:off x="1124452" y="11009425"/>
            <a:ext cx="9971757" cy="1895378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E436DE2F-632D-AF45-8E2C-C223A369B47A}"/>
              </a:ext>
            </a:extLst>
          </p:cNvPr>
          <p:cNvSpPr txBox="1"/>
          <p:nvPr/>
        </p:nvSpPr>
        <p:spPr>
          <a:xfrm>
            <a:off x="1092775" y="11196994"/>
            <a:ext cx="999221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DICOMS TO BIDS-FORMATTED NIFTI FILES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what do I do with my data? What 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things I need to do before I preprocess my data?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>
            <a:hlinkClick r:id="rId13"/>
            <a:extLst>
              <a:ext uri="{FF2B5EF4-FFF2-40B4-BE49-F238E27FC236}">
                <a16:creationId xmlns:a16="http://schemas.microsoft.com/office/drawing/2014/main" id="{23EA373B-A672-8D46-B9D2-FEFBFBF10314}"/>
              </a:ext>
            </a:extLst>
          </p:cNvPr>
          <p:cNvSpPr/>
          <p:nvPr/>
        </p:nvSpPr>
        <p:spPr>
          <a:xfrm>
            <a:off x="1247844" y="12005628"/>
            <a:ext cx="1151192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use BIDS?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hlinkClick r:id="rId15"/>
            <a:extLst>
              <a:ext uri="{FF2B5EF4-FFF2-40B4-BE49-F238E27FC236}">
                <a16:creationId xmlns:a16="http://schemas.microsoft.com/office/drawing/2014/main" id="{B3FB1FE2-96B9-1E40-8274-A017814B3DD9}"/>
              </a:ext>
            </a:extLst>
          </p:cNvPr>
          <p:cNvSpPr/>
          <p:nvPr/>
        </p:nvSpPr>
        <p:spPr>
          <a:xfrm>
            <a:off x="3857556" y="12005628"/>
            <a:ext cx="1974268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Heudiconv (step1_preproc.sh)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04CE63-CB4A-CA4A-9765-1D0A9A307E6C}"/>
              </a:ext>
            </a:extLst>
          </p:cNvPr>
          <p:cNvSpPr/>
          <p:nvPr/>
        </p:nvSpPr>
        <p:spPr>
          <a:xfrm>
            <a:off x="1322973" y="1068938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>
            <a:hlinkClick r:id="rId16"/>
            <a:extLst>
              <a:ext uri="{FF2B5EF4-FFF2-40B4-BE49-F238E27FC236}">
                <a16:creationId xmlns:a16="http://schemas.microsoft.com/office/drawing/2014/main" id="{FAC11A01-3E34-5544-9C85-62B46194F0FA}"/>
              </a:ext>
            </a:extLst>
          </p:cNvPr>
          <p:cNvSpPr/>
          <p:nvPr/>
        </p:nvSpPr>
        <p:spPr>
          <a:xfrm>
            <a:off x="5931462" y="11996034"/>
            <a:ext cx="2334706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 Data for BIDS (step2_preproc.sh)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Rounded Rectangle 69">
            <a:hlinkClick r:id="rId17"/>
            <a:extLst>
              <a:ext uri="{FF2B5EF4-FFF2-40B4-BE49-F238E27FC236}">
                <a16:creationId xmlns:a16="http://schemas.microsoft.com/office/drawing/2014/main" id="{5C38F2D3-6237-DA43-AC12-2BEBD8215185}"/>
              </a:ext>
            </a:extLst>
          </p:cNvPr>
          <p:cNvSpPr/>
          <p:nvPr/>
        </p:nvSpPr>
        <p:spPr>
          <a:xfrm>
            <a:off x="8380736" y="11998284"/>
            <a:ext cx="1161508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BIDS Validator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ounded Rectangle 70">
            <a:hlinkClick r:id="rId18"/>
            <a:extLst>
              <a:ext uri="{FF2B5EF4-FFF2-40B4-BE49-F238E27FC236}">
                <a16:creationId xmlns:a16="http://schemas.microsoft.com/office/drawing/2014/main" id="{FEB7B85A-DEFF-D94C-90D6-ABC39142A66B}"/>
              </a:ext>
            </a:extLst>
          </p:cNvPr>
          <p:cNvSpPr/>
          <p:nvPr/>
        </p:nvSpPr>
        <p:spPr>
          <a:xfrm>
            <a:off x="9659728" y="11980206"/>
            <a:ext cx="1347237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Deface T1w Images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455A0F-0460-EF45-BD1D-CE6966651785}"/>
              </a:ext>
            </a:extLst>
          </p:cNvPr>
          <p:cNvCxnSpPr>
            <a:cxnSpLocks/>
          </p:cNvCxnSpPr>
          <p:nvPr/>
        </p:nvCxnSpPr>
        <p:spPr>
          <a:xfrm>
            <a:off x="6031805" y="13016662"/>
            <a:ext cx="0" cy="3657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D89D75-12D2-BB4C-8692-9B5E5A17B396}"/>
              </a:ext>
            </a:extLst>
          </p:cNvPr>
          <p:cNvCxnSpPr>
            <a:cxnSpLocks/>
          </p:cNvCxnSpPr>
          <p:nvPr/>
        </p:nvCxnSpPr>
        <p:spPr>
          <a:xfrm flipH="1">
            <a:off x="4350167" y="13334123"/>
            <a:ext cx="1701063" cy="57413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E0D9F23-B1A0-D84F-8662-3DE3DD9F293B}"/>
              </a:ext>
            </a:extLst>
          </p:cNvPr>
          <p:cNvCxnSpPr>
            <a:cxnSpLocks/>
          </p:cNvCxnSpPr>
          <p:nvPr/>
        </p:nvCxnSpPr>
        <p:spPr>
          <a:xfrm>
            <a:off x="6011599" y="13342507"/>
            <a:ext cx="1701063" cy="565746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6">
            <a:extLst>
              <a:ext uri="{FF2B5EF4-FFF2-40B4-BE49-F238E27FC236}">
                <a16:creationId xmlns:a16="http://schemas.microsoft.com/office/drawing/2014/main" id="{C0A502E3-79D8-DF4B-8533-5B1FB7F76A13}"/>
              </a:ext>
            </a:extLst>
          </p:cNvPr>
          <p:cNvSpPr txBox="1"/>
          <p:nvPr/>
        </p:nvSpPr>
        <p:spPr>
          <a:xfrm>
            <a:off x="1124435" y="13756418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ASSURANCE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look OK?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hlinkClick r:id="rId19"/>
            <a:extLst>
              <a:ext uri="{FF2B5EF4-FFF2-40B4-BE49-F238E27FC236}">
                <a16:creationId xmlns:a16="http://schemas.microsoft.com/office/drawing/2014/main" id="{827F4B31-7E46-224A-8922-B86E87040F91}"/>
              </a:ext>
            </a:extLst>
          </p:cNvPr>
          <p:cNvSpPr/>
          <p:nvPr/>
        </p:nvSpPr>
        <p:spPr>
          <a:xfrm>
            <a:off x="1761149" y="14485096"/>
            <a:ext cx="1844251" cy="791658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MRIQC (</a:t>
            </a:r>
            <a:r>
              <a:rPr lang="en-US" b="1" cap="small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run_mriqc.sh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B7376F-781E-E14E-9577-4B8F94ED0ADF}"/>
              </a:ext>
            </a:extLst>
          </p:cNvPr>
          <p:cNvSpPr/>
          <p:nvPr/>
        </p:nvSpPr>
        <p:spPr>
          <a:xfrm>
            <a:off x="1322973" y="1311034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D5A55E9-26F8-F944-B56D-01A2F140EBB3}"/>
              </a:ext>
            </a:extLst>
          </p:cNvPr>
          <p:cNvSpPr/>
          <p:nvPr/>
        </p:nvSpPr>
        <p:spPr>
          <a:xfrm>
            <a:off x="7866244" y="13513424"/>
            <a:ext cx="3102948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149CDF2F-C852-A249-8816-71C2A18B5487}"/>
              </a:ext>
            </a:extLst>
          </p:cNvPr>
          <p:cNvSpPr txBox="1"/>
          <p:nvPr/>
        </p:nvSpPr>
        <p:spPr>
          <a:xfrm>
            <a:off x="7866244" y="13815399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preprocess this baby!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hlinkClick r:id="rId20"/>
            <a:extLst>
              <a:ext uri="{FF2B5EF4-FFF2-40B4-BE49-F238E27FC236}">
                <a16:creationId xmlns:a16="http://schemas.microsoft.com/office/drawing/2014/main" id="{0D6F03FA-B07D-D347-B952-71B5378F3242}"/>
              </a:ext>
            </a:extLst>
          </p:cNvPr>
          <p:cNvSpPr/>
          <p:nvPr/>
        </p:nvSpPr>
        <p:spPr>
          <a:xfrm>
            <a:off x="8367484" y="14618107"/>
            <a:ext cx="2018401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FMRIprep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b="1" cap="small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run_fmriprep.sh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7290B85-9817-BF41-ABEB-78776D95AB4A}"/>
              </a:ext>
            </a:extLst>
          </p:cNvPr>
          <p:cNvSpPr/>
          <p:nvPr/>
        </p:nvSpPr>
        <p:spPr>
          <a:xfrm>
            <a:off x="8064782" y="1321767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32015-31CC-7248-A070-1FCF75454D6A}"/>
              </a:ext>
            </a:extLst>
          </p:cNvPr>
          <p:cNvSpPr txBox="1"/>
          <p:nvPr/>
        </p:nvSpPr>
        <p:spPr>
          <a:xfrm>
            <a:off x="1416639" y="38355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94F998-8383-E54A-BB4D-842BEEFB3219}"/>
              </a:ext>
            </a:extLst>
          </p:cNvPr>
          <p:cNvGrpSpPr/>
          <p:nvPr/>
        </p:nvGrpSpPr>
        <p:grpSpPr>
          <a:xfrm>
            <a:off x="2537285" y="17749359"/>
            <a:ext cx="7068426" cy="987552"/>
            <a:chOff x="3578296" y="18383643"/>
            <a:chExt cx="7068426" cy="987552"/>
          </a:xfrm>
        </p:grpSpPr>
        <p:sp>
          <p:nvSpPr>
            <p:cNvPr id="109" name="Process 108">
              <a:extLst>
                <a:ext uri="{FF2B5EF4-FFF2-40B4-BE49-F238E27FC236}">
                  <a16:creationId xmlns:a16="http://schemas.microsoft.com/office/drawing/2014/main" id="{E13D68C1-7CA5-BB4C-95E6-A1B82AF56EF4}"/>
                </a:ext>
              </a:extLst>
            </p:cNvPr>
            <p:cNvSpPr/>
            <p:nvPr/>
          </p:nvSpPr>
          <p:spPr>
            <a:xfrm>
              <a:off x="3578296" y="18383643"/>
              <a:ext cx="7068426" cy="987552"/>
            </a:xfrm>
            <a:prstGeom prst="flowChartProcess">
              <a:avLst/>
            </a:prstGeom>
            <a:solidFill>
              <a:srgbClr val="FBAF6B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Process 109">
              <a:extLst>
                <a:ext uri="{FF2B5EF4-FFF2-40B4-BE49-F238E27FC236}">
                  <a16:creationId xmlns:a16="http://schemas.microsoft.com/office/drawing/2014/main" id="{18FA647F-72A8-A945-916C-85BEFE1FE28A}"/>
                </a:ext>
              </a:extLst>
            </p:cNvPr>
            <p:cNvSpPr/>
            <p:nvPr/>
          </p:nvSpPr>
          <p:spPr>
            <a:xfrm>
              <a:off x="3671148" y="18500262"/>
              <a:ext cx="6863077" cy="750135"/>
            </a:xfrm>
            <a:prstGeom prst="flowChartProcess">
              <a:avLst/>
            </a:prstGeom>
            <a:solidFill>
              <a:srgbClr val="D15202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fMRIprep &amp; FreeSurfer Reconstruction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2B98388-E00E-334F-B812-373808FD63CC}"/>
              </a:ext>
            </a:extLst>
          </p:cNvPr>
          <p:cNvSpPr txBox="1"/>
          <p:nvPr/>
        </p:nvSpPr>
        <p:spPr>
          <a:xfrm>
            <a:off x="6414937" y="38531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24DB72-C843-5246-901F-7632F16E6ABC}"/>
              </a:ext>
            </a:extLst>
          </p:cNvPr>
          <p:cNvSpPr txBox="1"/>
          <p:nvPr/>
        </p:nvSpPr>
        <p:spPr>
          <a:xfrm>
            <a:off x="1423210" y="68329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A5E2F8-57B5-A24D-89EB-9CE17EFBDA35}"/>
              </a:ext>
            </a:extLst>
          </p:cNvPr>
          <p:cNvSpPr txBox="1"/>
          <p:nvPr/>
        </p:nvSpPr>
        <p:spPr>
          <a:xfrm>
            <a:off x="6517094" y="68173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CD0B8F-43F0-E149-9B5C-13B91FF92BB2}"/>
              </a:ext>
            </a:extLst>
          </p:cNvPr>
          <p:cNvSpPr txBox="1"/>
          <p:nvPr/>
        </p:nvSpPr>
        <p:spPr>
          <a:xfrm>
            <a:off x="1440966" y="107294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7F6D33-4771-6E40-9927-3835452D81CA}"/>
              </a:ext>
            </a:extLst>
          </p:cNvPr>
          <p:cNvSpPr txBox="1"/>
          <p:nvPr/>
        </p:nvSpPr>
        <p:spPr>
          <a:xfrm>
            <a:off x="1445560" y="131329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CBAB59-3B72-684D-AF37-72C3F828FABA}"/>
              </a:ext>
            </a:extLst>
          </p:cNvPr>
          <p:cNvSpPr txBox="1"/>
          <p:nvPr/>
        </p:nvSpPr>
        <p:spPr>
          <a:xfrm>
            <a:off x="8211405" y="1326358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F0A10EB5-9772-5E47-A868-9CF463041E8B}"/>
              </a:ext>
            </a:extLst>
          </p:cNvPr>
          <p:cNvSpPr>
            <a:spLocks noChangeAspect="1"/>
          </p:cNvSpPr>
          <p:nvPr/>
        </p:nvSpPr>
        <p:spPr>
          <a:xfrm>
            <a:off x="4530100" y="14702027"/>
            <a:ext cx="3102948" cy="2674955"/>
          </a:xfrm>
          <a:prstGeom prst="hexagon">
            <a:avLst/>
          </a:prstGeom>
          <a:solidFill>
            <a:srgbClr val="D53437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STOP!</a:t>
            </a:r>
          </a:p>
          <a:p>
            <a:pPr algn="ctr"/>
            <a:r>
              <a:rPr lang="en-US" i="1" dirty="0"/>
              <a:t>What are all of</a:t>
            </a:r>
            <a:br>
              <a:rPr lang="en-US" i="1" dirty="0"/>
            </a:br>
            <a:r>
              <a:rPr lang="en-US" i="1" dirty="0"/>
              <a:t> these files?!!</a:t>
            </a:r>
          </a:p>
          <a:p>
            <a:pPr algn="ctr"/>
            <a:endParaRPr lang="en-US" sz="800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sz="2000" i="1" dirty="0"/>
          </a:p>
        </p:txBody>
      </p:sp>
      <p:sp>
        <p:nvSpPr>
          <p:cNvPr id="128" name="Rounded Rectangle 127">
            <a:hlinkClick r:id="rId21"/>
            <a:extLst>
              <a:ext uri="{FF2B5EF4-FFF2-40B4-BE49-F238E27FC236}">
                <a16:creationId xmlns:a16="http://schemas.microsoft.com/office/drawing/2014/main" id="{90D1B34F-24C9-6B40-9680-06F8F7ADCD3E}"/>
              </a:ext>
            </a:extLst>
          </p:cNvPr>
          <p:cNvSpPr/>
          <p:nvPr/>
        </p:nvSpPr>
        <p:spPr>
          <a:xfrm>
            <a:off x="5341164" y="16389873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84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 Your Outputs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EC13CC-C79D-E744-82B6-C2271B0B7075}"/>
              </a:ext>
            </a:extLst>
          </p:cNvPr>
          <p:cNvCxnSpPr>
            <a:cxnSpLocks/>
          </p:cNvCxnSpPr>
          <p:nvPr/>
        </p:nvCxnSpPr>
        <p:spPr>
          <a:xfrm flipH="1">
            <a:off x="3441538" y="18924452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878EADB-757B-5A42-A203-B8F68264ACB4}"/>
              </a:ext>
            </a:extLst>
          </p:cNvPr>
          <p:cNvSpPr/>
          <p:nvPr/>
        </p:nvSpPr>
        <p:spPr>
          <a:xfrm>
            <a:off x="1432742" y="19686123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0" name="Text Box 6">
            <a:extLst>
              <a:ext uri="{FF2B5EF4-FFF2-40B4-BE49-F238E27FC236}">
                <a16:creationId xmlns:a16="http://schemas.microsoft.com/office/drawing/2014/main" id="{A4AC02EC-9EB1-2A41-9940-8B30ECC7DF41}"/>
              </a:ext>
            </a:extLst>
          </p:cNvPr>
          <p:cNvSpPr txBox="1"/>
          <p:nvPr/>
        </p:nvSpPr>
        <p:spPr>
          <a:xfrm>
            <a:off x="1440140" y="19774306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ANATOMICAL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Oh, the many ways to view your data!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hlinkClick r:id="rId22"/>
            <a:extLst>
              <a:ext uri="{FF2B5EF4-FFF2-40B4-BE49-F238E27FC236}">
                <a16:creationId xmlns:a16="http://schemas.microsoft.com/office/drawing/2014/main" id="{277F05A2-578E-CE44-8D16-1C9B8390C4BE}"/>
              </a:ext>
            </a:extLst>
          </p:cNvPr>
          <p:cNvSpPr/>
          <p:nvPr/>
        </p:nvSpPr>
        <p:spPr>
          <a:xfrm>
            <a:off x="1543068" y="20558899"/>
            <a:ext cx="1095546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Atlases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F413F24-E193-A54E-8D9C-90E569E1229F}"/>
              </a:ext>
            </a:extLst>
          </p:cNvPr>
          <p:cNvSpPr/>
          <p:nvPr/>
        </p:nvSpPr>
        <p:spPr>
          <a:xfrm>
            <a:off x="2711260" y="20555352"/>
            <a:ext cx="118393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37017D8-9A17-874F-AF54-8DCC265CEB55}"/>
              </a:ext>
            </a:extLst>
          </p:cNvPr>
          <p:cNvSpPr/>
          <p:nvPr/>
        </p:nvSpPr>
        <p:spPr>
          <a:xfrm>
            <a:off x="3972974" y="20555352"/>
            <a:ext cx="118049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Surfaces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BB9F455-0D60-C547-835D-616295031926}"/>
              </a:ext>
            </a:extLst>
          </p:cNvPr>
          <p:cNvSpPr/>
          <p:nvPr/>
        </p:nvSpPr>
        <p:spPr>
          <a:xfrm>
            <a:off x="6910821" y="19562395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6" name="Text Box 6">
            <a:extLst>
              <a:ext uri="{FF2B5EF4-FFF2-40B4-BE49-F238E27FC236}">
                <a16:creationId xmlns:a16="http://schemas.microsoft.com/office/drawing/2014/main" id="{77FDBBA5-0899-FE4F-B894-5181B2D18E0F}"/>
              </a:ext>
            </a:extLst>
          </p:cNvPr>
          <p:cNvSpPr txBox="1"/>
          <p:nvPr/>
        </p:nvSpPr>
        <p:spPr>
          <a:xfrm>
            <a:off x="6860315" y="19664268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was happening during the task?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>
            <a:hlinkClick r:id="rId23"/>
            <a:extLst>
              <a:ext uri="{FF2B5EF4-FFF2-40B4-BE49-F238E27FC236}">
                <a16:creationId xmlns:a16="http://schemas.microsoft.com/office/drawing/2014/main" id="{F710C858-9445-4047-B0DE-9E858A01422E}"/>
              </a:ext>
            </a:extLst>
          </p:cNvPr>
          <p:cNvSpPr/>
          <p:nvPr/>
        </p:nvSpPr>
        <p:spPr>
          <a:xfrm>
            <a:off x="7728767" y="20433284"/>
            <a:ext cx="2103120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Registration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E4FEA-A74C-F644-B320-355E055AAF65}"/>
              </a:ext>
            </a:extLst>
          </p:cNvPr>
          <p:cNvGrpSpPr/>
          <p:nvPr/>
        </p:nvGrpSpPr>
        <p:grpSpPr>
          <a:xfrm>
            <a:off x="7841575" y="23807975"/>
            <a:ext cx="2937877" cy="1838945"/>
            <a:chOff x="7841557" y="22254431"/>
            <a:chExt cx="2937877" cy="183894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1C21F0E5-7B1C-8942-9890-ECD7362C5159}"/>
                </a:ext>
              </a:extLst>
            </p:cNvPr>
            <p:cNvSpPr/>
            <p:nvPr/>
          </p:nvSpPr>
          <p:spPr>
            <a:xfrm>
              <a:off x="7841557" y="22254431"/>
              <a:ext cx="2917700" cy="1838945"/>
            </a:xfrm>
            <a:prstGeom prst="roundRect">
              <a:avLst/>
            </a:prstGeom>
            <a:pattFill prst="wdUp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Text Box 6">
              <a:extLst>
                <a:ext uri="{FF2B5EF4-FFF2-40B4-BE49-F238E27FC236}">
                  <a16:creationId xmlns:a16="http://schemas.microsoft.com/office/drawing/2014/main" id="{1229BB35-9F46-C845-A2CE-2077A10DB300}"/>
                </a:ext>
              </a:extLst>
            </p:cNvPr>
            <p:cNvSpPr txBox="1"/>
            <p:nvPr/>
          </p:nvSpPr>
          <p:spPr>
            <a:xfrm>
              <a:off x="7866244" y="22276402"/>
              <a:ext cx="2913190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FURTHER DENOISING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Let’s clean up the data…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28FA9839-DE87-4045-9E57-326DB8562647}"/>
                </a:ext>
              </a:extLst>
            </p:cNvPr>
            <p:cNvSpPr/>
            <p:nvPr/>
          </p:nvSpPr>
          <p:spPr>
            <a:xfrm>
              <a:off x="8337376" y="23028267"/>
              <a:ext cx="1962722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Temporal Filtering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354AF2F9-37B1-7A48-92D4-EE3B1E3249CA}"/>
                </a:ext>
              </a:extLst>
            </p:cNvPr>
            <p:cNvSpPr/>
            <p:nvPr/>
          </p:nvSpPr>
          <p:spPr>
            <a:xfrm>
              <a:off x="8325844" y="23582149"/>
              <a:ext cx="1974254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Z-Scoring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BEC04-69B6-0844-88ED-34DBF334E2BC}"/>
              </a:ext>
            </a:extLst>
          </p:cNvPr>
          <p:cNvCxnSpPr>
            <a:cxnSpLocks/>
          </p:cNvCxnSpPr>
          <p:nvPr/>
        </p:nvCxnSpPr>
        <p:spPr>
          <a:xfrm>
            <a:off x="5341165" y="21916200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7185100-205C-2949-BF17-802A4F0317EA}"/>
              </a:ext>
            </a:extLst>
          </p:cNvPr>
          <p:cNvCxnSpPr>
            <a:cxnSpLocks/>
          </p:cNvCxnSpPr>
          <p:nvPr/>
        </p:nvCxnSpPr>
        <p:spPr>
          <a:xfrm>
            <a:off x="7841558" y="18863137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10D88EB-89A5-4A46-B002-428DDD795BA9}"/>
              </a:ext>
            </a:extLst>
          </p:cNvPr>
          <p:cNvSpPr/>
          <p:nvPr/>
        </p:nvSpPr>
        <p:spPr>
          <a:xfrm>
            <a:off x="3866640" y="23187668"/>
            <a:ext cx="3111221" cy="2536105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1DCE9C-8AC6-C949-A731-2A54678BB7BD}"/>
              </a:ext>
            </a:extLst>
          </p:cNvPr>
          <p:cNvCxnSpPr>
            <a:cxnSpLocks/>
          </p:cNvCxnSpPr>
          <p:nvPr/>
        </p:nvCxnSpPr>
        <p:spPr>
          <a:xfrm>
            <a:off x="9263291" y="21840904"/>
            <a:ext cx="0" cy="18288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6">
            <a:extLst>
              <a:ext uri="{FF2B5EF4-FFF2-40B4-BE49-F238E27FC236}">
                <a16:creationId xmlns:a16="http://schemas.microsoft.com/office/drawing/2014/main" id="{99FE741C-71BD-0D49-8728-853A3CD018BE}"/>
              </a:ext>
            </a:extLst>
          </p:cNvPr>
          <p:cNvSpPr txBox="1"/>
          <p:nvPr/>
        </p:nvSpPr>
        <p:spPr>
          <a:xfrm>
            <a:off x="3953707" y="23293305"/>
            <a:ext cx="29936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 Regression!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Rounded Rectangle 121">
            <a:hlinkClick r:id="rId24"/>
            <a:extLst>
              <a:ext uri="{FF2B5EF4-FFF2-40B4-BE49-F238E27FC236}">
                <a16:creationId xmlns:a16="http://schemas.microsoft.com/office/drawing/2014/main" id="{28C89159-3DB5-DB49-B242-85F3F62376C9}"/>
              </a:ext>
            </a:extLst>
          </p:cNvPr>
          <p:cNvSpPr/>
          <p:nvPr/>
        </p:nvSpPr>
        <p:spPr>
          <a:xfrm>
            <a:off x="4492868" y="24059800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Confounds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A954CAF1-BB62-D845-8133-91A3CB253C9A}"/>
              </a:ext>
            </a:extLst>
          </p:cNvPr>
          <p:cNvSpPr/>
          <p:nvPr/>
        </p:nvSpPr>
        <p:spPr>
          <a:xfrm>
            <a:off x="4481336" y="24613699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Temporal Filtering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Rounded Rectangle 123">
            <a:hlinkClick r:id="rId25"/>
            <a:extLst>
              <a:ext uri="{FF2B5EF4-FFF2-40B4-BE49-F238E27FC236}">
                <a16:creationId xmlns:a16="http://schemas.microsoft.com/office/drawing/2014/main" id="{352B44AF-C2EE-9B41-894A-E04DC4439C6C}"/>
              </a:ext>
            </a:extLst>
          </p:cNvPr>
          <p:cNvSpPr/>
          <p:nvPr/>
        </p:nvSpPr>
        <p:spPr>
          <a:xfrm>
            <a:off x="4481336" y="25142676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GLM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410653A-5B2C-7A4D-9161-6BD1EF902C87}"/>
              </a:ext>
            </a:extLst>
          </p:cNvPr>
          <p:cNvCxnSpPr>
            <a:cxnSpLocks/>
          </p:cNvCxnSpPr>
          <p:nvPr/>
        </p:nvCxnSpPr>
        <p:spPr>
          <a:xfrm flipV="1">
            <a:off x="8787507" y="21244845"/>
            <a:ext cx="0" cy="45720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BC12737-EB7C-5B4D-BE5B-A8D79309D4A1}"/>
              </a:ext>
            </a:extLst>
          </p:cNvPr>
          <p:cNvSpPr/>
          <p:nvPr/>
        </p:nvSpPr>
        <p:spPr>
          <a:xfrm>
            <a:off x="7836945" y="26765385"/>
            <a:ext cx="2942490" cy="2536104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Text Box 6">
            <a:extLst>
              <a:ext uri="{FF2B5EF4-FFF2-40B4-BE49-F238E27FC236}">
                <a16:creationId xmlns:a16="http://schemas.microsoft.com/office/drawing/2014/main" id="{AA75321B-246E-1343-B93E-C4C10FCE8894}"/>
              </a:ext>
            </a:extLst>
          </p:cNvPr>
          <p:cNvSpPr txBox="1"/>
          <p:nvPr/>
        </p:nvSpPr>
        <p:spPr>
          <a:xfrm>
            <a:off x="7831274" y="26867241"/>
            <a:ext cx="2917700" cy="12574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type of analysis </a:t>
            </a:r>
            <a:b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do...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4" name="Rounded Rectangle 133">
            <a:hlinkClick r:id="rId26"/>
            <a:extLst>
              <a:ext uri="{FF2B5EF4-FFF2-40B4-BE49-F238E27FC236}">
                <a16:creationId xmlns:a16="http://schemas.microsoft.com/office/drawing/2014/main" id="{45281CA5-E4A1-2A4F-83DF-275D386BBA79}"/>
              </a:ext>
            </a:extLst>
          </p:cNvPr>
          <p:cNvSpPr/>
          <p:nvPr/>
        </p:nvSpPr>
        <p:spPr>
          <a:xfrm>
            <a:off x="8048089" y="28326915"/>
            <a:ext cx="2520235" cy="71435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BrainIAK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(external link)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10311D2-816A-0B4B-9DB5-F099B47334CD}"/>
              </a:ext>
            </a:extLst>
          </p:cNvPr>
          <p:cNvSpPr/>
          <p:nvPr/>
        </p:nvSpPr>
        <p:spPr>
          <a:xfrm>
            <a:off x="1090274" y="25382954"/>
            <a:ext cx="2488039" cy="2367489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2" name="Text Box 6">
            <a:extLst>
              <a:ext uri="{FF2B5EF4-FFF2-40B4-BE49-F238E27FC236}">
                <a16:creationId xmlns:a16="http://schemas.microsoft.com/office/drawing/2014/main" id="{851C6756-731C-2347-BEEC-9A53DED01AC0}"/>
              </a:ext>
            </a:extLst>
          </p:cNvPr>
          <p:cNvSpPr txBox="1"/>
          <p:nvPr/>
        </p:nvSpPr>
        <p:spPr>
          <a:xfrm>
            <a:off x="1138182" y="25574690"/>
            <a:ext cx="2405734" cy="236748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ROIs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way to mask your data…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790DAC5-1B73-3541-BA13-30F21C2A3EA4}"/>
              </a:ext>
            </a:extLst>
          </p:cNvPr>
          <p:cNvSpPr/>
          <p:nvPr/>
        </p:nvSpPr>
        <p:spPr>
          <a:xfrm>
            <a:off x="1302043" y="27039724"/>
            <a:ext cx="2078012" cy="472989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AB3F15C-3575-0A48-BE97-10860903CC48}"/>
              </a:ext>
            </a:extLst>
          </p:cNvPr>
          <p:cNvGrpSpPr/>
          <p:nvPr/>
        </p:nvGrpSpPr>
        <p:grpSpPr>
          <a:xfrm>
            <a:off x="5547639" y="30620497"/>
            <a:ext cx="3442002" cy="1838945"/>
            <a:chOff x="5590168" y="30612313"/>
            <a:chExt cx="3442002" cy="1838945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05041C1F-2457-594C-BD26-C1F381A21D41}"/>
                </a:ext>
              </a:extLst>
            </p:cNvPr>
            <p:cNvSpPr/>
            <p:nvPr/>
          </p:nvSpPr>
          <p:spPr>
            <a:xfrm>
              <a:off x="5590168" y="30612313"/>
              <a:ext cx="3417313" cy="1838945"/>
            </a:xfrm>
            <a:prstGeom prst="roundRect">
              <a:avLst/>
            </a:prstGeom>
            <a:pattFill prst="pct70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Text Box 6">
              <a:extLst>
                <a:ext uri="{FF2B5EF4-FFF2-40B4-BE49-F238E27FC236}">
                  <a16:creationId xmlns:a16="http://schemas.microsoft.com/office/drawing/2014/main" id="{9E396A85-00A3-0545-BEC8-23584169F9C4}"/>
                </a:ext>
              </a:extLst>
            </p:cNvPr>
            <p:cNvSpPr txBox="1"/>
            <p:nvPr/>
          </p:nvSpPr>
          <p:spPr>
            <a:xfrm>
              <a:off x="5614856" y="30634284"/>
              <a:ext cx="3417314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GROUP-LEVEL ANALYSIS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group, or not to group.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B579081-7F6D-2846-A68C-0B24E5C897AB}"/>
                </a:ext>
              </a:extLst>
            </p:cNvPr>
            <p:cNvSpPr/>
            <p:nvPr/>
          </p:nvSpPr>
          <p:spPr>
            <a:xfrm>
              <a:off x="6269025" y="31386274"/>
              <a:ext cx="2057428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Standard Space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B30B98DB-4D2B-3740-B03D-F2E559C3AE44}"/>
                </a:ext>
              </a:extLst>
            </p:cNvPr>
            <p:cNvSpPr/>
            <p:nvPr/>
          </p:nvSpPr>
          <p:spPr>
            <a:xfrm>
              <a:off x="6257492" y="31940156"/>
              <a:ext cx="2068961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Statistical Inference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7AC8D6C-77B4-294D-A8FB-8A2D79093D86}"/>
              </a:ext>
            </a:extLst>
          </p:cNvPr>
          <p:cNvCxnSpPr>
            <a:cxnSpLocks/>
          </p:cNvCxnSpPr>
          <p:nvPr/>
        </p:nvCxnSpPr>
        <p:spPr>
          <a:xfrm>
            <a:off x="2285692" y="24283687"/>
            <a:ext cx="0" cy="898199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854B116-6E31-6043-98F4-56FEBBDB9F83}"/>
              </a:ext>
            </a:extLst>
          </p:cNvPr>
          <p:cNvCxnSpPr>
            <a:cxnSpLocks/>
          </p:cNvCxnSpPr>
          <p:nvPr/>
        </p:nvCxnSpPr>
        <p:spPr>
          <a:xfrm>
            <a:off x="9274901" y="25768352"/>
            <a:ext cx="0" cy="9144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2FFEB3-E467-5449-AF8A-89FAC3B6CFD4}"/>
              </a:ext>
            </a:extLst>
          </p:cNvPr>
          <p:cNvCxnSpPr>
            <a:cxnSpLocks/>
          </p:cNvCxnSpPr>
          <p:nvPr/>
        </p:nvCxnSpPr>
        <p:spPr>
          <a:xfrm>
            <a:off x="6792911" y="28057751"/>
            <a:ext cx="1005840" cy="0"/>
          </a:xfrm>
          <a:prstGeom prst="straightConnector1">
            <a:avLst/>
          </a:prstGeom>
          <a:ln w="9525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292F3D4-31AD-3A4A-8E19-802C745F9B75}"/>
              </a:ext>
            </a:extLst>
          </p:cNvPr>
          <p:cNvGrpSpPr/>
          <p:nvPr/>
        </p:nvGrpSpPr>
        <p:grpSpPr>
          <a:xfrm>
            <a:off x="4145943" y="27406581"/>
            <a:ext cx="2574337" cy="1187854"/>
            <a:chOff x="4651463" y="26683797"/>
            <a:chExt cx="2917700" cy="1187854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6093540-59C1-0B49-9176-B3992A6D3A5D}"/>
                </a:ext>
              </a:extLst>
            </p:cNvPr>
            <p:cNvSpPr/>
            <p:nvPr/>
          </p:nvSpPr>
          <p:spPr>
            <a:xfrm>
              <a:off x="4651463" y="26683797"/>
              <a:ext cx="2917700" cy="1187854"/>
            </a:xfrm>
            <a:prstGeom prst="roundRect">
              <a:avLst/>
            </a:prstGeom>
            <a:pattFill prst="wdDn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 Box 6">
              <a:extLst>
                <a:ext uri="{FF2B5EF4-FFF2-40B4-BE49-F238E27FC236}">
                  <a16:creationId xmlns:a16="http://schemas.microsoft.com/office/drawing/2014/main" id="{9C5325AB-F9D4-C043-90BD-10763CE873F7}"/>
                </a:ext>
              </a:extLst>
            </p:cNvPr>
            <p:cNvSpPr txBox="1"/>
            <p:nvPr/>
          </p:nvSpPr>
          <p:spPr>
            <a:xfrm>
              <a:off x="4718821" y="26750005"/>
              <a:ext cx="2762546" cy="110051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BETA ESTIMATES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output that might </a:t>
              </a:r>
              <a:b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 of interest…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2C546A-EBB4-4E41-956C-C3E36F5BA220}"/>
              </a:ext>
            </a:extLst>
          </p:cNvPr>
          <p:cNvCxnSpPr>
            <a:cxnSpLocks/>
          </p:cNvCxnSpPr>
          <p:nvPr/>
        </p:nvCxnSpPr>
        <p:spPr>
          <a:xfrm>
            <a:off x="5351751" y="29909166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BAFE273-5027-2849-91BF-80E50893F42B}"/>
              </a:ext>
            </a:extLst>
          </p:cNvPr>
          <p:cNvCxnSpPr>
            <a:cxnSpLocks/>
          </p:cNvCxnSpPr>
          <p:nvPr/>
        </p:nvCxnSpPr>
        <p:spPr>
          <a:xfrm flipH="1">
            <a:off x="8311707" y="29877270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F01CD55-5361-CA4D-BDC1-D2572CE91A5B}"/>
              </a:ext>
            </a:extLst>
          </p:cNvPr>
          <p:cNvGrpSpPr/>
          <p:nvPr/>
        </p:nvGrpSpPr>
        <p:grpSpPr>
          <a:xfrm>
            <a:off x="1117705" y="378640"/>
            <a:ext cx="10112148" cy="2011221"/>
            <a:chOff x="1117705" y="519328"/>
            <a:chExt cx="10112148" cy="201122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E82574C-C29D-9945-910C-7559F4DE7164}"/>
                </a:ext>
              </a:extLst>
            </p:cNvPr>
            <p:cNvSpPr/>
            <p:nvPr/>
          </p:nvSpPr>
          <p:spPr>
            <a:xfrm>
              <a:off x="1117705" y="519328"/>
              <a:ext cx="9956591" cy="2011221"/>
            </a:xfrm>
            <a:prstGeom prst="roundRect">
              <a:avLst/>
            </a:prstGeom>
            <a:solidFill>
              <a:srgbClr val="C0DAE2"/>
            </a:solidFill>
            <a:ln w="76200">
              <a:solidFill>
                <a:srgbClr val="3D8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262BBF-0F53-C043-93B1-13BBE2A1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1535" b="97187" l="2821" r="98462">
                          <a14:foregroundMark x1="23333" y1="65985" x2="25641" y2="27877"/>
                          <a14:foregroundMark x1="25641" y1="27877" x2="60513" y2="21739"/>
                          <a14:foregroundMark x1="60513" y1="21739" x2="76154" y2="54987"/>
                          <a14:foregroundMark x1="76154" y1="54987" x2="44872" y2="74169"/>
                          <a14:foregroundMark x1="44872" y1="74169" x2="26667" y2="42199"/>
                          <a14:foregroundMark x1="26667" y1="42199" x2="52821" y2="21995"/>
                          <a14:foregroundMark x1="13846" y1="64706" x2="22051" y2="27110"/>
                          <a14:foregroundMark x1="22051" y1="27110" x2="48974" y2="1790"/>
                          <a14:foregroundMark x1="48974" y1="1790" x2="33590" y2="15090"/>
                          <a14:foregroundMark x1="17436" y1="22762" x2="67692" y2="9719"/>
                          <a14:foregroundMark x1="23590" y1="14322" x2="52564" y2="7673"/>
                          <a14:foregroundMark x1="41795" y1="15090" x2="10000" y2="34527"/>
                          <a14:foregroundMark x1="10000" y1="34527" x2="50000" y2="12276"/>
                          <a14:foregroundMark x1="50000" y1="12276" x2="19231" y2="35038"/>
                          <a14:foregroundMark x1="19231" y1="35038" x2="21026" y2="71355"/>
                          <a14:foregroundMark x1="21026" y1="71355" x2="48462" y2="97442"/>
                          <a14:foregroundMark x1="48462" y1="97442" x2="46410" y2="23529"/>
                          <a14:foregroundMark x1="46410" y1="23529" x2="43077" y2="59591"/>
                          <a14:foregroundMark x1="43077" y1="59591" x2="57949" y2="26854"/>
                          <a14:foregroundMark x1="57949" y1="26854" x2="51795" y2="72379"/>
                          <a14:foregroundMark x1="51795" y1="72379" x2="64359" y2="35038"/>
                          <a14:foregroundMark x1="64359" y1="35038" x2="49487" y2="89258"/>
                          <a14:foregroundMark x1="49487" y1="89258" x2="61026" y2="56010"/>
                          <a14:foregroundMark x1="61026" y1="56010" x2="53590" y2="95141"/>
                          <a14:foregroundMark x1="53590" y1="95141" x2="63333" y2="59591"/>
                          <a14:foregroundMark x1="63333" y1="59591" x2="60769" y2="96675"/>
                          <a14:foregroundMark x1="60769" y1="96675" x2="74103" y2="75703"/>
                          <a14:foregroundMark x1="33590" y1="78772" x2="43846" y2="84399"/>
                          <a14:foregroundMark x1="27436" y1="86445" x2="33590" y2="97442"/>
                          <a14:foregroundMark x1="21538" y1="86445" x2="10513" y2="52685"/>
                          <a14:foregroundMark x1="10513" y1="52685" x2="11026" y2="37596"/>
                          <a14:foregroundMark x1="6055" y1="65792" x2="8205" y2="40921"/>
                          <a14:foregroundMark x1="2821" y1="55754" x2="19487" y2="22506"/>
                          <a14:foregroundMark x1="26154" y1="65217" x2="34359" y2="66240"/>
                          <a14:foregroundMark x1="32308" y1="70844" x2="40256" y2="76215"/>
                          <a14:foregroundMark x1="64872" y1="97442" x2="73077" y2="79795"/>
                          <a14:foregroundMark x1="71282" y1="38875" x2="75128" y2="46547"/>
                          <a14:foregroundMark x1="36410" y1="46292" x2="40256" y2="51662"/>
                          <a14:foregroundMark x1="38974" y1="45013" x2="38974" y2="52430"/>
                          <a14:foregroundMark x1="90256" y1="32992" x2="92564" y2="59847"/>
                          <a14:foregroundMark x1="94615" y1="48338" x2="95897" y2="44501"/>
                          <a14:foregroundMark x1="24103" y1="41432" x2="28974" y2="34783"/>
                          <a14:foregroundMark x1="70513" y1="39386" x2="77949" y2="48338"/>
                          <a14:foregroundMark x1="69231" y1="37084" x2="77179" y2="41432"/>
                          <a14:foregroundMark x1="88462" y1="50639" x2="86410" y2="52430"/>
                          <a14:foregroundMark x1="62821" y1="72634" x2="78718" y2="57289"/>
                          <a14:foregroundMark x1="41282" y1="66752" x2="44615" y2="67263"/>
                          <a14:foregroundMark x1="41282" y1="76726" x2="36410" y2="72634"/>
                          <a14:foregroundMark x1="31538" y1="72634" x2="44615" y2="74169"/>
                          <a14:foregroundMark x1="30256" y1="71355" x2="38462" y2="69309"/>
                          <a14:foregroundMark x1="28205" y1="89003" x2="43846" y2="89770"/>
                          <a14:foregroundMark x1="33077" y1="95908" x2="49487" y2="95141"/>
                          <a14:foregroundMark x1="68974" y1="97442" x2="67949" y2="83120"/>
                          <a14:foregroundMark x1="95641" y1="58056" x2="98462" y2="45013"/>
                          <a14:backgroundMark x1="3590" y1="72890" x2="3966" y2="72486"/>
                          <a14:backgroundMark x1="0" y1="69565" x2="3590" y2="68286"/>
                          <a14:backgroundMark x1="2308" y1="68031" x2="4359" y2="70844"/>
                          <a14:backgroundMark x1="3590" y1="71355" x2="4872" y2="726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7263" y="731223"/>
              <a:ext cx="1607053" cy="1607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3C6407-8FCD-F44E-946D-E5A24B667F72}"/>
                </a:ext>
              </a:extLst>
            </p:cNvPr>
            <p:cNvSpPr txBox="1"/>
            <p:nvPr/>
          </p:nvSpPr>
          <p:spPr>
            <a:xfrm>
              <a:off x="3040182" y="727009"/>
              <a:ext cx="818967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Merriweather" pitchFamily="2" charset="77"/>
                </a:rPr>
                <a:t>Overview of conducting fMRI research</a:t>
              </a:r>
            </a:p>
            <a:p>
              <a:pPr marL="285750"/>
              <a:r>
                <a:rPr lang="en-US" sz="2800" i="1" dirty="0">
                  <a:latin typeface="Merriweather" pitchFamily="2" charset="77"/>
                </a:rPr>
                <a:t>from study design to data acquisition to </a:t>
              </a:r>
              <a:br>
                <a:rPr lang="en-US" sz="2800" i="1" dirty="0">
                  <a:latin typeface="Merriweather" pitchFamily="2" charset="77"/>
                </a:rPr>
              </a:br>
              <a:r>
                <a:rPr lang="en-US" sz="2800" i="1" dirty="0">
                  <a:latin typeface="Merriweather" pitchFamily="2" charset="77"/>
                </a:rPr>
                <a:t>data analysis and beyond…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CDF498-719B-5743-B696-B44AE855097C}"/>
                </a:ext>
              </a:extLst>
            </p:cNvPr>
            <p:cNvSpPr txBox="1"/>
            <p:nvPr/>
          </p:nvSpPr>
          <p:spPr>
            <a:xfrm>
              <a:off x="5798337" y="2158169"/>
              <a:ext cx="518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Merriweather" pitchFamily="2" charset="77"/>
                </a:rPr>
                <a:t>created by the Princeton “Pygers” neuroimaging support group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771275F-F6AE-B047-9200-A921CDBC9E4F}"/>
                </a:ext>
              </a:extLst>
            </p:cNvPr>
            <p:cNvGrpSpPr/>
            <p:nvPr/>
          </p:nvGrpSpPr>
          <p:grpSpPr>
            <a:xfrm>
              <a:off x="1644669" y="861004"/>
              <a:ext cx="892617" cy="635844"/>
              <a:chOff x="1644669" y="861004"/>
              <a:chExt cx="892617" cy="6358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DE6034-0CF0-B349-8122-3163CCC3A742}"/>
                  </a:ext>
                </a:extLst>
              </p:cNvPr>
              <p:cNvSpPr/>
              <p:nvPr/>
            </p:nvSpPr>
            <p:spPr>
              <a:xfrm>
                <a:off x="1875522" y="861004"/>
                <a:ext cx="420491" cy="120141"/>
              </a:xfrm>
              <a:prstGeom prst="rect">
                <a:avLst/>
              </a:prstGeom>
              <a:solidFill>
                <a:srgbClr val="A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DE3C5E9-D9CC-D041-86C2-275906A28822}"/>
                  </a:ext>
                </a:extLst>
              </p:cNvPr>
              <p:cNvSpPr/>
              <p:nvPr/>
            </p:nvSpPr>
            <p:spPr>
              <a:xfrm>
                <a:off x="1644669" y="901992"/>
                <a:ext cx="892617" cy="59485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Up">
                  <a:avLst>
                    <a:gd name="adj" fmla="val 10655361"/>
                  </a:avLst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ln w="0"/>
                  </a:rPr>
                  <a:t>PYGERS</a:t>
                </a:r>
              </a:p>
            </p:txBody>
          </p:sp>
        </p:grpSp>
      </p:grpSp>
      <p:sp>
        <p:nvSpPr>
          <p:cNvPr id="131" name="Rounded Rectangle 130">
            <a:hlinkClick r:id="rId13"/>
            <a:extLst>
              <a:ext uri="{FF2B5EF4-FFF2-40B4-BE49-F238E27FC236}">
                <a16:creationId xmlns:a16="http://schemas.microsoft.com/office/drawing/2014/main" id="{F22257EC-C010-BA46-9AE4-51D5BE870236}"/>
              </a:ext>
            </a:extLst>
          </p:cNvPr>
          <p:cNvSpPr/>
          <p:nvPr/>
        </p:nvSpPr>
        <p:spPr>
          <a:xfrm>
            <a:off x="2512493" y="12005628"/>
            <a:ext cx="1242567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use DataLad?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5291</TotalTime>
  <Words>323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Merriweather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Lalala</dc:creator>
  <cp:lastModifiedBy>Paula P. Brooks</cp:lastModifiedBy>
  <cp:revision>47</cp:revision>
  <cp:lastPrinted>2020-05-24T00:37:18Z</cp:lastPrinted>
  <dcterms:created xsi:type="dcterms:W3CDTF">2019-11-26T18:02:48Z</dcterms:created>
  <dcterms:modified xsi:type="dcterms:W3CDTF">2020-09-10T15:29:31Z</dcterms:modified>
</cp:coreProperties>
</file>