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19" r:id="rId2"/>
    <p:sldId id="341" r:id="rId3"/>
    <p:sldId id="366" r:id="rId4"/>
    <p:sldId id="372" r:id="rId5"/>
    <p:sldId id="295" r:id="rId6"/>
    <p:sldId id="374" r:id="rId7"/>
    <p:sldId id="274" r:id="rId8"/>
    <p:sldId id="275" r:id="rId9"/>
    <p:sldId id="276" r:id="rId10"/>
    <p:sldId id="367" r:id="rId11"/>
    <p:sldId id="278" r:id="rId12"/>
    <p:sldId id="368" r:id="rId13"/>
    <p:sldId id="331" r:id="rId14"/>
    <p:sldId id="369" r:id="rId15"/>
    <p:sldId id="310" r:id="rId16"/>
    <p:sldId id="337" r:id="rId17"/>
    <p:sldId id="297" r:id="rId18"/>
    <p:sldId id="357" r:id="rId19"/>
    <p:sldId id="300" r:id="rId20"/>
    <p:sldId id="299" r:id="rId21"/>
    <p:sldId id="351" r:id="rId22"/>
    <p:sldId id="301" r:id="rId23"/>
    <p:sldId id="296" r:id="rId24"/>
    <p:sldId id="265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0" autoAdjust="0"/>
    <p:restoredTop sz="74645" autoAdjust="0"/>
  </p:normalViewPr>
  <p:slideViewPr>
    <p:cSldViewPr snapToGrid="0">
      <p:cViewPr varScale="1">
        <p:scale>
          <a:sx n="59" d="100"/>
          <a:sy n="59" d="100"/>
        </p:scale>
        <p:origin x="13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C9788-8F69-42C4-9612-3139FDA8D4EA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BE0A-C0DF-4817-8C25-EE94D47E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7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all started some years ago with a germline analysis of~1100 pediatric cancer genomes, which was eventually published in the New England Journal in 2015.   The challenge we faced was how to efficiently detect and triage potentially pathogenic variants from a huge volume of next-generation sequencing data.  A lot of software was written to support this effort, some of which has been now integrated into the </a:t>
            </a:r>
            <a:r>
              <a:rPr lang="en-US" baseline="0" dirty="0" err="1" smtClean="0"/>
              <a:t>PeCan</a:t>
            </a:r>
            <a:r>
              <a:rPr lang="en-US" baseline="0" dirty="0" smtClean="0"/>
              <a:t>-PIE portal, so now you can use it too.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FBE0A-C0DF-4817-8C25-EE94D47EA1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61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6332C-BA04-4F4D-A1C9-0D792C3DB3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63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dbNSFP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FBE0A-C0DF-4817-8C25-EE94D47EA1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01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6332C-BA04-4F4D-A1C9-0D792C3DB3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26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“The FH gene provides instructions for making an enzyme called </a:t>
            </a:r>
            <a:r>
              <a:rPr lang="en-US" dirty="0" err="1" smtClean="0"/>
              <a:t>fumarase</a:t>
            </a:r>
            <a:r>
              <a:rPr lang="en-US" dirty="0" smtClean="0"/>
              <a:t> (also known as fumarate hydratase). </a:t>
            </a:r>
            <a:r>
              <a:rPr lang="en-US" dirty="0" err="1" smtClean="0"/>
              <a:t>Fumarase</a:t>
            </a:r>
            <a:r>
              <a:rPr lang="en-US" dirty="0" smtClean="0"/>
              <a:t> participates in an important series of reactions known as the citric acid cycle or Krebs cycle, which allows cells to use oxygen and generate energy. Specifically, </a:t>
            </a:r>
            <a:r>
              <a:rPr lang="en-US" dirty="0" err="1" smtClean="0"/>
              <a:t>fumarase</a:t>
            </a:r>
            <a:r>
              <a:rPr lang="en-US" dirty="0" smtClean="0"/>
              <a:t> helps convert a molecule called fumarate to a molecule called malate.”</a:t>
            </a:r>
          </a:p>
          <a:p>
            <a:endParaRPr lang="en-US" dirty="0" smtClean="0"/>
          </a:p>
          <a:p>
            <a:r>
              <a:rPr lang="en-US" dirty="0" smtClean="0"/>
              <a:t>Linked with (1) </a:t>
            </a:r>
            <a:r>
              <a:rPr lang="en-US" dirty="0" err="1" smtClean="0"/>
              <a:t>fumurase</a:t>
            </a:r>
            <a:r>
              <a:rPr lang="en-US" dirty="0" smtClean="0"/>
              <a:t> deficiency (2) renal cancer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FBE0A-C0DF-4817-8C25-EE94D47EA1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25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Infantile lethal </a:t>
            </a:r>
            <a:r>
              <a:rPr lang="en-US" dirty="0" err="1" smtClean="0"/>
              <a:t>fumarase</a:t>
            </a:r>
            <a:r>
              <a:rPr lang="en-US" dirty="0" smtClean="0"/>
              <a:t> deficiency</a:t>
            </a:r>
          </a:p>
          <a:p>
            <a:r>
              <a:rPr lang="en-US" dirty="0" smtClean="0"/>
              <a:t>PMID</a:t>
            </a:r>
            <a:r>
              <a:rPr lang="en-US" baseline="0" dirty="0" smtClean="0"/>
              <a:t> </a:t>
            </a:r>
            <a:r>
              <a:rPr lang="en-US" dirty="0" smtClean="0"/>
              <a:t>22069215, http://onlinelibrary.wiley.com/doi/10.1002/ajmg.a.34344/full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FBE0A-C0DF-4817-8C25-EE94D47EA1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3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FBE0A-C0DF-4817-8C25-EE94D47EA1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82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6332C-BA04-4F4D-A1C9-0D792C3DB3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16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Realize You Have a Choice When It Comes to Variant Classification, and We Thank You For Choosing </a:t>
            </a:r>
            <a:r>
              <a:rPr lang="en-US" baseline="0" dirty="0" err="1" smtClean="0"/>
              <a:t>PeCan</a:t>
            </a:r>
            <a:r>
              <a:rPr lang="en-US" baseline="0" dirty="0" smtClean="0"/>
              <a:t>-PIE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CADD, REVEL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Pediatric-cancer specific populations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Disease predisposition genes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Data curation (e.g. COSMIC filtering)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FBE0A-C0DF-4817-8C25-EE94D47EA1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29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Scott Newman</a:t>
            </a:r>
            <a:r>
              <a:rPr lang="en-US" baseline="0" dirty="0" smtClean="0"/>
              <a:t> </a:t>
            </a:r>
            <a:r>
              <a:rPr lang="en-US" dirty="0" smtClean="0"/>
              <a:t>is here today (poster on 10/18 was “Access, visualize and analyze pediatric genomic data on St. Jude Cloud”)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FBE0A-C0DF-4817-8C25-EE94D47EA1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59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CC536-9A21-4596-8229-F70354AE8E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1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FBE0A-C0DF-4817-8C25-EE94D47EA1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59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FBE0A-C0DF-4817-8C25-EE94D47EA1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2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ACMG =</a:t>
            </a:r>
            <a:r>
              <a:rPr lang="en-US" baseline="0" dirty="0" smtClean="0"/>
              <a:t> </a:t>
            </a:r>
            <a:r>
              <a:rPr lang="en-US" dirty="0" smtClean="0"/>
              <a:t>American College of Medical Genetics and Genomics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FBE0A-C0DF-4817-8C25-EE94D47EA1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98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FBE0A-C0DF-4817-8C25-EE94D47EA1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70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Currently ~30 mb limit</a:t>
            </a:r>
          </a:p>
          <a:p>
            <a:r>
              <a:rPr lang="en-US" dirty="0" smtClean="0"/>
              <a:t>Drag</a:t>
            </a:r>
            <a:r>
              <a:rPr lang="en-US" baseline="0" dirty="0" smtClean="0"/>
              <a:t> &amp; drop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FBE0A-C0DF-4817-8C25-EE94D47EA1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44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TALL = T-cell acute lymphoblastic</a:t>
            </a:r>
            <a:r>
              <a:rPr lang="en-US" baseline="0" dirty="0" smtClean="0"/>
              <a:t> leukemia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FBE0A-C0DF-4817-8C25-EE94D47EA1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43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FBE0A-C0DF-4817-8C25-EE94D47EA1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14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NRAS G12:</a:t>
            </a:r>
            <a:r>
              <a:rPr lang="en-US" baseline="0" dirty="0" smtClean="0"/>
              <a:t> very rare in germline (1 PCGP), however a hotspot in somatic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Small filled edge to G12S = fraction germline, not contamination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6332C-BA04-4F4D-A1C9-0D792C3DB3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85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ABA5-A7FD-481E-B748-CB2FBFC5992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6D8C-E18C-4A25-8761-34824788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5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ABA5-A7FD-481E-B748-CB2FBFC5992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6D8C-E18C-4A25-8761-34824788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9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ABA5-A7FD-481E-B748-CB2FBFC5992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6D8C-E18C-4A25-8761-34824788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6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ABA5-A7FD-481E-B748-CB2FBFC5992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6D8C-E18C-4A25-8761-34824788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7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ABA5-A7FD-481E-B748-CB2FBFC5992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6D8C-E18C-4A25-8761-34824788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ABA5-A7FD-481E-B748-CB2FBFC5992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6D8C-E18C-4A25-8761-34824788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9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ABA5-A7FD-481E-B748-CB2FBFC5992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6D8C-E18C-4A25-8761-34824788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1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ABA5-A7FD-481E-B748-CB2FBFC5992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6D8C-E18C-4A25-8761-34824788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6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ABA5-A7FD-481E-B748-CB2FBFC5992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6D8C-E18C-4A25-8761-34824788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4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ABA5-A7FD-481E-B748-CB2FBFC5992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6D8C-E18C-4A25-8761-34824788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0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ABA5-A7FD-481E-B748-CB2FBFC5992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6D8C-E18C-4A25-8761-34824788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6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5ABA5-A7FD-481E-B748-CB2FBFC5992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06D8C-E18C-4A25-8761-34824788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8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www.nature.com/ng/journal/v48/n1/full/ng.3466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ACMG%20paper:%20http:/www.nature.com/gim/journal/v17/n5/full/gim201530a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tmp"/><Relationship Id="rId5" Type="http://schemas.openxmlformats.org/officeDocument/2006/relationships/image" Target="../media/image21.tmp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jm.org/doi/full/10.1056/NEJMoa1508054#t=artic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0329" y="226927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Pe</a:t>
            </a:r>
            <a:r>
              <a:rPr lang="en-US" dirty="0"/>
              <a:t>diatric </a:t>
            </a:r>
            <a:r>
              <a:rPr lang="en-US" u="sng" dirty="0"/>
              <a:t>Can</a:t>
            </a:r>
            <a:r>
              <a:rPr lang="en-US" dirty="0"/>
              <a:t>cer Variant </a:t>
            </a:r>
            <a:r>
              <a:rPr lang="en-US" u="sng" dirty="0"/>
              <a:t>P</a:t>
            </a:r>
            <a:r>
              <a:rPr lang="en-US" dirty="0"/>
              <a:t>athogenicity </a:t>
            </a:r>
            <a:r>
              <a:rPr lang="en-US" u="sng" dirty="0"/>
              <a:t>I</a:t>
            </a:r>
            <a:r>
              <a:rPr lang="en-US" dirty="0"/>
              <a:t>nformation </a:t>
            </a:r>
            <a:r>
              <a:rPr lang="en-US" u="sng" dirty="0"/>
              <a:t>E</a:t>
            </a:r>
            <a:r>
              <a:rPr lang="en-US" dirty="0"/>
              <a:t>xchange (</a:t>
            </a:r>
            <a:r>
              <a:rPr lang="en-US" dirty="0" err="1"/>
              <a:t>PeCan</a:t>
            </a:r>
            <a:r>
              <a:rPr lang="en-US" dirty="0"/>
              <a:t>-PIE)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663" y="5865091"/>
            <a:ext cx="6302830" cy="882026"/>
          </a:xfrm>
        </p:spPr>
        <p:txBody>
          <a:bodyPr>
            <a:normAutofit/>
          </a:bodyPr>
          <a:lstStyle/>
          <a:p>
            <a:pPr algn="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ASHG Annual Meeting</a:t>
            </a:r>
          </a:p>
          <a:p>
            <a:pPr algn="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October 20, 2017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77"/>
            <a:ext cx="12152493" cy="1322614"/>
          </a:xfrm>
          <a:prstGeom prst="rect">
            <a:avLst/>
          </a:prstGeom>
        </p:spPr>
      </p:pic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31504" y="5423678"/>
            <a:ext cx="718369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Michael Edmonson &lt;Michael.Edmonson@stjude.org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&gt;</a:t>
            </a: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Department of Computational Biology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St. Jude Children’s Research Hospital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Memphis, TN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23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79389"/>
            <a:ext cx="10515600" cy="692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Results: 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82100" y="1945126"/>
            <a:ext cx="300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Sort, filter, search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3526" y="4265291"/>
            <a:ext cx="3618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Variant page links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8277726" y="4784500"/>
            <a:ext cx="327660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667000" y="1143000"/>
            <a:ext cx="23622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32" y="1122310"/>
            <a:ext cx="8427857" cy="5715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429500" y="2743199"/>
            <a:ext cx="848226" cy="37392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8732" y="2630598"/>
            <a:ext cx="12013268" cy="4080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8524143" y="2220791"/>
            <a:ext cx="930903" cy="11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1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/>
          <p:nvPr/>
        </p:nvCxnSpPr>
        <p:spPr>
          <a:xfrm flipH="1" flipV="1">
            <a:off x="7856160" y="4464004"/>
            <a:ext cx="1204079" cy="11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79389"/>
            <a:ext cx="10515600" cy="692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Variant page: gene info, Protein Paint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04" y="1149124"/>
            <a:ext cx="7268847" cy="59864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36305" y="4160093"/>
            <a:ext cx="32453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Protein Paint</a:t>
            </a:r>
          </a:p>
          <a:p>
            <a:pPr algn="r"/>
            <a:r>
              <a:rPr lang="en-US" sz="2800" dirty="0" smtClean="0"/>
              <a:t>(</a:t>
            </a:r>
            <a:r>
              <a:rPr lang="en-US" sz="2800" dirty="0" smtClean="0">
                <a:hlinkClick r:id="rId4"/>
              </a:rPr>
              <a:t>Zhou et al.,</a:t>
            </a:r>
          </a:p>
          <a:p>
            <a:pPr algn="r"/>
            <a:r>
              <a:rPr lang="en-US" sz="2800" dirty="0" smtClean="0">
                <a:hlinkClick r:id="rId4"/>
              </a:rPr>
              <a:t>Nat Genet. 2016</a:t>
            </a:r>
            <a:r>
              <a:rPr lang="en-US" sz="2800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07731" y="1558303"/>
            <a:ext cx="28927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Variant details</a:t>
            </a:r>
          </a:p>
          <a:p>
            <a:endParaRPr lang="en-US" sz="2800" dirty="0" smtClean="0"/>
          </a:p>
          <a:p>
            <a:r>
              <a:rPr lang="en-US" sz="2800" dirty="0" smtClean="0"/>
              <a:t>Gene information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200" y="5710809"/>
            <a:ext cx="2590800" cy="11049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3135086" y="4771448"/>
            <a:ext cx="5323114" cy="12617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3284" y="3220883"/>
            <a:ext cx="11865429" cy="3667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7803652" y="1844555"/>
            <a:ext cx="1204079" cy="11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803651" y="2674079"/>
            <a:ext cx="1204079" cy="11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22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1032"/>
            <a:ext cx="10515600" cy="692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Variant page: ClinVar, population frequency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86917" y="3400399"/>
            <a:ext cx="36630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Population frequencies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NHLBI ESP 6500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PCGP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ExAC</a:t>
            </a:r>
          </a:p>
          <a:p>
            <a:pPr algn="r"/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159673" y="1915180"/>
            <a:ext cx="4578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ClinVar information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66800"/>
            <a:ext cx="6562072" cy="599571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7159674" y="2175612"/>
            <a:ext cx="1625097" cy="11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159673" y="3617969"/>
            <a:ext cx="1200556" cy="69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3284" y="2552019"/>
            <a:ext cx="11865429" cy="433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5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43" y="365125"/>
            <a:ext cx="11381014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Variant page: damage prediction algorithms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0525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185" y="179389"/>
            <a:ext cx="10515600" cy="692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Variant page: ACMG </a:t>
            </a:r>
            <a:r>
              <a:rPr lang="en-US" dirty="0"/>
              <a:t>c</a:t>
            </a:r>
            <a:r>
              <a:rPr lang="en-US" dirty="0" smtClean="0"/>
              <a:t>lassification </a:t>
            </a:r>
            <a:r>
              <a:rPr lang="en-US" dirty="0"/>
              <a:t>t</a:t>
            </a:r>
            <a:r>
              <a:rPr lang="en-US" dirty="0" smtClean="0"/>
              <a:t>ool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4043" y="1224644"/>
            <a:ext cx="43379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Reviewer can evaluate/populate various pathogenicity “tags” as described by ACMG (</a:t>
            </a:r>
            <a:r>
              <a:rPr lang="en-US" sz="2400" dirty="0" smtClean="0">
                <a:hlinkClick r:id="rId3"/>
              </a:rPr>
              <a:t>Richards et al., Genet </a:t>
            </a:r>
            <a:r>
              <a:rPr lang="en-US" sz="2400" dirty="0">
                <a:hlinkClick r:id="rId3"/>
              </a:rPr>
              <a:t>Med. </a:t>
            </a:r>
            <a:r>
              <a:rPr lang="en-US" sz="2400" dirty="0" smtClean="0">
                <a:hlinkClick r:id="rId3"/>
              </a:rPr>
              <a:t>2015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Each tag can be annotated with text, PubMed 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Custom evidence can be entered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Based on responses, tool computes recommended 5-tier classification (P/LP/VUS/LB/B)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Lets you see specific reasons and evidence behind final classification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1224644"/>
            <a:ext cx="8382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433" y="876793"/>
            <a:ext cx="8105266" cy="598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5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79" y="1131588"/>
            <a:ext cx="9938660" cy="55141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182001"/>
            <a:ext cx="12192000" cy="914400"/>
          </a:xfrm>
          <a:prstGeom prst="rect">
            <a:avLst/>
          </a:prstGeom>
          <a:solidFill>
            <a:schemeClr val="bg1"/>
          </a:solidFill>
          <a:ln w="3175">
            <a:solidFill>
              <a:srgbClr val="FF99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7961" y="245238"/>
            <a:ext cx="1240599" cy="856596"/>
            <a:chOff x="367993" y="274643"/>
            <a:chExt cx="1240599" cy="8565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66243" y="576393"/>
              <a:ext cx="819493" cy="215994"/>
            </a:xfrm>
            <a:prstGeom prst="rect">
              <a:avLst/>
            </a:prstGeom>
          </p:spPr>
        </p:pic>
        <p:pic>
          <p:nvPicPr>
            <p:cNvPr id="7" name="Picture 2" descr="SJlife_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68"/>
            <a:stretch/>
          </p:blipFill>
          <p:spPr bwMode="auto">
            <a:xfrm>
              <a:off x="579159" y="309831"/>
              <a:ext cx="955964" cy="621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96195" y="885018"/>
              <a:ext cx="11123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Genomics Project</a:t>
              </a: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 bwMode="auto">
          <a:xfrm>
            <a:off x="1306359" y="-15766"/>
            <a:ext cx="1079401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example from St. Jude LIFE project: FH P174R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9041303" y="6462594"/>
            <a:ext cx="274320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Credit: Zhaoming Wang</a:t>
            </a:r>
            <a:endParaRPr lang="en-US" altLang="en-US" sz="16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2279" y="4327071"/>
            <a:ext cx="10526464" cy="21355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8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182001"/>
            <a:ext cx="12192000" cy="914400"/>
          </a:xfrm>
          <a:prstGeom prst="rect">
            <a:avLst/>
          </a:prstGeom>
          <a:solidFill>
            <a:schemeClr val="bg1"/>
          </a:solidFill>
          <a:ln w="3175">
            <a:solidFill>
              <a:srgbClr val="FF99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7961" y="245238"/>
            <a:ext cx="1240599" cy="856596"/>
            <a:chOff x="367993" y="274643"/>
            <a:chExt cx="1240599" cy="8565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6243" y="576393"/>
              <a:ext cx="819493" cy="215994"/>
            </a:xfrm>
            <a:prstGeom prst="rect">
              <a:avLst/>
            </a:prstGeom>
          </p:spPr>
        </p:pic>
        <p:pic>
          <p:nvPicPr>
            <p:cNvPr id="7" name="Picture 2" descr="SJlife_logo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68"/>
            <a:stretch/>
          </p:blipFill>
          <p:spPr bwMode="auto">
            <a:xfrm>
              <a:off x="579159" y="309831"/>
              <a:ext cx="955964" cy="621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96195" y="885018"/>
              <a:ext cx="11123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Genomics Project</a:t>
              </a: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 bwMode="auto">
          <a:xfrm>
            <a:off x="1306359" y="-57970"/>
            <a:ext cx="1079401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FH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P174R: ACMG classification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61" y="1194826"/>
            <a:ext cx="8297433" cy="5382376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09" y="3603618"/>
            <a:ext cx="6182588" cy="2124371"/>
          </a:xfrm>
          <a:prstGeom prst="rect">
            <a:avLst/>
          </a:prstGeom>
        </p:spPr>
      </p:pic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9041303" y="6462594"/>
            <a:ext cx="274320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Credit: Zhaoming Wang</a:t>
            </a:r>
            <a:endParaRPr lang="en-US" altLang="en-US" sz="16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56783" y="3507123"/>
            <a:ext cx="6369040" cy="3017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6419" y="1189393"/>
            <a:ext cx="6312768" cy="237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1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985" y="111351"/>
            <a:ext cx="10515600" cy="1325563"/>
          </a:xfrm>
        </p:spPr>
        <p:txBody>
          <a:bodyPr/>
          <a:lstStyle/>
          <a:p>
            <a:r>
              <a:rPr lang="en-US" dirty="0" smtClean="0"/>
              <a:t>Curated variant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9552" y="1828800"/>
            <a:ext cx="2802448" cy="2640694"/>
          </a:xfrm>
        </p:spPr>
        <p:txBody>
          <a:bodyPr>
            <a:normAutofit/>
          </a:bodyPr>
          <a:lstStyle/>
          <a:p>
            <a:r>
              <a:rPr lang="en-US" dirty="0" smtClean="0"/>
              <a:t>Searchable, </a:t>
            </a:r>
            <a:r>
              <a:rPr lang="en-US" dirty="0"/>
              <a:t>i</a:t>
            </a:r>
            <a:r>
              <a:rPr lang="en-US" dirty="0" smtClean="0"/>
              <a:t>ndexed by gene and amino acid change</a:t>
            </a:r>
          </a:p>
          <a:p>
            <a:r>
              <a:rPr lang="en-US" dirty="0" smtClean="0"/>
              <a:t>Variant page for each entry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1055461"/>
            <a:ext cx="8959567" cy="53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842" y="181704"/>
            <a:ext cx="10515600" cy="692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Job queue / history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07" y="751114"/>
            <a:ext cx="9526837" cy="66130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71600" y="873853"/>
            <a:ext cx="9906000" cy="421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7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63" y="1604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Visit </a:t>
            </a:r>
            <a:r>
              <a:rPr lang="en-US" dirty="0" err="1" smtClean="0"/>
              <a:t>stjude.cloud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63" y="781718"/>
            <a:ext cx="10843220" cy="609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544" y="879056"/>
            <a:ext cx="6172200" cy="586165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97329" y="216275"/>
            <a:ext cx="10515600" cy="132556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1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5" y="0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stjude.cloud</a:t>
            </a:r>
            <a:r>
              <a:rPr lang="en-US" dirty="0" smtClean="0"/>
              <a:t>: 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987641"/>
            <a:ext cx="9633177" cy="58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4356"/>
            <a:ext cx="11430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stjude.cloud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Visualizations: PCGP somatic and germline SNV/indel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84771" y="2073729"/>
            <a:ext cx="31374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allele frequency data freely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Sample-level data and BAM files controlled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Example view: TP53, filtered to pathogenic variants only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08" y="1235615"/>
            <a:ext cx="8085363" cy="545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253" y="-16042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tjude.cloud</a:t>
            </a:r>
            <a:r>
              <a:rPr lang="en-US" dirty="0" smtClean="0"/>
              <a:t>: data access request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90600"/>
            <a:ext cx="9416196" cy="573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2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454"/>
            <a:ext cx="10515600" cy="1325563"/>
          </a:xfrm>
        </p:spPr>
        <p:txBody>
          <a:bodyPr/>
          <a:lstStyle/>
          <a:p>
            <a:r>
              <a:rPr lang="en-US" dirty="0" smtClean="0"/>
              <a:t>Summary: why PIE?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5625"/>
            <a:ext cx="10972800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Efficiently annotate and drill down to classify potentially pathogenic variants</a:t>
            </a:r>
          </a:p>
          <a:p>
            <a:r>
              <a:rPr lang="en-US" dirty="0" smtClean="0"/>
              <a:t>Structured classification process; “show your work”, not a black box</a:t>
            </a:r>
          </a:p>
          <a:p>
            <a:r>
              <a:rPr lang="en-US" dirty="0" smtClean="0"/>
              <a:t>Bespoke:</a:t>
            </a:r>
          </a:p>
          <a:p>
            <a:pPr lvl="1"/>
            <a:r>
              <a:rPr lang="en-US" dirty="0" smtClean="0"/>
              <a:t>iteratively </a:t>
            </a:r>
            <a:r>
              <a:rPr lang="en-US" dirty="0"/>
              <a:t>developed </a:t>
            </a:r>
            <a:r>
              <a:rPr lang="en-US" dirty="0" smtClean="0"/>
              <a:t>with researchers, clinical </a:t>
            </a:r>
            <a:r>
              <a:rPr lang="en-US" dirty="0"/>
              <a:t>sequencing team and </a:t>
            </a:r>
            <a:r>
              <a:rPr lang="en-US" dirty="0" smtClean="0"/>
              <a:t>analysts</a:t>
            </a:r>
          </a:p>
          <a:p>
            <a:pPr lvl="1"/>
            <a:r>
              <a:rPr lang="en-US" dirty="0" smtClean="0"/>
              <a:t>Not developed in isolation, i.e. “if you build it, they will come”</a:t>
            </a:r>
            <a:endParaRPr lang="en-US" dirty="0"/>
          </a:p>
          <a:p>
            <a:r>
              <a:rPr lang="en-US" dirty="0" smtClean="0"/>
              <a:t>Research driven: contains project/collaboration results for ~3000 pediatric cancer cases, </a:t>
            </a:r>
            <a:r>
              <a:rPr lang="en-US" dirty="0"/>
              <a:t>e.g. </a:t>
            </a:r>
            <a:r>
              <a:rPr lang="en-US" dirty="0" smtClean="0"/>
              <a:t>St. Jude LIFE, pediatric germline, </a:t>
            </a:r>
            <a:r>
              <a:rPr lang="en-US" i="1" dirty="0" smtClean="0">
                <a:solidFill>
                  <a:schemeClr val="accent3"/>
                </a:solidFill>
              </a:rPr>
              <a:t>Genomes for Kids, St. Jude clinical sequencing program</a:t>
            </a:r>
          </a:p>
          <a:p>
            <a:r>
              <a:rPr lang="en-US" dirty="0" smtClean="0"/>
              <a:t>Extensively tested, results published in high-impact journals</a:t>
            </a:r>
          </a:p>
          <a:p>
            <a:r>
              <a:rPr lang="en-US" dirty="0" smtClean="0"/>
              <a:t>Free for non-commercial use</a:t>
            </a:r>
          </a:p>
        </p:txBody>
      </p:sp>
    </p:spTree>
    <p:extLst>
      <p:ext uri="{BB962C8B-B14F-4D97-AF65-F5344CB8AC3E}">
        <p14:creationId xmlns:p14="http://schemas.microsoft.com/office/powerpoint/2010/main" val="336658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86" y="247083"/>
            <a:ext cx="10515600" cy="1325563"/>
          </a:xfrm>
        </p:spPr>
        <p:txBody>
          <a:bodyPr/>
          <a:lstStyle/>
          <a:p>
            <a:r>
              <a:rPr lang="en-US" sz="5400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280" y="1690688"/>
            <a:ext cx="2590800" cy="4707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Aman Patel</a:t>
            </a:r>
            <a:endParaRPr lang="en-US" b="1" baseline="30000" dirty="0"/>
          </a:p>
          <a:p>
            <a:pPr marL="0" indent="0">
              <a:buNone/>
            </a:pPr>
            <a:r>
              <a:rPr lang="en-US" dirty="0"/>
              <a:t>Dale Hedges</a:t>
            </a:r>
          </a:p>
          <a:p>
            <a:pPr marL="0" indent="0">
              <a:buNone/>
            </a:pPr>
            <a:r>
              <a:rPr lang="en-US" dirty="0"/>
              <a:t>Zhaoming Wang</a:t>
            </a:r>
            <a:endParaRPr lang="en-US" baseline="30000" dirty="0"/>
          </a:p>
          <a:p>
            <a:pPr marL="0" indent="0">
              <a:buNone/>
            </a:pPr>
            <a:r>
              <a:rPr lang="en-US" dirty="0"/>
              <a:t>Evadnie Rampersaud</a:t>
            </a:r>
            <a:endParaRPr lang="en-US" baseline="30000" dirty="0"/>
          </a:p>
          <a:p>
            <a:pPr marL="0" indent="0">
              <a:buNone/>
            </a:pPr>
            <a:r>
              <a:rPr lang="en-US" dirty="0"/>
              <a:t>Scott Newman</a:t>
            </a:r>
          </a:p>
          <a:p>
            <a:pPr marL="0" indent="0">
              <a:buNone/>
            </a:pPr>
            <a:r>
              <a:rPr lang="en-US" dirty="0"/>
              <a:t>Xin Zhou</a:t>
            </a:r>
            <a:endParaRPr lang="en-US" baseline="30000" dirty="0"/>
          </a:p>
          <a:p>
            <a:pPr marL="0" indent="0">
              <a:buNone/>
            </a:pPr>
            <a:r>
              <a:rPr lang="en-US" dirty="0"/>
              <a:t>Michael Rusch</a:t>
            </a:r>
            <a:endParaRPr lang="en-US" baseline="30000" dirty="0"/>
          </a:p>
          <a:p>
            <a:pPr marL="0" indent="0">
              <a:buNone/>
            </a:pPr>
            <a:r>
              <a:rPr lang="en-US" dirty="0"/>
              <a:t>Clay McLeod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52759" y="1690688"/>
            <a:ext cx="2590800" cy="4707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Mark Wilkinson</a:t>
            </a:r>
            <a:endParaRPr lang="en-US" baseline="30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Cynthia Pepper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Stephen Rice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Jared Becksfort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Kim Nichols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Gang Wu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Les Robison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James Downing</a:t>
            </a:r>
            <a:endParaRPr lang="en-US" baseline="30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Jinghui Zhang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935" y="1690688"/>
            <a:ext cx="2206398" cy="223957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677886" y="1926771"/>
            <a:ext cx="1957049" cy="5061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51389" y="3930265"/>
            <a:ext cx="197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wrote the entire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1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53975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4400" dirty="0" smtClean="0">
                <a:latin typeface="+mj-lt"/>
                <a:ea typeface="ＭＳ Ｐゴシック" charset="0"/>
                <a:cs typeface="+mj-cs"/>
              </a:rPr>
              <a:t>Somatic SNV/indel </a:t>
            </a:r>
            <a:r>
              <a:rPr lang="en-US" sz="4400" dirty="0">
                <a:latin typeface="+mj-lt"/>
                <a:ea typeface="ＭＳ Ｐゴシック" charset="0"/>
                <a:cs typeface="+mj-cs"/>
              </a:rPr>
              <a:t>Classification</a:t>
            </a:r>
          </a:p>
        </p:txBody>
      </p:sp>
      <p:sp>
        <p:nvSpPr>
          <p:cNvPr id="3" name="Parallelogram 2"/>
          <p:cNvSpPr/>
          <p:nvPr/>
        </p:nvSpPr>
        <p:spPr>
          <a:xfrm>
            <a:off x="444982" y="901645"/>
            <a:ext cx="1981200" cy="609600"/>
          </a:xfrm>
          <a:prstGeom prst="parallelogram">
            <a:avLst>
              <a:gd name="adj" fmla="val 7281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SNV &amp; </a:t>
            </a:r>
            <a:r>
              <a:rPr lang="en-US" sz="2000" b="1" dirty="0" err="1">
                <a:solidFill>
                  <a:schemeClr val="tx1"/>
                </a:solidFill>
              </a:rPr>
              <a:t>Indel</a:t>
            </a:r>
            <a:endParaRPr lang="en-US" sz="2000" b="1" dirty="0">
              <a:solidFill>
                <a:schemeClr val="tx1"/>
              </a:solidFill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881116" y="1939410"/>
            <a:ext cx="1580657" cy="844434"/>
            <a:chOff x="4876800" y="1676400"/>
            <a:chExt cx="1524000" cy="533400"/>
          </a:xfrm>
        </p:grpSpPr>
        <p:sp>
          <p:nvSpPr>
            <p:cNvPr id="5" name="Diamond 4"/>
            <p:cNvSpPr/>
            <p:nvPr/>
          </p:nvSpPr>
          <p:spPr bwMode="auto">
            <a:xfrm>
              <a:off x="4876800" y="1676400"/>
              <a:ext cx="1524000" cy="5334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6" name="TextBox 18"/>
            <p:cNvSpPr txBox="1">
              <a:spLocks noChangeArrowheads="1"/>
            </p:cNvSpPr>
            <p:nvPr/>
          </p:nvSpPr>
          <p:spPr bwMode="auto">
            <a:xfrm>
              <a:off x="5095663" y="1839809"/>
              <a:ext cx="1086271" cy="21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600" b="1" dirty="0" smtClean="0">
                  <a:latin typeface="Calibri" pitchFamily="34" charset="0"/>
                </a:rPr>
                <a:t>Gold genes</a:t>
              </a:r>
              <a:endParaRPr lang="en-US" sz="1600" b="1" dirty="0">
                <a:latin typeface="Calibri" pitchFamily="34" charset="0"/>
              </a:endParaRPr>
            </a:p>
          </p:txBody>
        </p:sp>
      </p:grpSp>
      <p:sp>
        <p:nvSpPr>
          <p:cNvPr id="16" name="Flowchart: Magnetic Disk 15"/>
          <p:cNvSpPr/>
          <p:nvPr/>
        </p:nvSpPr>
        <p:spPr bwMode="auto">
          <a:xfrm>
            <a:off x="3940810" y="1867261"/>
            <a:ext cx="1143000" cy="68580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dbNSFP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Flowchart: Magnetic Disk 11"/>
          <p:cNvSpPr/>
          <p:nvPr/>
        </p:nvSpPr>
        <p:spPr bwMode="auto">
          <a:xfrm>
            <a:off x="5071065" y="1882306"/>
            <a:ext cx="1155745" cy="68580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dbSNP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Flowchart: Magnetic Disk 14"/>
          <p:cNvSpPr/>
          <p:nvPr/>
        </p:nvSpPr>
        <p:spPr bwMode="auto">
          <a:xfrm>
            <a:off x="3940810" y="1409345"/>
            <a:ext cx="1143000" cy="68580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PCGP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Flowchart: Magnetic Disk 12"/>
          <p:cNvSpPr/>
          <p:nvPr/>
        </p:nvSpPr>
        <p:spPr bwMode="auto">
          <a:xfrm>
            <a:off x="3940810" y="978900"/>
            <a:ext cx="1143000" cy="68580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NHLBI</a:t>
            </a:r>
          </a:p>
        </p:txBody>
      </p:sp>
      <p:sp>
        <p:nvSpPr>
          <p:cNvPr id="14" name="Flowchart: Magnetic Disk 13"/>
          <p:cNvSpPr/>
          <p:nvPr/>
        </p:nvSpPr>
        <p:spPr bwMode="auto">
          <a:xfrm>
            <a:off x="5083810" y="1437649"/>
            <a:ext cx="1143000" cy="68580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COSMIC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Flowchart: Magnetic Disk 16"/>
          <p:cNvSpPr/>
          <p:nvPr/>
        </p:nvSpPr>
        <p:spPr bwMode="auto">
          <a:xfrm>
            <a:off x="5083810" y="978900"/>
            <a:ext cx="1143000" cy="68580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</a:rPr>
              <a:t>1,000 Genomes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36463" y="1199865"/>
            <a:ext cx="1608033" cy="222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040479" y="1986130"/>
            <a:ext cx="825057" cy="1555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26810" y="988749"/>
            <a:ext cx="123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6920504" y="1985775"/>
            <a:ext cx="1518149" cy="797984"/>
            <a:chOff x="4876800" y="1676400"/>
            <a:chExt cx="1524000" cy="533400"/>
          </a:xfrm>
        </p:grpSpPr>
        <p:sp>
          <p:nvSpPr>
            <p:cNvPr id="27" name="Diamond 26"/>
            <p:cNvSpPr/>
            <p:nvPr/>
          </p:nvSpPr>
          <p:spPr bwMode="auto">
            <a:xfrm>
              <a:off x="4876800" y="1676400"/>
              <a:ext cx="1524000" cy="5334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28" name="TextBox 18"/>
            <p:cNvSpPr txBox="1">
              <a:spLocks noChangeArrowheads="1"/>
            </p:cNvSpPr>
            <p:nvPr/>
          </p:nvSpPr>
          <p:spPr bwMode="auto">
            <a:xfrm>
              <a:off x="5078197" y="1829949"/>
              <a:ext cx="1198260" cy="226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600" b="1" dirty="0" smtClean="0">
                  <a:latin typeface="Calibri" pitchFamily="34" charset="0"/>
                </a:rPr>
                <a:t>Silver genes</a:t>
              </a:r>
              <a:endParaRPr lang="en-US" sz="1600" b="1" dirty="0">
                <a:latin typeface="Calibri" pitchFamily="34" charset="0"/>
              </a:endParaRPr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6239555" y="1994481"/>
            <a:ext cx="1024845" cy="1985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236463" y="3210309"/>
            <a:ext cx="5987020" cy="381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Truncation in tumor suppressor?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679608" y="2799200"/>
            <a:ext cx="23820" cy="4326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99" idx="0"/>
          </p:cNvCxnSpPr>
          <p:nvPr/>
        </p:nvCxnSpPr>
        <p:spPr>
          <a:xfrm>
            <a:off x="7711562" y="2811561"/>
            <a:ext cx="14253" cy="3898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236463" y="3594133"/>
            <a:ext cx="5987020" cy="3979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Truncation in recurrent/oncogene?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400000" y="3990649"/>
            <a:ext cx="5823483" cy="3979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In-frame indel?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236463" y="4390104"/>
            <a:ext cx="5987020" cy="3979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Recurrent mutation in COSMIC/PCGP?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236463" y="4795027"/>
            <a:ext cx="5987020" cy="3979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Other known mutation?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236464" y="5204876"/>
            <a:ext cx="5987020" cy="3979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Other variant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36463" y="3208610"/>
            <a:ext cx="1021320" cy="3840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23471" y="3988242"/>
            <a:ext cx="1034312" cy="3840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236463" y="4407428"/>
            <a:ext cx="1021320" cy="3840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236463" y="3606598"/>
            <a:ext cx="1021320" cy="3840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Silver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223179" y="4800557"/>
            <a:ext cx="1034604" cy="3840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Silver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222594" y="5206348"/>
            <a:ext cx="1041305" cy="38405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Bronze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819400" y="5602864"/>
            <a:ext cx="2032000" cy="4169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975582" y="6328995"/>
            <a:ext cx="2943350" cy="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1638679" y="6330541"/>
            <a:ext cx="2555791" cy="51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059504" y="6330909"/>
            <a:ext cx="174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 variant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057367" y="6328995"/>
            <a:ext cx="13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Rare variant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7215155" y="3201448"/>
            <a:ext cx="1021320" cy="3840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Silver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215155" y="3606131"/>
            <a:ext cx="1021320" cy="3840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Silver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215155" y="4001325"/>
            <a:ext cx="1021320" cy="3840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Silver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215155" y="4406451"/>
            <a:ext cx="1021320" cy="3840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Silver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215155" y="4799827"/>
            <a:ext cx="1021320" cy="38405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Bronze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215155" y="5206348"/>
            <a:ext cx="1021320" cy="38405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Bronze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Parallelogram 121"/>
          <p:cNvSpPr/>
          <p:nvPr/>
        </p:nvSpPr>
        <p:spPr>
          <a:xfrm>
            <a:off x="444982" y="6146826"/>
            <a:ext cx="1177481" cy="406521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Bronze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4" name="Parallelogram 123"/>
          <p:cNvSpPr/>
          <p:nvPr/>
        </p:nvSpPr>
        <p:spPr>
          <a:xfrm>
            <a:off x="9033319" y="5810972"/>
            <a:ext cx="1177481" cy="406521"/>
          </a:xfrm>
          <a:prstGeom prst="parallelogram">
            <a:avLst/>
          </a:prstGeom>
          <a:solidFill>
            <a:schemeClr val="accent4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Gold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5" name="Parallelogram 124"/>
          <p:cNvSpPr/>
          <p:nvPr/>
        </p:nvSpPr>
        <p:spPr>
          <a:xfrm>
            <a:off x="8918932" y="6291806"/>
            <a:ext cx="1177481" cy="406521"/>
          </a:xfrm>
          <a:prstGeom prst="parallelogram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Silver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3" name="Parallelogram 122"/>
          <p:cNvSpPr/>
          <p:nvPr/>
        </p:nvSpPr>
        <p:spPr>
          <a:xfrm>
            <a:off x="10093218" y="6143181"/>
            <a:ext cx="1177481" cy="406521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Bronze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26" name="Group 21"/>
          <p:cNvGrpSpPr>
            <a:grpSpLocks/>
          </p:cNvGrpSpPr>
          <p:nvPr/>
        </p:nvGrpSpPr>
        <p:grpSpPr bwMode="auto">
          <a:xfrm>
            <a:off x="4313141" y="5913456"/>
            <a:ext cx="1580657" cy="844434"/>
            <a:chOff x="4876800" y="1676400"/>
            <a:chExt cx="1524000" cy="533400"/>
          </a:xfrm>
        </p:grpSpPr>
        <p:sp>
          <p:nvSpPr>
            <p:cNvPr id="127" name="Diamond 126"/>
            <p:cNvSpPr/>
            <p:nvPr/>
          </p:nvSpPr>
          <p:spPr bwMode="auto">
            <a:xfrm>
              <a:off x="4876800" y="1676400"/>
              <a:ext cx="1524000" cy="5334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128" name="TextBox 18"/>
            <p:cNvSpPr txBox="1">
              <a:spLocks noChangeArrowheads="1"/>
            </p:cNvSpPr>
            <p:nvPr/>
          </p:nvSpPr>
          <p:spPr bwMode="auto">
            <a:xfrm>
              <a:off x="5260852" y="1832962"/>
              <a:ext cx="725170" cy="21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600" b="1" dirty="0" smtClean="0">
                  <a:latin typeface="Calibri" pitchFamily="34" charset="0"/>
                </a:rPr>
                <a:t>NHLBI </a:t>
              </a:r>
              <a:endParaRPr lang="en-US" sz="1600" b="1" dirty="0">
                <a:latin typeface="Calibri" pitchFamily="34" charset="0"/>
              </a:endParaRPr>
            </a:p>
          </p:txBody>
        </p:sp>
      </p:grpSp>
      <p:cxnSp>
        <p:nvCxnSpPr>
          <p:cNvPr id="156" name="Straight Arrow Connector 155"/>
          <p:cNvCxnSpPr/>
          <p:nvPr/>
        </p:nvCxnSpPr>
        <p:spPr>
          <a:xfrm flipH="1">
            <a:off x="5346700" y="5602864"/>
            <a:ext cx="2379116" cy="4169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6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>
            <a:off x="163286" y="3282043"/>
            <a:ext cx="11870871" cy="8164"/>
          </a:xfrm>
          <a:prstGeom prst="straightConnector1">
            <a:avLst/>
          </a:prstGeom>
          <a:ln w="57150" cap="flat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Variant processing overview</a:t>
            </a:r>
            <a:endParaRPr lang="en-US" sz="4800" dirty="0"/>
          </a:p>
        </p:txBody>
      </p:sp>
      <p:grpSp>
        <p:nvGrpSpPr>
          <p:cNvPr id="5" name="Group 4"/>
          <p:cNvGrpSpPr/>
          <p:nvPr/>
        </p:nvGrpSpPr>
        <p:grpSpPr>
          <a:xfrm>
            <a:off x="168729" y="2269671"/>
            <a:ext cx="3008986" cy="4027662"/>
            <a:chOff x="168729" y="2269671"/>
            <a:chExt cx="3008986" cy="4027662"/>
          </a:xfrm>
        </p:grpSpPr>
        <p:sp>
          <p:nvSpPr>
            <p:cNvPr id="8" name="Oval 7"/>
            <p:cNvSpPr/>
            <p:nvPr/>
          </p:nvSpPr>
          <p:spPr>
            <a:xfrm>
              <a:off x="608699" y="2269671"/>
              <a:ext cx="2100943" cy="2041072"/>
            </a:xfrm>
            <a:prstGeom prst="ellips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88684" y="3036408"/>
              <a:ext cx="7409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VCF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8729" y="4543007"/>
              <a:ext cx="300898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SNVs and indels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filter to 1021 predisposition genes for cancer and other diseases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Subset clinically-reportable in cancer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11347" y="2269671"/>
            <a:ext cx="2731940" cy="4027662"/>
            <a:chOff x="3311347" y="2269671"/>
            <a:chExt cx="2731940" cy="4027662"/>
          </a:xfrm>
        </p:grpSpPr>
        <p:sp>
          <p:nvSpPr>
            <p:cNvPr id="6" name="Oval 5"/>
            <p:cNvSpPr/>
            <p:nvPr/>
          </p:nvSpPr>
          <p:spPr>
            <a:xfrm>
              <a:off x="3451620" y="2269671"/>
              <a:ext cx="2100943" cy="2041072"/>
            </a:xfrm>
            <a:prstGeom prst="ellips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9661" y="3028597"/>
              <a:ext cx="1824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Annotation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11347" y="4543007"/>
              <a:ext cx="27319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“VEP+” pipeline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Predicted class of event and effect on gene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postprocessing for splice enhancements, e.g. TP53 T125T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57626" y="2285999"/>
            <a:ext cx="2465531" cy="4011334"/>
            <a:chOff x="6357626" y="2285999"/>
            <a:chExt cx="2465531" cy="4011334"/>
          </a:xfrm>
        </p:grpSpPr>
        <p:sp>
          <p:nvSpPr>
            <p:cNvPr id="10" name="Oval 9"/>
            <p:cNvSpPr/>
            <p:nvPr/>
          </p:nvSpPr>
          <p:spPr>
            <a:xfrm>
              <a:off x="6357627" y="2285999"/>
              <a:ext cx="2100943" cy="2041072"/>
            </a:xfrm>
            <a:prstGeom prst="ellips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86761" y="2829481"/>
              <a:ext cx="204267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Germline</a:t>
              </a:r>
            </a:p>
            <a:p>
              <a:pPr algn="ctr"/>
              <a:r>
                <a:rPr lang="en-US" sz="2800" dirty="0" smtClean="0"/>
                <a:t>classification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57626" y="4543007"/>
              <a:ext cx="246553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“Medal Ceremony”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3-tier pathogenicity classification (gold, silver,  bronze)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pre-dates ACMG 5-tier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137496" y="2285999"/>
            <a:ext cx="2348652" cy="4016187"/>
            <a:chOff x="9137496" y="2285999"/>
            <a:chExt cx="2348652" cy="4016187"/>
          </a:xfrm>
        </p:grpSpPr>
        <p:sp>
          <p:nvSpPr>
            <p:cNvPr id="12" name="Oval 11"/>
            <p:cNvSpPr/>
            <p:nvPr/>
          </p:nvSpPr>
          <p:spPr>
            <a:xfrm>
              <a:off x="9138556" y="2285999"/>
              <a:ext cx="2100943" cy="2041072"/>
            </a:xfrm>
            <a:prstGeom prst="ellips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575783" y="3044925"/>
              <a:ext cx="12264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Review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137496" y="4547860"/>
              <a:ext cx="234865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Final decision made by analyst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Formal 5-tier ACMG classification (P, LP, VUS, LB, B)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15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263" y="847332"/>
            <a:ext cx="6860874" cy="7479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616" y="3111966"/>
            <a:ext cx="2158877" cy="36213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542" y="1562449"/>
            <a:ext cx="4013074" cy="51708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46" y="1344821"/>
            <a:ext cx="4239407" cy="538848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0" y="28903"/>
            <a:ext cx="4457700" cy="1041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8132"/>
            <a:ext cx="2097941" cy="2820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944" y="6363976"/>
            <a:ext cx="141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GW/MNE/AP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7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97430"/>
            <a:ext cx="9144000" cy="2387600"/>
          </a:xfrm>
        </p:spPr>
        <p:txBody>
          <a:bodyPr/>
          <a:lstStyle/>
          <a:p>
            <a:r>
              <a:rPr lang="en-US" dirty="0" err="1" smtClean="0"/>
              <a:t>PeCan</a:t>
            </a:r>
            <a:r>
              <a:rPr lang="en-US" dirty="0" smtClean="0"/>
              <a:t> PIE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63200" cy="1325563"/>
          </a:xfrm>
        </p:spPr>
        <p:txBody>
          <a:bodyPr/>
          <a:lstStyle/>
          <a:p>
            <a:pPr algn="ctr"/>
            <a:r>
              <a:rPr lang="en-US" dirty="0" smtClean="0"/>
              <a:t>Things you can do with </a:t>
            </a:r>
            <a:r>
              <a:rPr lang="en-US" dirty="0" err="1" smtClean="0"/>
              <a:t>PeCan</a:t>
            </a:r>
            <a:r>
              <a:rPr lang="en-US" dirty="0" smtClean="0"/>
              <a:t> PIE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Perform web- and cloud-based annotation and classification of SNVs/indels using the same pipelines used by St. Jude clinical sequencing program</a:t>
            </a:r>
          </a:p>
          <a:p>
            <a:r>
              <a:rPr lang="en-US" sz="3200" dirty="0" smtClean="0"/>
              <a:t>Formally classify variants with an interface based on ACMG guidelines</a:t>
            </a:r>
          </a:p>
          <a:p>
            <a:r>
              <a:rPr lang="en-US" sz="3200" dirty="0" smtClean="0"/>
              <a:t>Access a repository of expert curations with supporting evidence and analyst notes</a:t>
            </a:r>
          </a:p>
        </p:txBody>
      </p:sp>
    </p:spTree>
    <p:extLst>
      <p:ext uri="{BB962C8B-B14F-4D97-AF65-F5344CB8AC3E}">
        <p14:creationId xmlns:p14="http://schemas.microsoft.com/office/powerpoint/2010/main" val="248340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13272" y="1911731"/>
            <a:ext cx="38535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Analyses run on St. Jude Cloud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secure </a:t>
            </a:r>
            <a:r>
              <a:rPr lang="en-US" sz="2400" dirty="0" err="1" smtClean="0"/>
              <a:t>DNAnexus</a:t>
            </a:r>
            <a:r>
              <a:rPr lang="en-US" sz="2400" dirty="0" smtClean="0"/>
              <a:t> backend; login required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Private data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Job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email 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St. Jude pays (small) cloud costs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15" y="1371600"/>
            <a:ext cx="7863732" cy="48659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7571" y="46037"/>
            <a:ext cx="10515600" cy="1325563"/>
          </a:xfrm>
        </p:spPr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3" y="352879"/>
            <a:ext cx="10515600" cy="692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Upload VCF of variants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01" y="1279072"/>
            <a:ext cx="8891337" cy="5241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548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79389"/>
            <a:ext cx="10515600" cy="692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Job processing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71538"/>
            <a:ext cx="7840855" cy="59864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14244" y="1387731"/>
            <a:ext cx="3874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Don’t have to wait: email and browser </a:t>
            </a:r>
            <a:r>
              <a:rPr lang="en-US" sz="2800" dirty="0" smtClean="0"/>
              <a:t>notifications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912371"/>
              </p:ext>
            </p:extLst>
          </p:nvPr>
        </p:nvGraphicFramePr>
        <p:xfrm>
          <a:off x="7914244" y="3810681"/>
          <a:ext cx="404915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331"/>
                <a:gridCol w="113882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r>
                        <a:rPr lang="en-US" baseline="0" dirty="0" smtClean="0"/>
                        <a:t> VCF: unfiltered / noisy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141,083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Disease-related genes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9,058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Coding or splice-related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1,233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Gold,</a:t>
                      </a:r>
                      <a:r>
                        <a:rPr lang="en-US" baseline="0" dirty="0" smtClean="0"/>
                        <a:t> Silver, Bronze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871538"/>
            <a:ext cx="7772400" cy="423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93255" y="2709352"/>
            <a:ext cx="3874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filtering </a:t>
            </a:r>
            <a:r>
              <a:rPr lang="en-US" sz="2800" dirty="0"/>
              <a:t>example: </a:t>
            </a:r>
            <a:r>
              <a:rPr lang="en-US" sz="2800" dirty="0" smtClean="0"/>
              <a:t>SJTALL022645 WES:</a:t>
            </a:r>
          </a:p>
        </p:txBody>
      </p:sp>
    </p:spTree>
    <p:extLst>
      <p:ext uri="{BB962C8B-B14F-4D97-AF65-F5344CB8AC3E}">
        <p14:creationId xmlns:p14="http://schemas.microsoft.com/office/powerpoint/2010/main" val="112086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9516</TotalTime>
  <Words>954</Words>
  <Application>Microsoft Office PowerPoint</Application>
  <PresentationFormat>Widescreen</PresentationFormat>
  <Paragraphs>204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ＭＳ Ｐゴシック</vt:lpstr>
      <vt:lpstr>Arial</vt:lpstr>
      <vt:lpstr>Calibri</vt:lpstr>
      <vt:lpstr>Calibri Light</vt:lpstr>
      <vt:lpstr>Times New Roman</vt:lpstr>
      <vt:lpstr>Office Theme</vt:lpstr>
      <vt:lpstr>Pediatric Cancer Variant Pathogenicity Information Exchange (PeCan-PIE)</vt:lpstr>
      <vt:lpstr>Introduction</vt:lpstr>
      <vt:lpstr>Variant processing overview</vt:lpstr>
      <vt:lpstr>PowerPoint Presentation</vt:lpstr>
      <vt:lpstr>PeCan PIE</vt:lpstr>
      <vt:lpstr>Things you can do with PeCan PIE</vt:lpstr>
      <vt:lpstr>Home</vt:lpstr>
      <vt:lpstr>Upload VCF of variants</vt:lpstr>
      <vt:lpstr>Job processing page</vt:lpstr>
      <vt:lpstr>Results: overview</vt:lpstr>
      <vt:lpstr>Variant page: gene info, Protein Paint</vt:lpstr>
      <vt:lpstr>Variant page: ClinVar, population frequency</vt:lpstr>
      <vt:lpstr>Variant page: damage prediction algorithms</vt:lpstr>
      <vt:lpstr>Variant page: ACMG classification tool</vt:lpstr>
      <vt:lpstr>PowerPoint Presentation</vt:lpstr>
      <vt:lpstr>PowerPoint Presentation</vt:lpstr>
      <vt:lpstr>Curated variant reviews</vt:lpstr>
      <vt:lpstr>Job queue / history</vt:lpstr>
      <vt:lpstr>Visit stjude.cloud </vt:lpstr>
      <vt:lpstr>stjude.cloud: Tools</vt:lpstr>
      <vt:lpstr>stjude.cloud:  Visualizations: PCGP somatic and germline SNV/indel</vt:lpstr>
      <vt:lpstr>stjude.cloud: data access request</vt:lpstr>
      <vt:lpstr>Summary: why PIE?</vt:lpstr>
      <vt:lpstr>Acknowledgements</vt:lpstr>
      <vt:lpstr>PowerPoint Presentation</vt:lpstr>
      <vt:lpstr>Extra slides</vt:lpstr>
      <vt:lpstr>PowerPoint Presentation</vt:lpstr>
    </vt:vector>
  </TitlesOfParts>
  <Company>SJCRH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PeCAN-PIE</dc:title>
  <dc:creator>Edmonson, Michael</dc:creator>
  <cp:lastModifiedBy>Edmonson, Michael</cp:lastModifiedBy>
  <cp:revision>75</cp:revision>
  <dcterms:created xsi:type="dcterms:W3CDTF">2017-09-21T13:05:10Z</dcterms:created>
  <dcterms:modified xsi:type="dcterms:W3CDTF">2017-10-16T21:07:27Z</dcterms:modified>
</cp:coreProperties>
</file>