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2.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77" r:id="rId3"/>
    <p:sldId id="278" r:id="rId4"/>
    <p:sldId id="284" r:id="rId5"/>
    <p:sldId id="285" r:id="rId6"/>
    <p:sldId id="264" r:id="rId7"/>
    <p:sldId id="280" r:id="rId8"/>
    <p:sldId id="286" r:id="rId9"/>
    <p:sldId id="267" r:id="rId10"/>
    <p:sldId id="261" r:id="rId11"/>
    <p:sldId id="262" r:id="rId12"/>
    <p:sldId id="281" r:id="rId13"/>
    <p:sldId id="266" r:id="rId14"/>
    <p:sldId id="268" r:id="rId15"/>
    <p:sldId id="270" r:id="rId16"/>
    <p:sldId id="269" r:id="rId17"/>
    <p:sldId id="283" r:id="rId18"/>
    <p:sldId id="271" r:id="rId19"/>
    <p:sldId id="276" r:id="rId20"/>
    <p:sldId id="272" r:id="rId21"/>
    <p:sldId id="273" r:id="rId22"/>
    <p:sldId id="274" r:id="rId23"/>
    <p:sldId id="279" r:id="rId24"/>
    <p:sldId id="275" r:id="rId2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319" autoAdjust="0"/>
  </p:normalViewPr>
  <p:slideViewPr>
    <p:cSldViewPr>
      <p:cViewPr varScale="1">
        <p:scale>
          <a:sx n="65" d="100"/>
          <a:sy n="65" d="100"/>
        </p:scale>
        <p:origin x="91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   </a:t>
            </a:r>
            <a:endParaRPr lang="en-US" dirty="0"/>
          </a:p>
        </c:rich>
      </c:tx>
      <c:layout>
        <c:manualLayout>
          <c:xMode val="edge"/>
          <c:yMode val="edge"/>
          <c:x val="0.35741098721515219"/>
          <c:y val="3.178397353615753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C7-4758-B942-5594A7FECC1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C7-4758-B942-5594A7FECC1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C7-4758-B942-5594A7FECC1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C7-4758-B942-5594A7FECC1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57</c:v>
                </c:pt>
                <c:pt idx="1">
                  <c:v>42.2</c:v>
                </c:pt>
                <c:pt idx="2">
                  <c:v>0</c:v>
                </c:pt>
                <c:pt idx="3">
                  <c:v>0</c:v>
                </c:pt>
              </c:numCache>
            </c:numRef>
          </c:val>
          <c:extLst>
            <c:ext xmlns:c16="http://schemas.microsoft.com/office/drawing/2014/chart" uri="{C3380CC4-5D6E-409C-BE32-E72D297353CC}">
              <c16:uniqueId val="{00000008-77C7-4758-B942-5594A7FECC1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dPt>
            <c:idx val="0"/>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1-2F58-463C-8F6D-5B246E4548A1}"/>
              </c:ext>
            </c:extLst>
          </c:dPt>
          <c:dPt>
            <c:idx val="1"/>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3-2F58-463C-8F6D-5B246E4548A1}"/>
              </c:ext>
            </c:extLst>
          </c:dPt>
          <c:dPt>
            <c:idx val="2"/>
            <c:bubble3D val="0"/>
            <c:spPr>
              <a:solidFill>
                <a:srgbClr val="FFC000"/>
              </a:solidFill>
              <a:ln w="19050">
                <a:solidFill>
                  <a:schemeClr val="lt1"/>
                </a:solidFill>
              </a:ln>
              <a:effectLst/>
            </c:spPr>
            <c:extLst>
              <c:ext xmlns:c16="http://schemas.microsoft.com/office/drawing/2014/chart" uri="{C3380CC4-5D6E-409C-BE32-E72D297353CC}">
                <c16:uniqueId val="{00000005-2F58-463C-8F6D-5B246E4548A1}"/>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2F58-463C-8F6D-5B246E4548A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50</c:v>
                </c:pt>
                <c:pt idx="1">
                  <c:v>24</c:v>
                </c:pt>
                <c:pt idx="2">
                  <c:v>22</c:v>
                </c:pt>
                <c:pt idx="3">
                  <c:v>4</c:v>
                </c:pt>
              </c:numCache>
            </c:numRef>
          </c:val>
          <c:extLst>
            <c:ext xmlns:c16="http://schemas.microsoft.com/office/drawing/2014/chart" uri="{C3380CC4-5D6E-409C-BE32-E72D297353CC}">
              <c16:uniqueId val="{00000008-2F58-463C-8F6D-5B246E4548A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image" Target="../media/image22.jpg"/><Relationship Id="rId6" Type="http://schemas.openxmlformats.org/officeDocument/2006/relationships/image" Target="../media/image27.gif"/><Relationship Id="rId5" Type="http://schemas.openxmlformats.org/officeDocument/2006/relationships/image" Target="../media/image26.JPG"/><Relationship Id="rId4" Type="http://schemas.openxmlformats.org/officeDocument/2006/relationships/image" Target="../media/image2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image" Target="../media/image22.jpg"/><Relationship Id="rId6" Type="http://schemas.openxmlformats.org/officeDocument/2006/relationships/image" Target="../media/image27.gif"/><Relationship Id="rId5" Type="http://schemas.openxmlformats.org/officeDocument/2006/relationships/image" Target="../media/image26.JPG"/><Relationship Id="rId4" Type="http://schemas.openxmlformats.org/officeDocument/2006/relationships/image" Target="../media/image25.jpg"/></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9CB67-4234-452D-9868-617EF4A8B96E}" type="doc">
      <dgm:prSet loTypeId="urn:microsoft.com/office/officeart/2005/8/layout/lProcess1" loCatId="process" qsTypeId="urn:microsoft.com/office/officeart/2005/8/quickstyle/simple1" qsCatId="simple" csTypeId="urn:microsoft.com/office/officeart/2005/8/colors/colorful1#4" csCatId="colorful" phldr="1"/>
      <dgm:spPr/>
      <dgm:t>
        <a:bodyPr/>
        <a:lstStyle/>
        <a:p>
          <a:endParaRPr lang="en-US"/>
        </a:p>
      </dgm:t>
    </dgm:pt>
    <dgm:pt modelId="{65861884-8833-4FF3-B3AC-7E3347C70478}">
      <dgm:prSet phldrT="[Text]" custT="1"/>
      <dgm:spPr>
        <a:xfrm>
          <a:off x="4638151" y="482631"/>
          <a:ext cx="2033587" cy="508396"/>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US" sz="1400" dirty="0">
              <a:solidFill>
                <a:sysClr val="window" lastClr="FFFFFF"/>
              </a:solidFill>
              <a:latin typeface="Calibri"/>
              <a:ea typeface="+mn-ea"/>
              <a:cs typeface="+mn-cs"/>
            </a:rPr>
            <a:t>D. S. </a:t>
          </a:r>
          <a:r>
            <a:rPr lang="en-US" sz="1400" dirty="0" err="1">
              <a:solidFill>
                <a:sysClr val="window" lastClr="FFFFFF"/>
              </a:solidFill>
              <a:latin typeface="Calibri"/>
              <a:ea typeface="+mn-ea"/>
              <a:cs typeface="+mn-cs"/>
            </a:rPr>
            <a:t>Sundarama</a:t>
          </a:r>
          <a:r>
            <a:rPr lang="en-US" sz="1400" dirty="0">
              <a:solidFill>
                <a:sysClr val="window" lastClr="FFFFFF"/>
              </a:solidFill>
              <a:latin typeface="Calibri"/>
              <a:ea typeface="+mn-ea"/>
              <a:cs typeface="+mn-cs"/>
            </a:rPr>
            <a:t>, V. </a:t>
          </a:r>
          <a:r>
            <a:rPr lang="en-US" sz="1400" dirty="0" err="1">
              <a:solidFill>
                <a:sysClr val="window" lastClr="FFFFFF"/>
              </a:solidFill>
              <a:latin typeface="Calibri"/>
              <a:ea typeface="+mn-ea"/>
              <a:cs typeface="+mn-cs"/>
            </a:rPr>
            <a:t>Yanga</a:t>
          </a:r>
          <a:r>
            <a:rPr lang="en-US" sz="1400" dirty="0">
              <a:solidFill>
                <a:sysClr val="window" lastClr="FFFFFF"/>
              </a:solidFill>
              <a:latin typeface="Calibri"/>
              <a:ea typeface="+mn-ea"/>
              <a:cs typeface="+mn-cs"/>
            </a:rPr>
            <a:t> and V. E. </a:t>
          </a:r>
          <a:r>
            <a:rPr lang="en-US" sz="1400" dirty="0" err="1">
              <a:solidFill>
                <a:sysClr val="window" lastClr="FFFFFF"/>
              </a:solidFill>
              <a:latin typeface="Calibri"/>
              <a:ea typeface="+mn-ea"/>
              <a:cs typeface="+mn-cs"/>
            </a:rPr>
            <a:t>Zarkob</a:t>
          </a:r>
          <a:r>
            <a:rPr lang="en-US" sz="1400" dirty="0">
              <a:solidFill>
                <a:sysClr val="window" lastClr="FFFFFF"/>
              </a:solidFill>
              <a:latin typeface="Calibri"/>
              <a:ea typeface="+mn-ea"/>
              <a:cs typeface="+mn-cs"/>
            </a:rPr>
            <a:t>, </a:t>
          </a:r>
        </a:p>
      </dgm:t>
    </dgm:pt>
    <dgm:pt modelId="{A145C8E3-3DB5-49DF-8F8E-B2CE5BBAF80A}" type="parTrans" cxnId="{72240C84-29CB-47E5-9CBB-F4445E2F8E2E}">
      <dgm:prSet/>
      <dgm:spPr/>
      <dgm:t>
        <a:bodyPr/>
        <a:lstStyle/>
        <a:p>
          <a:endParaRPr lang="en-US" sz="2800"/>
        </a:p>
      </dgm:t>
    </dgm:pt>
    <dgm:pt modelId="{705BAE18-0301-4139-9918-3EE170829E3F}" type="sibTrans" cxnId="{72240C84-29CB-47E5-9CBB-F4445E2F8E2E}">
      <dgm:prSet/>
      <dgm:spPr/>
      <dgm:t>
        <a:bodyPr/>
        <a:lstStyle/>
        <a:p>
          <a:endParaRPr lang="en-US" sz="2800"/>
        </a:p>
      </dgm:t>
    </dgm:pt>
    <dgm:pt modelId="{611773F7-D946-4786-A2C9-0FA0D636500C}">
      <dgm:prSet phldrT="[Text]" custT="1"/>
      <dgm:spPr>
        <a:xfrm>
          <a:off x="6956440" y="482631"/>
          <a:ext cx="2033587" cy="508396"/>
        </a:xfrm>
        <a:prstGeom prst="roundRect">
          <a:avLst>
            <a:gd name="adj" fmla="val 10000"/>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s-ES" sz="1600" dirty="0">
              <a:solidFill>
                <a:sysClr val="window" lastClr="FFFFFF"/>
              </a:solidFill>
              <a:latin typeface="Calibri"/>
              <a:ea typeface="+mn-ea"/>
              <a:cs typeface="+mn-cs"/>
            </a:rPr>
            <a:t>Y </a:t>
          </a:r>
          <a:r>
            <a:rPr lang="es-ES" sz="1600" dirty="0" err="1">
              <a:solidFill>
                <a:sysClr val="window" lastClr="FFFFFF"/>
              </a:solidFill>
              <a:latin typeface="Calibri"/>
              <a:ea typeface="+mn-ea"/>
              <a:cs typeface="+mn-cs"/>
            </a:rPr>
            <a:t>Liu</a:t>
          </a:r>
          <a:r>
            <a:rPr lang="es-ES" sz="1600" dirty="0">
              <a:solidFill>
                <a:sysClr val="window" lastClr="FFFFFF"/>
              </a:solidFill>
              <a:latin typeface="Calibri"/>
              <a:ea typeface="+mn-ea"/>
              <a:cs typeface="+mn-cs"/>
            </a:rPr>
            <a:t>, H </a:t>
          </a:r>
          <a:r>
            <a:rPr lang="es-ES" sz="1600" dirty="0" err="1">
              <a:solidFill>
                <a:sysClr val="window" lastClr="FFFFFF"/>
              </a:solidFill>
              <a:latin typeface="Calibri"/>
              <a:ea typeface="+mn-ea"/>
              <a:cs typeface="+mn-cs"/>
            </a:rPr>
            <a:t>Ren</a:t>
          </a:r>
          <a:r>
            <a:rPr lang="es-ES" sz="1600" dirty="0">
              <a:solidFill>
                <a:sysClr val="window" lastClr="FFFFFF"/>
              </a:solidFill>
              <a:latin typeface="Calibri"/>
              <a:ea typeface="+mn-ea"/>
              <a:cs typeface="+mn-cs"/>
            </a:rPr>
            <a:t>, Q J </a:t>
          </a:r>
          <a:r>
            <a:rPr lang="es-ES" sz="1600" dirty="0" err="1">
              <a:solidFill>
                <a:sysClr val="window" lastClr="FFFFFF"/>
              </a:solidFill>
              <a:latin typeface="Calibri"/>
              <a:ea typeface="+mn-ea"/>
              <a:cs typeface="+mn-cs"/>
            </a:rPr>
            <a:t>Jiao</a:t>
          </a:r>
          <a:endParaRPr lang="en-US" sz="1600" dirty="0">
            <a:solidFill>
              <a:sysClr val="window" lastClr="FFFFFF"/>
            </a:solidFill>
            <a:latin typeface="Calibri"/>
            <a:ea typeface="+mn-ea"/>
            <a:cs typeface="+mn-cs"/>
          </a:endParaRPr>
        </a:p>
      </dgm:t>
    </dgm:pt>
    <dgm:pt modelId="{CDC73819-E709-44CC-BCE2-D05A5195CC9D}" type="parTrans" cxnId="{B4F180BB-82B1-4BDE-87E8-F21DF4798FF7}">
      <dgm:prSet/>
      <dgm:spPr/>
      <dgm:t>
        <a:bodyPr/>
        <a:lstStyle/>
        <a:p>
          <a:endParaRPr lang="en-US" sz="2800"/>
        </a:p>
      </dgm:t>
    </dgm:pt>
    <dgm:pt modelId="{BE5B43F0-D8E4-4F83-9E6D-2D5C0C61D519}" type="sibTrans" cxnId="{B4F180BB-82B1-4BDE-87E8-F21DF4798FF7}">
      <dgm:prSet/>
      <dgm:spPr/>
      <dgm:t>
        <a:bodyPr/>
        <a:lstStyle/>
        <a:p>
          <a:endParaRPr lang="en-US" sz="2800"/>
        </a:p>
      </dgm:t>
    </dgm:pt>
    <dgm:pt modelId="{F1A0C0A9-CCF0-4C07-9B94-7B9663A3EB94}">
      <dgm:prSet phldrT="[Text]" custT="1"/>
      <dgm:spPr>
        <a:xfrm>
          <a:off x="6956440" y="1168967"/>
          <a:ext cx="2033587" cy="2538745"/>
        </a:xfrm>
        <a:prstGeom prst="roundRect">
          <a:avLst>
            <a:gd name="adj" fmla="val 10000"/>
          </a:avLst>
        </a:prstGeom>
        <a:solidFill>
          <a:srgbClr val="4BACC6">
            <a:tint val="40000"/>
            <a:alpha val="90000"/>
            <a:hueOff val="0"/>
            <a:satOff val="0"/>
            <a:lumOff val="0"/>
            <a:alphaOff val="0"/>
          </a:srgbClr>
        </a:solidFill>
        <a:ln w="25400" cap="flat" cmpd="sng" algn="ctr">
          <a:solidFill>
            <a:srgbClr val="4BACC6">
              <a:tint val="40000"/>
              <a:alpha val="90000"/>
              <a:hueOff val="0"/>
              <a:satOff val="0"/>
              <a:lumOff val="0"/>
              <a:alphaOff val="0"/>
            </a:srgbClr>
          </a:solidFill>
          <a:prstDash val="solid"/>
        </a:ln>
        <a:effectLst/>
      </dgm:spPr>
      <dgm:t>
        <a:bodyPr/>
        <a:lstStyle/>
        <a:p>
          <a:pPr>
            <a:buNone/>
          </a:pPr>
          <a:endParaRPr lang="en-US" sz="1400" b="1" u="sng" dirty="0">
            <a:solidFill>
              <a:sysClr val="windowText" lastClr="000000">
                <a:hueOff val="0"/>
                <a:satOff val="0"/>
                <a:lumOff val="0"/>
                <a:alphaOff val="0"/>
              </a:sysClr>
            </a:solidFill>
            <a:latin typeface="Calibri"/>
            <a:ea typeface="+mn-ea"/>
            <a:cs typeface="+mn-cs"/>
          </a:endParaRPr>
        </a:p>
        <a:p>
          <a:pPr>
            <a:buNone/>
          </a:pPr>
          <a:endParaRPr lang="en-US" sz="1400" b="1" u="sng" dirty="0">
            <a:solidFill>
              <a:sysClr val="windowText" lastClr="000000">
                <a:hueOff val="0"/>
                <a:satOff val="0"/>
                <a:lumOff val="0"/>
                <a:alphaOff val="0"/>
              </a:sysClr>
            </a:solidFill>
            <a:latin typeface="Calibri"/>
            <a:ea typeface="+mn-ea"/>
            <a:cs typeface="+mn-cs"/>
          </a:endParaRPr>
        </a:p>
        <a:p>
          <a:pPr>
            <a:buNone/>
          </a:pPr>
          <a:r>
            <a:rPr lang="en-US" sz="1400" b="1" u="sng" dirty="0">
              <a:solidFill>
                <a:sysClr val="windowText" lastClr="000000">
                  <a:hueOff val="0"/>
                  <a:satOff val="0"/>
                  <a:lumOff val="0"/>
                  <a:alphaOff val="0"/>
                </a:sysClr>
              </a:solidFill>
              <a:latin typeface="Calibri"/>
              <a:ea typeface="+mn-ea"/>
              <a:cs typeface="+mn-cs"/>
            </a:rPr>
            <a:t>Experiment</a:t>
          </a:r>
        </a:p>
        <a:p>
          <a:pPr>
            <a:buNone/>
          </a:pPr>
          <a:r>
            <a:rPr lang="en-US" sz="1400" b="0" u="none" dirty="0">
              <a:solidFill>
                <a:sysClr val="windowText" lastClr="000000">
                  <a:hueOff val="0"/>
                  <a:satOff val="0"/>
                  <a:lumOff val="0"/>
                  <a:alphaOff val="0"/>
                </a:sysClr>
              </a:solidFill>
              <a:latin typeface="Calibri"/>
              <a:ea typeface="+mn-ea"/>
              <a:cs typeface="+mn-cs"/>
            </a:rPr>
            <a:t>Oxidation mechanism of micron-sized aluminum particles in Al-CO</a:t>
          </a:r>
          <a:r>
            <a:rPr lang="en-US" sz="1400" b="0" u="none" baseline="-25000" dirty="0">
              <a:solidFill>
                <a:sysClr val="windowText" lastClr="000000">
                  <a:hueOff val="0"/>
                  <a:satOff val="0"/>
                  <a:lumOff val="0"/>
                  <a:alphaOff val="0"/>
                </a:sysClr>
              </a:solidFill>
              <a:latin typeface="Calibri"/>
              <a:ea typeface="+mn-ea"/>
              <a:cs typeface="+mn-cs"/>
            </a:rPr>
            <a:t>2</a:t>
          </a:r>
          <a:r>
            <a:rPr lang="en-US" sz="1400" b="0" u="none" dirty="0">
              <a:solidFill>
                <a:sysClr val="windowText" lastClr="000000">
                  <a:hueOff val="0"/>
                  <a:satOff val="0"/>
                  <a:lumOff val="0"/>
                  <a:alphaOff val="0"/>
                </a:sysClr>
              </a:solidFill>
              <a:latin typeface="Calibri"/>
              <a:ea typeface="+mn-ea"/>
              <a:cs typeface="+mn-cs"/>
            </a:rPr>
            <a:t> gradually heating system in a DSC</a:t>
          </a:r>
        </a:p>
        <a:p>
          <a:pPr>
            <a:buNone/>
          </a:pPr>
          <a:endParaRPr lang="en-US" sz="1400" dirty="0">
            <a:solidFill>
              <a:srgbClr val="4F81BD">
                <a:lumMod val="75000"/>
              </a:srgbClr>
            </a:solidFill>
            <a:latin typeface="Calibri"/>
            <a:ea typeface="+mn-ea"/>
            <a:cs typeface="+mn-cs"/>
          </a:endParaRPr>
        </a:p>
        <a:p>
          <a:pPr>
            <a:buNone/>
          </a:pPr>
          <a:r>
            <a:rPr lang="en-US" sz="1200" u="sng" dirty="0">
              <a:solidFill>
                <a:srgbClr val="4F81BD">
                  <a:lumMod val="75000"/>
                </a:srgbClr>
              </a:solidFill>
              <a:latin typeface="Calibri"/>
              <a:ea typeface="+mn-ea"/>
              <a:cs typeface="+mn-cs"/>
            </a:rPr>
            <a:t>Ref: IOP Conf. Series: Materials Science and Engineering 248 (2017) 012002</a:t>
          </a:r>
        </a:p>
        <a:p>
          <a:pPr>
            <a:buNone/>
          </a:pPr>
          <a:endParaRPr lang="en-US" sz="1400" dirty="0">
            <a:solidFill>
              <a:sysClr val="windowText" lastClr="000000">
                <a:hueOff val="0"/>
                <a:satOff val="0"/>
                <a:lumOff val="0"/>
                <a:alphaOff val="0"/>
              </a:sysClr>
            </a:solidFill>
            <a:latin typeface="Calibri"/>
            <a:ea typeface="+mn-ea"/>
            <a:cs typeface="+mn-cs"/>
          </a:endParaRPr>
        </a:p>
        <a:p>
          <a:pPr>
            <a:buNone/>
          </a:pPr>
          <a:endParaRPr lang="en-US" sz="1400" dirty="0">
            <a:solidFill>
              <a:sysClr val="windowText" lastClr="000000">
                <a:hueOff val="0"/>
                <a:satOff val="0"/>
                <a:lumOff val="0"/>
                <a:alphaOff val="0"/>
              </a:sysClr>
            </a:solidFill>
            <a:latin typeface="Calibri"/>
            <a:ea typeface="+mn-ea"/>
            <a:cs typeface="+mn-cs"/>
          </a:endParaRPr>
        </a:p>
      </dgm:t>
    </dgm:pt>
    <dgm:pt modelId="{64F2465A-0D1C-427D-85B0-E0DD166F4BF7}" type="parTrans" cxnId="{4CD7820B-BBB5-44B4-A835-04A5AB6CA373}">
      <dgm:prSet/>
      <dgm:spPr>
        <a:xfrm rot="5400000">
          <a:off x="7928749" y="1035513"/>
          <a:ext cx="88969" cy="88969"/>
        </a:xfrm>
        <a:prstGeom prst="rightArrow">
          <a:avLst>
            <a:gd name="adj1" fmla="val 66700"/>
            <a:gd name="adj2" fmla="val 50000"/>
          </a:avLst>
        </a:prstGeom>
        <a:solidFill>
          <a:srgbClr val="4BACC6">
            <a:hueOff val="0"/>
            <a:satOff val="0"/>
            <a:lumOff val="0"/>
            <a:alphaOff val="0"/>
          </a:srgbClr>
        </a:solidFill>
        <a:ln>
          <a:noFill/>
        </a:ln>
        <a:effectLst/>
      </dgm:spPr>
      <dgm:t>
        <a:bodyPr/>
        <a:lstStyle/>
        <a:p>
          <a:endParaRPr lang="en-US" sz="2800"/>
        </a:p>
      </dgm:t>
    </dgm:pt>
    <dgm:pt modelId="{08255991-4564-4C8F-8A2F-465D2F208B1A}" type="sibTrans" cxnId="{4CD7820B-BBB5-44B4-A835-04A5AB6CA373}">
      <dgm:prSet/>
      <dgm:spPr/>
      <dgm:t>
        <a:bodyPr/>
        <a:lstStyle/>
        <a:p>
          <a:endParaRPr lang="en-US" sz="2800"/>
        </a:p>
      </dgm:t>
    </dgm:pt>
    <dgm:pt modelId="{4B22D33D-38A5-4C6F-8E4B-78B36826978B}">
      <dgm:prSet phldrT="[Text]" custT="1"/>
      <dgm:spPr>
        <a:xfrm>
          <a:off x="4638151" y="1168967"/>
          <a:ext cx="2033587" cy="2538745"/>
        </a:xfrm>
        <a:prstGeom prst="roundRect">
          <a:avLst>
            <a:gd name="adj" fmla="val 10000"/>
          </a:avLst>
        </a:prstGeom>
        <a:solidFill>
          <a:srgbClr val="8064A2">
            <a:tint val="40000"/>
            <a:alpha val="90000"/>
            <a:hueOff val="0"/>
            <a:satOff val="0"/>
            <a:lumOff val="0"/>
            <a:alphaOff val="0"/>
          </a:srgbClr>
        </a:solidFill>
        <a:ln w="25400" cap="flat" cmpd="sng" algn="ctr">
          <a:solidFill>
            <a:srgbClr val="8064A2">
              <a:tint val="40000"/>
              <a:alpha val="90000"/>
              <a:hueOff val="0"/>
              <a:satOff val="0"/>
              <a:lumOff val="0"/>
              <a:alphaOff val="0"/>
            </a:srgbClr>
          </a:solidFill>
          <a:prstDash val="solid"/>
        </a:ln>
        <a:effectLst/>
      </dgm:spPr>
      <dgm:t>
        <a:bodyPr/>
        <a:lstStyle/>
        <a:p>
          <a:pPr>
            <a:buNone/>
          </a:pPr>
          <a:r>
            <a:rPr lang="en-US" sz="1400" b="1" u="sng" dirty="0">
              <a:solidFill>
                <a:sysClr val="windowText" lastClr="000000">
                  <a:hueOff val="0"/>
                  <a:satOff val="0"/>
                  <a:lumOff val="0"/>
                  <a:alphaOff val="0"/>
                </a:sysClr>
              </a:solidFill>
              <a:latin typeface="Calibri"/>
              <a:ea typeface="+mn-ea"/>
              <a:cs typeface="+mn-cs"/>
            </a:rPr>
            <a:t>Experiment</a:t>
          </a:r>
        </a:p>
        <a:p>
          <a:pPr>
            <a:buNone/>
          </a:pPr>
          <a:r>
            <a:rPr lang="en-US" sz="1400" b="0" u="none" dirty="0">
              <a:solidFill>
                <a:sysClr val="windowText" lastClr="000000">
                  <a:hueOff val="0"/>
                  <a:satOff val="0"/>
                  <a:lumOff val="0"/>
                  <a:alphaOff val="0"/>
                </a:sysClr>
              </a:solidFill>
              <a:latin typeface="Calibri"/>
              <a:ea typeface="+mn-ea"/>
              <a:cs typeface="+mn-cs"/>
            </a:rPr>
            <a:t>Experimental data from several sources were gathered to elucidate the effect of the particle size on the flame temperature of </a:t>
          </a:r>
          <a:r>
            <a:rPr lang="en-US" sz="1400" b="0" u="none" dirty="0" err="1">
              <a:solidFill>
                <a:sysClr val="windowText" lastClr="000000">
                  <a:hueOff val="0"/>
                  <a:satOff val="0"/>
                  <a:lumOff val="0"/>
                  <a:alphaOff val="0"/>
                </a:sysClr>
              </a:solidFill>
              <a:latin typeface="Calibri"/>
              <a:ea typeface="+mn-ea"/>
              <a:cs typeface="+mn-cs"/>
            </a:rPr>
            <a:t>nano</a:t>
          </a:r>
          <a:r>
            <a:rPr lang="en-US" sz="1400" b="0" u="none" dirty="0">
              <a:solidFill>
                <a:sysClr val="windowText" lastClr="000000">
                  <a:hueOff val="0"/>
                  <a:satOff val="0"/>
                  <a:lumOff val="0"/>
                  <a:alphaOff val="0"/>
                </a:sysClr>
              </a:solidFill>
              <a:latin typeface="Calibri"/>
              <a:ea typeface="+mn-ea"/>
              <a:cs typeface="+mn-cs"/>
            </a:rPr>
            <a:t>-sized aluminum particles.</a:t>
          </a:r>
        </a:p>
        <a:p>
          <a:pPr>
            <a:buNone/>
          </a:pPr>
          <a:r>
            <a:rPr lang="en-US" sz="1200" dirty="0">
              <a:solidFill>
                <a:srgbClr val="4F81BD">
                  <a:lumMod val="75000"/>
                </a:srgbClr>
              </a:solidFill>
              <a:latin typeface="Calibri"/>
              <a:ea typeface="+mn-ea"/>
              <a:cs typeface="+mn-cs"/>
            </a:rPr>
            <a:t>Ref: Translated from </a:t>
          </a:r>
          <a:r>
            <a:rPr lang="en-US" sz="1200" dirty="0" err="1">
              <a:solidFill>
                <a:srgbClr val="4F81BD">
                  <a:lumMod val="75000"/>
                </a:srgbClr>
              </a:solidFill>
              <a:latin typeface="Calibri"/>
              <a:ea typeface="+mn-ea"/>
              <a:cs typeface="+mn-cs"/>
            </a:rPr>
            <a:t>Fizika</a:t>
          </a:r>
          <a:r>
            <a:rPr lang="en-US" sz="1200" dirty="0">
              <a:solidFill>
                <a:srgbClr val="4F81BD">
                  <a:lumMod val="75000"/>
                </a:srgbClr>
              </a:solidFill>
              <a:latin typeface="Calibri"/>
              <a:ea typeface="+mn-ea"/>
              <a:cs typeface="+mn-cs"/>
            </a:rPr>
            <a:t> </a:t>
          </a:r>
          <a:r>
            <a:rPr lang="en-US" sz="1200" dirty="0" err="1">
              <a:solidFill>
                <a:srgbClr val="4F81BD">
                  <a:lumMod val="75000"/>
                </a:srgbClr>
              </a:solidFill>
              <a:latin typeface="Calibri"/>
              <a:ea typeface="+mn-ea"/>
              <a:cs typeface="+mn-cs"/>
            </a:rPr>
            <a:t>Goreniya</a:t>
          </a:r>
          <a:r>
            <a:rPr lang="en-US" sz="1200" dirty="0">
              <a:solidFill>
                <a:srgbClr val="4F81BD">
                  <a:lumMod val="75000"/>
                </a:srgbClr>
              </a:solidFill>
              <a:latin typeface="Calibri"/>
              <a:ea typeface="+mn-ea"/>
              <a:cs typeface="+mn-cs"/>
            </a:rPr>
            <a:t> i </a:t>
          </a:r>
          <a:r>
            <a:rPr lang="en-US" sz="1200" dirty="0" err="1">
              <a:solidFill>
                <a:srgbClr val="4F81BD">
                  <a:lumMod val="75000"/>
                </a:srgbClr>
              </a:solidFill>
              <a:latin typeface="Calibri"/>
              <a:ea typeface="+mn-ea"/>
              <a:cs typeface="+mn-cs"/>
            </a:rPr>
            <a:t>Vzryva</a:t>
          </a:r>
          <a:r>
            <a:rPr lang="en-US" sz="1200" dirty="0">
              <a:solidFill>
                <a:srgbClr val="4F81BD">
                  <a:lumMod val="75000"/>
                </a:srgbClr>
              </a:solidFill>
              <a:latin typeface="Calibri"/>
              <a:ea typeface="+mn-ea"/>
              <a:cs typeface="+mn-cs"/>
            </a:rPr>
            <a:t>, Vol. 51, No. 2, pp. 37–64</a:t>
          </a:r>
        </a:p>
      </dgm:t>
    </dgm:pt>
    <dgm:pt modelId="{60A1636E-50CC-4F07-B624-63B2B4CBDEBF}" type="sibTrans" cxnId="{0BEED73A-FAE0-490A-8B38-00D4FA6DAE0E}">
      <dgm:prSet/>
      <dgm:spPr/>
      <dgm:t>
        <a:bodyPr/>
        <a:lstStyle/>
        <a:p>
          <a:endParaRPr lang="en-US" sz="2800"/>
        </a:p>
      </dgm:t>
    </dgm:pt>
    <dgm:pt modelId="{620E30A8-E393-4A1C-8325-E91A498E7C5F}" type="parTrans" cxnId="{0BEED73A-FAE0-490A-8B38-00D4FA6DAE0E}">
      <dgm:prSet/>
      <dgm:spPr>
        <a:xfrm rot="5400000">
          <a:off x="5610460" y="1035513"/>
          <a:ext cx="88969" cy="88969"/>
        </a:xfrm>
        <a:prstGeom prst="rightArrow">
          <a:avLst>
            <a:gd name="adj1" fmla="val 66700"/>
            <a:gd name="adj2" fmla="val 50000"/>
          </a:avLst>
        </a:prstGeom>
        <a:solidFill>
          <a:srgbClr val="8064A2">
            <a:hueOff val="0"/>
            <a:satOff val="0"/>
            <a:lumOff val="0"/>
            <a:alphaOff val="0"/>
          </a:srgbClr>
        </a:solidFill>
        <a:ln>
          <a:noFill/>
        </a:ln>
        <a:effectLst/>
      </dgm:spPr>
      <dgm:t>
        <a:bodyPr/>
        <a:lstStyle/>
        <a:p>
          <a:endParaRPr lang="en-US" sz="2800"/>
        </a:p>
      </dgm:t>
    </dgm:pt>
    <dgm:pt modelId="{BED9E139-1477-4D2C-94BB-D75852136CFA}">
      <dgm:prSet phldrT="[Text]" custT="1"/>
      <dgm:spPr>
        <a:xfrm>
          <a:off x="1571" y="482631"/>
          <a:ext cx="2033587" cy="508396"/>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US" sz="2000" dirty="0">
              <a:solidFill>
                <a:srgbClr val="0070C0"/>
              </a:solidFill>
              <a:latin typeface="Calibri"/>
              <a:ea typeface="+mn-ea"/>
              <a:cs typeface="+mn-cs"/>
            </a:rPr>
            <a:t> </a:t>
          </a:r>
          <a:r>
            <a:rPr lang="en-US" sz="1800" dirty="0">
              <a:solidFill>
                <a:sysClr val="window" lastClr="FFFFFF"/>
              </a:solidFill>
              <a:latin typeface="Calibri"/>
              <a:ea typeface="+mn-ea"/>
              <a:cs typeface="+mn-cs"/>
            </a:rPr>
            <a:t>Rossi, </a:t>
          </a:r>
          <a:r>
            <a:rPr lang="en-US" sz="1800" dirty="0" err="1">
              <a:solidFill>
                <a:sysClr val="window" lastClr="FFFFFF"/>
              </a:solidFill>
              <a:latin typeface="Calibri"/>
              <a:ea typeface="+mn-ea"/>
              <a:cs typeface="+mn-cs"/>
            </a:rPr>
            <a:t>Dreizin</a:t>
          </a:r>
          <a:r>
            <a:rPr lang="en-US" sz="1800" dirty="0">
              <a:solidFill>
                <a:sysClr val="window" lastClr="FFFFFF"/>
              </a:solidFill>
              <a:latin typeface="Calibri"/>
              <a:ea typeface="+mn-ea"/>
              <a:cs typeface="+mn-cs"/>
            </a:rPr>
            <a:t> &amp; Law</a:t>
          </a:r>
          <a:r>
            <a:rPr lang="en-US" sz="2000" dirty="0">
              <a:solidFill>
                <a:srgbClr val="F79646">
                  <a:lumMod val="50000"/>
                </a:srgbClr>
              </a:solidFill>
              <a:latin typeface="Calibri"/>
              <a:ea typeface="+mn-ea"/>
              <a:cs typeface="+mn-cs"/>
            </a:rPr>
            <a:t> </a:t>
          </a:r>
          <a:r>
            <a:rPr lang="en-US" sz="2000" dirty="0">
              <a:solidFill>
                <a:sysClr val="window" lastClr="FFFFFF"/>
              </a:solidFill>
              <a:latin typeface="Calibri"/>
              <a:ea typeface="+mn-ea"/>
              <a:cs typeface="+mn-cs"/>
            </a:rPr>
            <a:t> </a:t>
          </a:r>
        </a:p>
      </dgm:t>
    </dgm:pt>
    <dgm:pt modelId="{17E2F7AB-8E10-4D65-A12C-7EA6BBDD4F03}" type="parTrans" cxnId="{237F5F7F-4571-453D-B525-639F22AD22F4}">
      <dgm:prSet/>
      <dgm:spPr/>
      <dgm:t>
        <a:bodyPr/>
        <a:lstStyle/>
        <a:p>
          <a:endParaRPr lang="en-US"/>
        </a:p>
      </dgm:t>
    </dgm:pt>
    <dgm:pt modelId="{8B65BE88-F3FB-4C8F-BF9F-F4DAB9E77A24}" type="sibTrans" cxnId="{237F5F7F-4571-453D-B525-639F22AD22F4}">
      <dgm:prSet/>
      <dgm:spPr/>
      <dgm:t>
        <a:bodyPr/>
        <a:lstStyle/>
        <a:p>
          <a:endParaRPr lang="en-US"/>
        </a:p>
      </dgm:t>
    </dgm:pt>
    <dgm:pt modelId="{F3444BF2-3E9F-44DB-9208-482FB8678D2E}">
      <dgm:prSet phldrT="[Text]" custT="1"/>
      <dgm:spPr>
        <a:xfrm>
          <a:off x="1571" y="1168967"/>
          <a:ext cx="2033587" cy="2615600"/>
        </a:xfrm>
        <a:prstGeom prst="roundRect">
          <a:avLst>
            <a:gd name="adj" fmla="val 10000"/>
          </a:avLst>
        </a:prstGeom>
        <a:solidFill>
          <a:srgbClr val="C0504D">
            <a:tint val="40000"/>
            <a:alpha val="90000"/>
            <a:hueOff val="0"/>
            <a:satOff val="0"/>
            <a:lumOff val="0"/>
            <a:alphaOff val="0"/>
          </a:srgbClr>
        </a:solidFill>
        <a:ln w="25400" cap="flat" cmpd="sng" algn="ctr">
          <a:solidFill>
            <a:srgbClr val="C0504D">
              <a:tint val="40000"/>
              <a:alpha val="90000"/>
              <a:hueOff val="0"/>
              <a:satOff val="0"/>
              <a:lumOff val="0"/>
              <a:alphaOff val="0"/>
            </a:srgbClr>
          </a:solidFill>
          <a:prstDash val="solid"/>
        </a:ln>
        <a:effectLst/>
      </dgm:spPr>
      <dgm:t>
        <a:bodyPr/>
        <a:lstStyle/>
        <a:p>
          <a:pPr>
            <a:buNone/>
          </a:pPr>
          <a:r>
            <a:rPr lang="en-US" sz="1400" b="1" u="sng" dirty="0">
              <a:solidFill>
                <a:sysClr val="windowText" lastClr="000000">
                  <a:hueOff val="0"/>
                  <a:satOff val="0"/>
                  <a:lumOff val="0"/>
                  <a:alphaOff val="0"/>
                </a:sysClr>
              </a:solidFill>
              <a:latin typeface="Calibri"/>
              <a:ea typeface="+mn-ea"/>
              <a:cs typeface="+mn-cs"/>
            </a:rPr>
            <a:t>Experiment</a:t>
          </a:r>
        </a:p>
        <a:p>
          <a:pPr>
            <a:buNone/>
          </a:pPr>
          <a:r>
            <a:rPr lang="en-US" sz="1400" b="0" u="none" dirty="0">
              <a:solidFill>
                <a:sysClr val="windowText" lastClr="000000">
                  <a:hueOff val="0"/>
                  <a:satOff val="0"/>
                  <a:lumOff val="0"/>
                  <a:alphaOff val="0"/>
                </a:sysClr>
              </a:solidFill>
              <a:latin typeface="Calibri"/>
              <a:ea typeface="+mn-ea"/>
              <a:cs typeface="+mn-cs"/>
            </a:rPr>
            <a:t>A micro-arc </a:t>
          </a:r>
          <a:r>
            <a:rPr lang="en-US" sz="1400" b="0" u="none" dirty="0" err="1">
              <a:solidFill>
                <a:sysClr val="windowText" lastClr="000000">
                  <a:hueOff val="0"/>
                  <a:satOff val="0"/>
                  <a:lumOff val="0"/>
                  <a:alphaOff val="0"/>
                </a:sysClr>
              </a:solidFill>
              <a:latin typeface="Calibri"/>
              <a:ea typeface="+mn-ea"/>
              <a:cs typeface="+mn-cs"/>
            </a:rPr>
            <a:t>GEnerator</a:t>
          </a:r>
          <a:r>
            <a:rPr lang="en-US" sz="1400" b="0" u="none" dirty="0">
              <a:solidFill>
                <a:sysClr val="windowText" lastClr="000000">
                  <a:hueOff val="0"/>
                  <a:satOff val="0"/>
                  <a:lumOff val="0"/>
                  <a:alphaOff val="0"/>
                </a:sysClr>
              </a:solidFill>
              <a:latin typeface="Calibri"/>
              <a:ea typeface="+mn-ea"/>
              <a:cs typeface="+mn-cs"/>
            </a:rPr>
            <a:t> of </a:t>
          </a:r>
          <a:r>
            <a:rPr lang="en-US" sz="1400" b="0" u="none" dirty="0" err="1">
              <a:solidFill>
                <a:sysClr val="windowText" lastClr="000000">
                  <a:hueOff val="0"/>
                  <a:satOff val="0"/>
                  <a:lumOff val="0"/>
                  <a:alphaOff val="0"/>
                </a:sysClr>
              </a:solidFill>
              <a:latin typeface="Calibri"/>
              <a:ea typeface="+mn-ea"/>
              <a:cs typeface="+mn-cs"/>
            </a:rPr>
            <a:t>Monodispersed</a:t>
          </a:r>
          <a:r>
            <a:rPr lang="en-US" sz="1400" b="0" u="none" dirty="0">
              <a:solidFill>
                <a:sysClr val="windowText" lastClr="000000">
                  <a:hueOff val="0"/>
                  <a:satOff val="0"/>
                  <a:lumOff val="0"/>
                  <a:alphaOff val="0"/>
                </a:sysClr>
              </a:solidFill>
              <a:latin typeface="Calibri"/>
              <a:ea typeface="+mn-ea"/>
              <a:cs typeface="+mn-cs"/>
            </a:rPr>
            <a:t> Metal Droplets (GEMMED) was used to generate uniform droplets of Al metal which is then oxidized to Al</a:t>
          </a:r>
          <a:r>
            <a:rPr lang="en-US" sz="1400" b="0" u="none" baseline="-25000" dirty="0">
              <a:solidFill>
                <a:sysClr val="windowText" lastClr="000000">
                  <a:hueOff val="0"/>
                  <a:satOff val="0"/>
                  <a:lumOff val="0"/>
                  <a:alphaOff val="0"/>
                </a:sysClr>
              </a:solidFill>
              <a:latin typeface="Calibri"/>
              <a:ea typeface="+mn-ea"/>
              <a:cs typeface="+mn-cs"/>
            </a:rPr>
            <a:t>2</a:t>
          </a:r>
          <a:r>
            <a:rPr lang="en-US" sz="1400" b="0" u="none" dirty="0">
              <a:solidFill>
                <a:sysClr val="windowText" lastClr="000000">
                  <a:hueOff val="0"/>
                  <a:satOff val="0"/>
                  <a:lumOff val="0"/>
                  <a:alphaOff val="0"/>
                </a:sysClr>
              </a:solidFill>
              <a:latin typeface="Calibri"/>
              <a:ea typeface="+mn-ea"/>
              <a:cs typeface="+mn-cs"/>
            </a:rPr>
            <a:t>O</a:t>
          </a:r>
          <a:r>
            <a:rPr lang="en-US" sz="1400" b="0" u="none" baseline="-25000" dirty="0">
              <a:solidFill>
                <a:sysClr val="windowText" lastClr="000000">
                  <a:hueOff val="0"/>
                  <a:satOff val="0"/>
                  <a:lumOff val="0"/>
                  <a:alphaOff val="0"/>
                </a:sysClr>
              </a:solidFill>
              <a:latin typeface="Calibri"/>
              <a:ea typeface="+mn-ea"/>
              <a:cs typeface="+mn-cs"/>
            </a:rPr>
            <a:t>3</a:t>
          </a:r>
          <a:endParaRPr lang="en-US" sz="1400" b="0" u="none" dirty="0">
            <a:solidFill>
              <a:sysClr val="windowText" lastClr="000000">
                <a:hueOff val="0"/>
                <a:satOff val="0"/>
                <a:lumOff val="0"/>
                <a:alphaOff val="0"/>
              </a:sysClr>
            </a:solidFill>
            <a:latin typeface="Calibri"/>
            <a:ea typeface="+mn-ea"/>
            <a:cs typeface="+mn-cs"/>
          </a:endParaRPr>
        </a:p>
        <a:p>
          <a:pPr>
            <a:buNone/>
          </a:pPr>
          <a:r>
            <a:rPr lang="en-US" sz="1100" u="sng" dirty="0">
              <a:solidFill>
                <a:srgbClr val="4F81BD">
                  <a:lumMod val="75000"/>
                </a:srgbClr>
              </a:solidFill>
              <a:latin typeface="Calibri"/>
              <a:ea typeface="+mn-ea"/>
              <a:cs typeface="+mn-cs"/>
            </a:rPr>
            <a:t>Ref: Combust. Sci. and Tech., 2001. Vol. 164. pp. 209-237</a:t>
          </a:r>
        </a:p>
        <a:p>
          <a:pPr>
            <a:buNone/>
          </a:pPr>
          <a:endParaRPr lang="en-US" sz="1400" dirty="0">
            <a:solidFill>
              <a:sysClr val="windowText" lastClr="000000">
                <a:hueOff val="0"/>
                <a:satOff val="0"/>
                <a:lumOff val="0"/>
                <a:alphaOff val="0"/>
              </a:sysClr>
            </a:solidFill>
            <a:latin typeface="Calibri"/>
            <a:ea typeface="+mn-ea"/>
            <a:cs typeface="+mn-cs"/>
          </a:endParaRPr>
        </a:p>
      </dgm:t>
    </dgm:pt>
    <dgm:pt modelId="{1EE1F323-D11F-4454-9F4A-4CA933824F61}" type="parTrans" cxnId="{F5F12BB1-BAC4-4013-94B7-D66E1F91BCEE}">
      <dgm:prSet/>
      <dgm:spPr>
        <a:xfrm rot="5400000">
          <a:off x="973880" y="1035513"/>
          <a:ext cx="88969" cy="88969"/>
        </a:xfrm>
        <a:prstGeom prst="rightArrow">
          <a:avLst>
            <a:gd name="adj1" fmla="val 66700"/>
            <a:gd name="adj2" fmla="val 50000"/>
          </a:avLst>
        </a:prstGeom>
        <a:solidFill>
          <a:srgbClr val="C0504D">
            <a:hueOff val="0"/>
            <a:satOff val="0"/>
            <a:lumOff val="0"/>
            <a:alphaOff val="0"/>
          </a:srgbClr>
        </a:solidFill>
        <a:ln>
          <a:noFill/>
        </a:ln>
        <a:effectLst/>
      </dgm:spPr>
      <dgm:t>
        <a:bodyPr/>
        <a:lstStyle/>
        <a:p>
          <a:endParaRPr lang="en-US"/>
        </a:p>
      </dgm:t>
    </dgm:pt>
    <dgm:pt modelId="{1FB2752B-3A61-46F8-A221-C73717C2754A}" type="sibTrans" cxnId="{F5F12BB1-BAC4-4013-94B7-D66E1F91BCEE}">
      <dgm:prSet/>
      <dgm:spPr/>
      <dgm:t>
        <a:bodyPr/>
        <a:lstStyle/>
        <a:p>
          <a:endParaRPr lang="en-US"/>
        </a:p>
      </dgm:t>
    </dgm:pt>
    <dgm:pt modelId="{B5D73C10-2059-4ED7-8476-E59AA955243D}">
      <dgm:prSet phldrT="[Text]"/>
      <dgm:spPr>
        <a:xfrm>
          <a:off x="2319861" y="482631"/>
          <a:ext cx="2033587" cy="508396"/>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a:buNone/>
          </a:pPr>
          <a:r>
            <a:rPr lang="en-US" dirty="0" err="1">
              <a:solidFill>
                <a:sysClr val="window" lastClr="FFFFFF"/>
              </a:solidFill>
              <a:latin typeface="Calibri"/>
              <a:ea typeface="+mn-ea"/>
              <a:cs typeface="+mn-cs"/>
            </a:rPr>
            <a:t>Xiaoying</a:t>
          </a:r>
          <a:r>
            <a:rPr lang="en-US" dirty="0">
              <a:solidFill>
                <a:sysClr val="window" lastClr="FFFFFF"/>
              </a:solidFill>
              <a:latin typeface="Calibri"/>
              <a:ea typeface="+mn-ea"/>
              <a:cs typeface="+mn-cs"/>
            </a:rPr>
            <a:t> Zhu, </a:t>
          </a:r>
          <a:r>
            <a:rPr lang="en-US" dirty="0" err="1">
              <a:solidFill>
                <a:sysClr val="window" lastClr="FFFFFF"/>
              </a:solidFill>
              <a:latin typeface="Calibri"/>
              <a:ea typeface="+mn-ea"/>
              <a:cs typeface="+mn-cs"/>
            </a:rPr>
            <a:t>Mirko</a:t>
          </a:r>
          <a:r>
            <a:rPr lang="en-US" dirty="0">
              <a:solidFill>
                <a:sysClr val="window" lastClr="FFFFFF"/>
              </a:solidFill>
              <a:latin typeface="Calibri"/>
              <a:ea typeface="+mn-ea"/>
              <a:cs typeface="+mn-cs"/>
            </a:rPr>
            <a:t> </a:t>
          </a:r>
          <a:r>
            <a:rPr lang="en-US" dirty="0" err="1">
              <a:solidFill>
                <a:sysClr val="window" lastClr="FFFFFF"/>
              </a:solidFill>
              <a:latin typeface="Calibri"/>
              <a:ea typeface="+mn-ea"/>
              <a:cs typeface="+mn-cs"/>
            </a:rPr>
            <a:t>Schoenitz</a:t>
          </a:r>
          <a:r>
            <a:rPr lang="en-US" dirty="0">
              <a:solidFill>
                <a:sysClr val="window" lastClr="FFFFFF"/>
              </a:solidFill>
              <a:latin typeface="Calibri"/>
              <a:ea typeface="+mn-ea"/>
              <a:cs typeface="+mn-cs"/>
            </a:rPr>
            <a:t>, and Edward L. </a:t>
          </a:r>
          <a:r>
            <a:rPr lang="en-US" dirty="0" err="1">
              <a:solidFill>
                <a:sysClr val="window" lastClr="FFFFFF"/>
              </a:solidFill>
              <a:latin typeface="Calibri"/>
              <a:ea typeface="+mn-ea"/>
              <a:cs typeface="+mn-cs"/>
            </a:rPr>
            <a:t>Dreizin</a:t>
          </a:r>
          <a:r>
            <a:rPr lang="en-US" dirty="0">
              <a:solidFill>
                <a:sysClr val="window" lastClr="FFFFFF"/>
              </a:solidFill>
              <a:latin typeface="Calibri"/>
              <a:ea typeface="+mn-ea"/>
              <a:cs typeface="+mn-cs"/>
            </a:rPr>
            <a:t> (NJIT, 2009)</a:t>
          </a:r>
        </a:p>
      </dgm:t>
    </dgm:pt>
    <dgm:pt modelId="{5BF691F9-8368-4F06-A54D-BE42B5058347}" type="parTrans" cxnId="{361A5723-03C4-42B9-908A-797503C94F57}">
      <dgm:prSet/>
      <dgm:spPr/>
      <dgm:t>
        <a:bodyPr/>
        <a:lstStyle/>
        <a:p>
          <a:endParaRPr lang="en-US"/>
        </a:p>
      </dgm:t>
    </dgm:pt>
    <dgm:pt modelId="{E84574D3-0636-4445-85D0-7683C3B0F4A8}" type="sibTrans" cxnId="{361A5723-03C4-42B9-908A-797503C94F57}">
      <dgm:prSet/>
      <dgm:spPr/>
      <dgm:t>
        <a:bodyPr/>
        <a:lstStyle/>
        <a:p>
          <a:endParaRPr lang="en-US"/>
        </a:p>
      </dgm:t>
    </dgm:pt>
    <dgm:pt modelId="{83DD36C3-4D19-43F9-B9DA-A1F482D499EB}">
      <dgm:prSet phldrT="[Text]" custT="1"/>
      <dgm:spPr>
        <a:xfrm>
          <a:off x="2329907" y="1168967"/>
          <a:ext cx="2013495" cy="2615600"/>
        </a:xfrm>
        <a:prstGeom prst="roundRect">
          <a:avLst>
            <a:gd name="adj" fmla="val 10000"/>
          </a:avLst>
        </a:prstGeom>
        <a:solidFill>
          <a:srgbClr val="9BBB59">
            <a:tint val="40000"/>
            <a:alpha val="90000"/>
            <a:hueOff val="0"/>
            <a:satOff val="0"/>
            <a:lumOff val="0"/>
            <a:alphaOff val="0"/>
          </a:srgbClr>
        </a:solidFill>
        <a:ln w="25400" cap="flat" cmpd="sng" algn="ctr">
          <a:solidFill>
            <a:srgbClr val="9BBB59">
              <a:tint val="40000"/>
              <a:alpha val="90000"/>
              <a:hueOff val="0"/>
              <a:satOff val="0"/>
              <a:lumOff val="0"/>
              <a:alphaOff val="0"/>
            </a:srgbClr>
          </a:solidFill>
          <a:prstDash val="solid"/>
        </a:ln>
        <a:effectLst/>
      </dgm:spPr>
      <dgm:t>
        <a:bodyPr/>
        <a:lstStyle/>
        <a:p>
          <a:pPr>
            <a:buNone/>
          </a:pPr>
          <a:endParaRPr lang="en-US" sz="1400" b="1" u="sng" dirty="0">
            <a:solidFill>
              <a:sysClr val="windowText" lastClr="000000">
                <a:hueOff val="0"/>
                <a:satOff val="0"/>
                <a:lumOff val="0"/>
                <a:alphaOff val="0"/>
              </a:sysClr>
            </a:solidFill>
            <a:latin typeface="Calibri"/>
            <a:ea typeface="+mn-ea"/>
            <a:cs typeface="+mn-cs"/>
          </a:endParaRPr>
        </a:p>
        <a:p>
          <a:pPr>
            <a:buNone/>
          </a:pPr>
          <a:endParaRPr lang="en-US" sz="1400" b="1" u="sng" dirty="0">
            <a:solidFill>
              <a:sysClr val="windowText" lastClr="000000">
                <a:hueOff val="0"/>
                <a:satOff val="0"/>
                <a:lumOff val="0"/>
                <a:alphaOff val="0"/>
              </a:sysClr>
            </a:solidFill>
            <a:latin typeface="Calibri"/>
            <a:ea typeface="+mn-ea"/>
            <a:cs typeface="+mn-cs"/>
          </a:endParaRPr>
        </a:p>
        <a:p>
          <a:pPr>
            <a:buNone/>
          </a:pPr>
          <a:r>
            <a:rPr lang="en-US" sz="1400" b="1" u="sng" dirty="0">
              <a:solidFill>
                <a:sysClr val="windowText" lastClr="000000">
                  <a:hueOff val="0"/>
                  <a:satOff val="0"/>
                  <a:lumOff val="0"/>
                  <a:alphaOff val="0"/>
                </a:sysClr>
              </a:solidFill>
              <a:latin typeface="Calibri"/>
              <a:ea typeface="+mn-ea"/>
              <a:cs typeface="+mn-cs"/>
            </a:rPr>
            <a:t>Experiment</a:t>
          </a:r>
        </a:p>
        <a:p>
          <a:pPr>
            <a:buNone/>
          </a:pPr>
          <a:r>
            <a:rPr lang="en-US" sz="1400" dirty="0">
              <a:solidFill>
                <a:sysClr val="windowText" lastClr="000000">
                  <a:hueOff val="0"/>
                  <a:satOff val="0"/>
                  <a:lumOff val="0"/>
                  <a:alphaOff val="0"/>
                </a:sysClr>
              </a:solidFill>
              <a:latin typeface="Calibri"/>
              <a:ea typeface="+mn-ea"/>
              <a:cs typeface="+mn-cs"/>
            </a:rPr>
            <a:t>Micron-sized Al particles were subjected to varied heating rates and XRD was used for analysis of the sample.</a:t>
          </a:r>
        </a:p>
        <a:p>
          <a:pPr>
            <a:buNone/>
          </a:pPr>
          <a:r>
            <a:rPr lang="en-US" sz="1200" u="sng" dirty="0">
              <a:solidFill>
                <a:srgbClr val="4F81BD">
                  <a:lumMod val="75000"/>
                </a:srgbClr>
              </a:solidFill>
              <a:latin typeface="Calibri"/>
              <a:ea typeface="+mn-ea"/>
              <a:cs typeface="+mn-cs"/>
            </a:rPr>
            <a:t>Ref: J. Phys. Chem. C 2009, 113, 6768–6773</a:t>
          </a:r>
          <a:br>
            <a:rPr lang="en-US" sz="1400" u="sng" dirty="0">
              <a:solidFill>
                <a:srgbClr val="4F81BD">
                  <a:lumMod val="75000"/>
                </a:srgbClr>
              </a:solidFill>
              <a:latin typeface="Calibri"/>
              <a:ea typeface="+mn-ea"/>
              <a:cs typeface="+mn-cs"/>
            </a:rPr>
          </a:br>
          <a:endParaRPr lang="en-US" sz="1400" u="sng" dirty="0">
            <a:solidFill>
              <a:srgbClr val="4F81BD">
                <a:lumMod val="75000"/>
              </a:srgbClr>
            </a:solidFill>
            <a:latin typeface="Calibri"/>
            <a:ea typeface="+mn-ea"/>
            <a:cs typeface="+mn-cs"/>
          </a:endParaRPr>
        </a:p>
        <a:p>
          <a:pPr>
            <a:buNone/>
          </a:pPr>
          <a:endParaRPr lang="en-US" sz="1400" dirty="0">
            <a:solidFill>
              <a:sysClr val="windowText" lastClr="000000">
                <a:hueOff val="0"/>
                <a:satOff val="0"/>
                <a:lumOff val="0"/>
                <a:alphaOff val="0"/>
              </a:sysClr>
            </a:solidFill>
            <a:latin typeface="Calibri"/>
            <a:ea typeface="+mn-ea"/>
            <a:cs typeface="+mn-cs"/>
          </a:endParaRPr>
        </a:p>
        <a:p>
          <a:pPr>
            <a:buNone/>
          </a:pPr>
          <a:endParaRPr lang="en-US" sz="1400" dirty="0">
            <a:solidFill>
              <a:sysClr val="windowText" lastClr="000000">
                <a:hueOff val="0"/>
                <a:satOff val="0"/>
                <a:lumOff val="0"/>
                <a:alphaOff val="0"/>
              </a:sysClr>
            </a:solidFill>
            <a:latin typeface="Calibri"/>
            <a:ea typeface="+mn-ea"/>
            <a:cs typeface="+mn-cs"/>
          </a:endParaRPr>
        </a:p>
        <a:p>
          <a:pPr>
            <a:buNone/>
          </a:pPr>
          <a:endParaRPr lang="en-US" sz="1400" dirty="0">
            <a:solidFill>
              <a:sysClr val="windowText" lastClr="000000">
                <a:hueOff val="0"/>
                <a:satOff val="0"/>
                <a:lumOff val="0"/>
                <a:alphaOff val="0"/>
              </a:sysClr>
            </a:solidFill>
            <a:latin typeface="Calibri"/>
            <a:ea typeface="+mn-ea"/>
            <a:cs typeface="+mn-cs"/>
          </a:endParaRPr>
        </a:p>
        <a:p>
          <a:pPr>
            <a:buNone/>
          </a:pPr>
          <a:r>
            <a:rPr lang="en-US" sz="1400" dirty="0">
              <a:solidFill>
                <a:sysClr val="windowText" lastClr="000000">
                  <a:hueOff val="0"/>
                  <a:satOff val="0"/>
                  <a:lumOff val="0"/>
                  <a:alphaOff val="0"/>
                </a:sysClr>
              </a:solidFill>
              <a:latin typeface="Calibri"/>
              <a:ea typeface="+mn-ea"/>
              <a:cs typeface="+mn-cs"/>
            </a:rPr>
            <a:t> </a:t>
          </a:r>
        </a:p>
      </dgm:t>
    </dgm:pt>
    <dgm:pt modelId="{E03938E8-C99A-4C39-AC4D-50C56953C08B}" type="parTrans" cxnId="{44A0946D-0C0E-4287-8527-9315C6B64100}">
      <dgm:prSet/>
      <dgm:spPr>
        <a:xfrm rot="5400000">
          <a:off x="3292170" y="1035513"/>
          <a:ext cx="88969" cy="88969"/>
        </a:xfrm>
        <a:prstGeom prst="rightArrow">
          <a:avLst>
            <a:gd name="adj1" fmla="val 66700"/>
            <a:gd name="adj2" fmla="val 50000"/>
          </a:avLst>
        </a:prstGeom>
        <a:solidFill>
          <a:srgbClr val="9BBB59">
            <a:hueOff val="0"/>
            <a:satOff val="0"/>
            <a:lumOff val="0"/>
            <a:alphaOff val="0"/>
          </a:srgbClr>
        </a:solidFill>
        <a:ln>
          <a:noFill/>
        </a:ln>
        <a:effectLst/>
      </dgm:spPr>
      <dgm:t>
        <a:bodyPr/>
        <a:lstStyle/>
        <a:p>
          <a:endParaRPr lang="en-US"/>
        </a:p>
      </dgm:t>
    </dgm:pt>
    <dgm:pt modelId="{E2A03D54-D0B7-4878-AE44-7D032E90BE16}" type="sibTrans" cxnId="{44A0946D-0C0E-4287-8527-9315C6B64100}">
      <dgm:prSet/>
      <dgm:spPr/>
      <dgm:t>
        <a:bodyPr/>
        <a:lstStyle/>
        <a:p>
          <a:endParaRPr lang="en-US"/>
        </a:p>
      </dgm:t>
    </dgm:pt>
    <dgm:pt modelId="{1DF07CB5-A094-40A0-B5E6-9714EEB5C853}" type="pres">
      <dgm:prSet presAssocID="{F869CB67-4234-452D-9868-617EF4A8B96E}" presName="Name0" presStyleCnt="0">
        <dgm:presLayoutVars>
          <dgm:dir/>
          <dgm:animLvl val="lvl"/>
          <dgm:resizeHandles val="exact"/>
        </dgm:presLayoutVars>
      </dgm:prSet>
      <dgm:spPr/>
    </dgm:pt>
    <dgm:pt modelId="{0543DE17-4B66-463A-A7F0-8E80B88726DA}" type="pres">
      <dgm:prSet presAssocID="{BED9E139-1477-4D2C-94BB-D75852136CFA}" presName="vertFlow" presStyleCnt="0"/>
      <dgm:spPr/>
    </dgm:pt>
    <dgm:pt modelId="{170A3376-D623-458A-B1AD-1EC059224E31}" type="pres">
      <dgm:prSet presAssocID="{BED9E139-1477-4D2C-94BB-D75852136CFA}" presName="header" presStyleLbl="node1" presStyleIdx="0" presStyleCnt="4"/>
      <dgm:spPr/>
    </dgm:pt>
    <dgm:pt modelId="{C1067D16-28B1-4D63-8550-80FC545FA582}" type="pres">
      <dgm:prSet presAssocID="{1EE1F323-D11F-4454-9F4A-4CA933824F61}" presName="parTrans" presStyleLbl="sibTrans2D1" presStyleIdx="0" presStyleCnt="4"/>
      <dgm:spPr/>
    </dgm:pt>
    <dgm:pt modelId="{FE0ABBC3-B09A-46A0-BBD0-753BEA483B02}" type="pres">
      <dgm:prSet presAssocID="{F3444BF2-3E9F-44DB-9208-482FB8678D2E}" presName="child" presStyleLbl="alignAccFollowNode1" presStyleIdx="0" presStyleCnt="4" custScaleY="514480">
        <dgm:presLayoutVars>
          <dgm:chMax val="0"/>
          <dgm:bulletEnabled val="1"/>
        </dgm:presLayoutVars>
      </dgm:prSet>
      <dgm:spPr/>
    </dgm:pt>
    <dgm:pt modelId="{DE397F91-9D8D-477B-B0D1-8D854A9CF654}" type="pres">
      <dgm:prSet presAssocID="{BED9E139-1477-4D2C-94BB-D75852136CFA}" presName="hSp" presStyleCnt="0"/>
      <dgm:spPr/>
    </dgm:pt>
    <dgm:pt modelId="{81F673FD-1C93-42AA-B1D4-02CA8D80F4F6}" type="pres">
      <dgm:prSet presAssocID="{B5D73C10-2059-4ED7-8476-E59AA955243D}" presName="vertFlow" presStyleCnt="0"/>
      <dgm:spPr/>
    </dgm:pt>
    <dgm:pt modelId="{9B68A7C4-5C4B-4ED2-9DFB-643F176B93DF}" type="pres">
      <dgm:prSet presAssocID="{B5D73C10-2059-4ED7-8476-E59AA955243D}" presName="header" presStyleLbl="node1" presStyleIdx="1" presStyleCnt="4"/>
      <dgm:spPr/>
    </dgm:pt>
    <dgm:pt modelId="{14B55B9B-0B74-4A83-A8D2-3966C9ED8F95}" type="pres">
      <dgm:prSet presAssocID="{E03938E8-C99A-4C39-AC4D-50C56953C08B}" presName="parTrans" presStyleLbl="sibTrans2D1" presStyleIdx="1" presStyleCnt="4"/>
      <dgm:spPr/>
    </dgm:pt>
    <dgm:pt modelId="{A24C5319-B29E-4A64-861D-2CE091BD1A6A}" type="pres">
      <dgm:prSet presAssocID="{83DD36C3-4D19-43F9-B9DA-A1F482D499EB}" presName="child" presStyleLbl="alignAccFollowNode1" presStyleIdx="1" presStyleCnt="4" custScaleX="99012" custScaleY="514480">
        <dgm:presLayoutVars>
          <dgm:chMax val="0"/>
          <dgm:bulletEnabled val="1"/>
        </dgm:presLayoutVars>
      </dgm:prSet>
      <dgm:spPr/>
    </dgm:pt>
    <dgm:pt modelId="{43F98F5C-0DCE-4AEC-BFBC-2D1ADC6AA150}" type="pres">
      <dgm:prSet presAssocID="{B5D73C10-2059-4ED7-8476-E59AA955243D}" presName="hSp" presStyleCnt="0"/>
      <dgm:spPr/>
    </dgm:pt>
    <dgm:pt modelId="{A5CBEC81-58AE-454C-88EE-DFB9888146C9}" type="pres">
      <dgm:prSet presAssocID="{65861884-8833-4FF3-B3AC-7E3347C70478}" presName="vertFlow" presStyleCnt="0"/>
      <dgm:spPr/>
    </dgm:pt>
    <dgm:pt modelId="{7E165F53-50F7-43A1-BAB5-DFA46909057D}" type="pres">
      <dgm:prSet presAssocID="{65861884-8833-4FF3-B3AC-7E3347C70478}" presName="header" presStyleLbl="node1" presStyleIdx="2" presStyleCnt="4"/>
      <dgm:spPr/>
    </dgm:pt>
    <dgm:pt modelId="{4B3FF85F-A17A-493A-A566-D5785036E4EF}" type="pres">
      <dgm:prSet presAssocID="{620E30A8-E393-4A1C-8325-E91A498E7C5F}" presName="parTrans" presStyleLbl="sibTrans2D1" presStyleIdx="2" presStyleCnt="4"/>
      <dgm:spPr/>
    </dgm:pt>
    <dgm:pt modelId="{F8BBCAE4-249B-43EC-856A-1B97795B9FC1}" type="pres">
      <dgm:prSet presAssocID="{4B22D33D-38A5-4C6F-8E4B-78B36826978B}" presName="child" presStyleLbl="alignAccFollowNode1" presStyleIdx="2" presStyleCnt="4" custScaleY="499363">
        <dgm:presLayoutVars>
          <dgm:chMax val="0"/>
          <dgm:bulletEnabled val="1"/>
        </dgm:presLayoutVars>
      </dgm:prSet>
      <dgm:spPr/>
    </dgm:pt>
    <dgm:pt modelId="{151BEC4E-F610-47B2-8EF6-E304A5D2BAF0}" type="pres">
      <dgm:prSet presAssocID="{65861884-8833-4FF3-B3AC-7E3347C70478}" presName="hSp" presStyleCnt="0"/>
      <dgm:spPr/>
    </dgm:pt>
    <dgm:pt modelId="{A7AFEEC1-FA77-41A4-866F-53467AE41F3E}" type="pres">
      <dgm:prSet presAssocID="{611773F7-D946-4786-A2C9-0FA0D636500C}" presName="vertFlow" presStyleCnt="0"/>
      <dgm:spPr/>
    </dgm:pt>
    <dgm:pt modelId="{E38DAA74-5643-43DF-99EE-EFCD358F1F81}" type="pres">
      <dgm:prSet presAssocID="{611773F7-D946-4786-A2C9-0FA0D636500C}" presName="header" presStyleLbl="node1" presStyleIdx="3" presStyleCnt="4"/>
      <dgm:spPr/>
    </dgm:pt>
    <dgm:pt modelId="{FF3539C9-F2EB-4B09-B8B3-538992B7B138}" type="pres">
      <dgm:prSet presAssocID="{64F2465A-0D1C-427D-85B0-E0DD166F4BF7}" presName="parTrans" presStyleLbl="sibTrans2D1" presStyleIdx="3" presStyleCnt="4"/>
      <dgm:spPr/>
    </dgm:pt>
    <dgm:pt modelId="{CCEDF876-64F4-4E10-B5F6-21A2A69086F8}" type="pres">
      <dgm:prSet presAssocID="{F1A0C0A9-CCF0-4C07-9B94-7B9663A3EB94}" presName="child" presStyleLbl="alignAccFollowNode1" presStyleIdx="3" presStyleCnt="4" custScaleY="499363">
        <dgm:presLayoutVars>
          <dgm:chMax val="0"/>
          <dgm:bulletEnabled val="1"/>
        </dgm:presLayoutVars>
      </dgm:prSet>
      <dgm:spPr/>
    </dgm:pt>
  </dgm:ptLst>
  <dgm:cxnLst>
    <dgm:cxn modelId="{07448908-83A0-4F93-A6EF-F718ADE40DA8}" type="presOf" srcId="{BED9E139-1477-4D2C-94BB-D75852136CFA}" destId="{170A3376-D623-458A-B1AD-1EC059224E31}" srcOrd="0" destOrd="0" presId="urn:microsoft.com/office/officeart/2005/8/layout/lProcess1"/>
    <dgm:cxn modelId="{4CD7820B-BBB5-44B4-A835-04A5AB6CA373}" srcId="{611773F7-D946-4786-A2C9-0FA0D636500C}" destId="{F1A0C0A9-CCF0-4C07-9B94-7B9663A3EB94}" srcOrd="0" destOrd="0" parTransId="{64F2465A-0D1C-427D-85B0-E0DD166F4BF7}" sibTransId="{08255991-4564-4C8F-8A2F-465D2F208B1A}"/>
    <dgm:cxn modelId="{6B36E814-7341-4A73-BC77-021B7BE7D2C6}" type="presOf" srcId="{F869CB67-4234-452D-9868-617EF4A8B96E}" destId="{1DF07CB5-A094-40A0-B5E6-9714EEB5C853}" srcOrd="0" destOrd="0" presId="urn:microsoft.com/office/officeart/2005/8/layout/lProcess1"/>
    <dgm:cxn modelId="{361A5723-03C4-42B9-908A-797503C94F57}" srcId="{F869CB67-4234-452D-9868-617EF4A8B96E}" destId="{B5D73C10-2059-4ED7-8476-E59AA955243D}" srcOrd="1" destOrd="0" parTransId="{5BF691F9-8368-4F06-A54D-BE42B5058347}" sibTransId="{E84574D3-0636-4445-85D0-7683C3B0F4A8}"/>
    <dgm:cxn modelId="{E0E75E2B-5BF5-4E99-B7F7-74C828DB0EEA}" type="presOf" srcId="{B5D73C10-2059-4ED7-8476-E59AA955243D}" destId="{9B68A7C4-5C4B-4ED2-9DFB-643F176B93DF}" srcOrd="0" destOrd="0" presId="urn:microsoft.com/office/officeart/2005/8/layout/lProcess1"/>
    <dgm:cxn modelId="{0BEED73A-FAE0-490A-8B38-00D4FA6DAE0E}" srcId="{65861884-8833-4FF3-B3AC-7E3347C70478}" destId="{4B22D33D-38A5-4C6F-8E4B-78B36826978B}" srcOrd="0" destOrd="0" parTransId="{620E30A8-E393-4A1C-8325-E91A498E7C5F}" sibTransId="{60A1636E-50CC-4F07-B624-63B2B4CBDEBF}"/>
    <dgm:cxn modelId="{3250713D-68CE-487C-82DA-D48E1C42E6F0}" type="presOf" srcId="{64F2465A-0D1C-427D-85B0-E0DD166F4BF7}" destId="{FF3539C9-F2EB-4B09-B8B3-538992B7B138}" srcOrd="0" destOrd="0" presId="urn:microsoft.com/office/officeart/2005/8/layout/lProcess1"/>
    <dgm:cxn modelId="{DB599D62-A278-47BB-8E86-0F6476331B5D}" type="presOf" srcId="{83DD36C3-4D19-43F9-B9DA-A1F482D499EB}" destId="{A24C5319-B29E-4A64-861D-2CE091BD1A6A}" srcOrd="0" destOrd="0" presId="urn:microsoft.com/office/officeart/2005/8/layout/lProcess1"/>
    <dgm:cxn modelId="{16B99766-A4B1-4E52-8425-0EC45E8F30FA}" type="presOf" srcId="{E03938E8-C99A-4C39-AC4D-50C56953C08B}" destId="{14B55B9B-0B74-4A83-A8D2-3966C9ED8F95}" srcOrd="0" destOrd="0" presId="urn:microsoft.com/office/officeart/2005/8/layout/lProcess1"/>
    <dgm:cxn modelId="{44A0946D-0C0E-4287-8527-9315C6B64100}" srcId="{B5D73C10-2059-4ED7-8476-E59AA955243D}" destId="{83DD36C3-4D19-43F9-B9DA-A1F482D499EB}" srcOrd="0" destOrd="0" parTransId="{E03938E8-C99A-4C39-AC4D-50C56953C08B}" sibTransId="{E2A03D54-D0B7-4878-AE44-7D032E90BE16}"/>
    <dgm:cxn modelId="{88FB0473-5EA6-47BD-B4CD-D3518D38C6DC}" type="presOf" srcId="{620E30A8-E393-4A1C-8325-E91A498E7C5F}" destId="{4B3FF85F-A17A-493A-A566-D5785036E4EF}" srcOrd="0" destOrd="0" presId="urn:microsoft.com/office/officeart/2005/8/layout/lProcess1"/>
    <dgm:cxn modelId="{934E3056-5319-4770-BCFD-F66A46E22217}" type="presOf" srcId="{611773F7-D946-4786-A2C9-0FA0D636500C}" destId="{E38DAA74-5643-43DF-99EE-EFCD358F1F81}" srcOrd="0" destOrd="0" presId="urn:microsoft.com/office/officeart/2005/8/layout/lProcess1"/>
    <dgm:cxn modelId="{237F5F7F-4571-453D-B525-639F22AD22F4}" srcId="{F869CB67-4234-452D-9868-617EF4A8B96E}" destId="{BED9E139-1477-4D2C-94BB-D75852136CFA}" srcOrd="0" destOrd="0" parTransId="{17E2F7AB-8E10-4D65-A12C-7EA6BBDD4F03}" sibTransId="{8B65BE88-F3FB-4C8F-BF9F-F4DAB9E77A24}"/>
    <dgm:cxn modelId="{72240C84-29CB-47E5-9CBB-F4445E2F8E2E}" srcId="{F869CB67-4234-452D-9868-617EF4A8B96E}" destId="{65861884-8833-4FF3-B3AC-7E3347C70478}" srcOrd="2" destOrd="0" parTransId="{A145C8E3-3DB5-49DF-8F8E-B2CE5BBAF80A}" sibTransId="{705BAE18-0301-4139-9918-3EE170829E3F}"/>
    <dgm:cxn modelId="{F5F12BB1-BAC4-4013-94B7-D66E1F91BCEE}" srcId="{BED9E139-1477-4D2C-94BB-D75852136CFA}" destId="{F3444BF2-3E9F-44DB-9208-482FB8678D2E}" srcOrd="0" destOrd="0" parTransId="{1EE1F323-D11F-4454-9F4A-4CA933824F61}" sibTransId="{1FB2752B-3A61-46F8-A221-C73717C2754A}"/>
    <dgm:cxn modelId="{B4F180BB-82B1-4BDE-87E8-F21DF4798FF7}" srcId="{F869CB67-4234-452D-9868-617EF4A8B96E}" destId="{611773F7-D946-4786-A2C9-0FA0D636500C}" srcOrd="3" destOrd="0" parTransId="{CDC73819-E709-44CC-BCE2-D05A5195CC9D}" sibTransId="{BE5B43F0-D8E4-4F83-9E6D-2D5C0C61D519}"/>
    <dgm:cxn modelId="{8E8661C3-2EF3-440C-A9F6-CAD3A02B2699}" type="presOf" srcId="{4B22D33D-38A5-4C6F-8E4B-78B36826978B}" destId="{F8BBCAE4-249B-43EC-856A-1B97795B9FC1}" srcOrd="0" destOrd="0" presId="urn:microsoft.com/office/officeart/2005/8/layout/lProcess1"/>
    <dgm:cxn modelId="{EB9258CA-4B46-49B8-AC9C-0546C68E6276}" type="presOf" srcId="{1EE1F323-D11F-4454-9F4A-4CA933824F61}" destId="{C1067D16-28B1-4D63-8550-80FC545FA582}" srcOrd="0" destOrd="0" presId="urn:microsoft.com/office/officeart/2005/8/layout/lProcess1"/>
    <dgm:cxn modelId="{F239E8E1-49A7-45D3-A2BB-7CC7B98E5FD4}" type="presOf" srcId="{65861884-8833-4FF3-B3AC-7E3347C70478}" destId="{7E165F53-50F7-43A1-BAB5-DFA46909057D}" srcOrd="0" destOrd="0" presId="urn:microsoft.com/office/officeart/2005/8/layout/lProcess1"/>
    <dgm:cxn modelId="{89C781EE-5E0F-4E5A-A351-C3FE5AE95A11}" type="presOf" srcId="{F1A0C0A9-CCF0-4C07-9B94-7B9663A3EB94}" destId="{CCEDF876-64F4-4E10-B5F6-21A2A69086F8}" srcOrd="0" destOrd="0" presId="urn:microsoft.com/office/officeart/2005/8/layout/lProcess1"/>
    <dgm:cxn modelId="{4031ACF3-4846-4227-A1E2-C82F86F64B3F}" type="presOf" srcId="{F3444BF2-3E9F-44DB-9208-482FB8678D2E}" destId="{FE0ABBC3-B09A-46A0-BBD0-753BEA483B02}" srcOrd="0" destOrd="0" presId="urn:microsoft.com/office/officeart/2005/8/layout/lProcess1"/>
    <dgm:cxn modelId="{8D186159-6ECC-4B46-9A00-D8BB7024F2B1}" type="presParOf" srcId="{1DF07CB5-A094-40A0-B5E6-9714EEB5C853}" destId="{0543DE17-4B66-463A-A7F0-8E80B88726DA}" srcOrd="0" destOrd="0" presId="urn:microsoft.com/office/officeart/2005/8/layout/lProcess1"/>
    <dgm:cxn modelId="{32F9C76D-0D4C-4633-866D-8D4EE03BB0FA}" type="presParOf" srcId="{0543DE17-4B66-463A-A7F0-8E80B88726DA}" destId="{170A3376-D623-458A-B1AD-1EC059224E31}" srcOrd="0" destOrd="0" presId="urn:microsoft.com/office/officeart/2005/8/layout/lProcess1"/>
    <dgm:cxn modelId="{D2F0DCF0-A7CD-4911-90BE-C270313EB26B}" type="presParOf" srcId="{0543DE17-4B66-463A-A7F0-8E80B88726DA}" destId="{C1067D16-28B1-4D63-8550-80FC545FA582}" srcOrd="1" destOrd="0" presId="urn:microsoft.com/office/officeart/2005/8/layout/lProcess1"/>
    <dgm:cxn modelId="{0F79B531-AF7C-49E4-849E-5B3E10078BE0}" type="presParOf" srcId="{0543DE17-4B66-463A-A7F0-8E80B88726DA}" destId="{FE0ABBC3-B09A-46A0-BBD0-753BEA483B02}" srcOrd="2" destOrd="0" presId="urn:microsoft.com/office/officeart/2005/8/layout/lProcess1"/>
    <dgm:cxn modelId="{F497980C-71F0-4156-A092-AC9142CA633C}" type="presParOf" srcId="{1DF07CB5-A094-40A0-B5E6-9714EEB5C853}" destId="{DE397F91-9D8D-477B-B0D1-8D854A9CF654}" srcOrd="1" destOrd="0" presId="urn:microsoft.com/office/officeart/2005/8/layout/lProcess1"/>
    <dgm:cxn modelId="{82888797-C222-4700-846E-0D389B2E10D3}" type="presParOf" srcId="{1DF07CB5-A094-40A0-B5E6-9714EEB5C853}" destId="{81F673FD-1C93-42AA-B1D4-02CA8D80F4F6}" srcOrd="2" destOrd="0" presId="urn:microsoft.com/office/officeart/2005/8/layout/lProcess1"/>
    <dgm:cxn modelId="{3D20FC92-DDF5-4358-A21F-3423285BE9E4}" type="presParOf" srcId="{81F673FD-1C93-42AA-B1D4-02CA8D80F4F6}" destId="{9B68A7C4-5C4B-4ED2-9DFB-643F176B93DF}" srcOrd="0" destOrd="0" presId="urn:microsoft.com/office/officeart/2005/8/layout/lProcess1"/>
    <dgm:cxn modelId="{C3DD2A73-4D53-4E89-956F-31FC0E43D17F}" type="presParOf" srcId="{81F673FD-1C93-42AA-B1D4-02CA8D80F4F6}" destId="{14B55B9B-0B74-4A83-A8D2-3966C9ED8F95}" srcOrd="1" destOrd="0" presId="urn:microsoft.com/office/officeart/2005/8/layout/lProcess1"/>
    <dgm:cxn modelId="{D9FB634A-0C45-4FE5-BB71-7D22392EF960}" type="presParOf" srcId="{81F673FD-1C93-42AA-B1D4-02CA8D80F4F6}" destId="{A24C5319-B29E-4A64-861D-2CE091BD1A6A}" srcOrd="2" destOrd="0" presId="urn:microsoft.com/office/officeart/2005/8/layout/lProcess1"/>
    <dgm:cxn modelId="{961E3AEA-3A5C-4157-8E85-FD9C33869F8F}" type="presParOf" srcId="{1DF07CB5-A094-40A0-B5E6-9714EEB5C853}" destId="{43F98F5C-0DCE-4AEC-BFBC-2D1ADC6AA150}" srcOrd="3" destOrd="0" presId="urn:microsoft.com/office/officeart/2005/8/layout/lProcess1"/>
    <dgm:cxn modelId="{97147F23-482A-455B-90DE-5242FF8A75F5}" type="presParOf" srcId="{1DF07CB5-A094-40A0-B5E6-9714EEB5C853}" destId="{A5CBEC81-58AE-454C-88EE-DFB9888146C9}" srcOrd="4" destOrd="0" presId="urn:microsoft.com/office/officeart/2005/8/layout/lProcess1"/>
    <dgm:cxn modelId="{7FD0C467-CDFC-4692-AF18-C1181FBFA091}" type="presParOf" srcId="{A5CBEC81-58AE-454C-88EE-DFB9888146C9}" destId="{7E165F53-50F7-43A1-BAB5-DFA46909057D}" srcOrd="0" destOrd="0" presId="urn:microsoft.com/office/officeart/2005/8/layout/lProcess1"/>
    <dgm:cxn modelId="{4B00D12F-818D-4021-B705-55BEF387D552}" type="presParOf" srcId="{A5CBEC81-58AE-454C-88EE-DFB9888146C9}" destId="{4B3FF85F-A17A-493A-A566-D5785036E4EF}" srcOrd="1" destOrd="0" presId="urn:microsoft.com/office/officeart/2005/8/layout/lProcess1"/>
    <dgm:cxn modelId="{D6949721-6D26-4C4B-9D37-AD0495A092ED}" type="presParOf" srcId="{A5CBEC81-58AE-454C-88EE-DFB9888146C9}" destId="{F8BBCAE4-249B-43EC-856A-1B97795B9FC1}" srcOrd="2" destOrd="0" presId="urn:microsoft.com/office/officeart/2005/8/layout/lProcess1"/>
    <dgm:cxn modelId="{903A62B3-FC5A-40AE-81F8-31D23A82052D}" type="presParOf" srcId="{1DF07CB5-A094-40A0-B5E6-9714EEB5C853}" destId="{151BEC4E-F610-47B2-8EF6-E304A5D2BAF0}" srcOrd="5" destOrd="0" presId="urn:microsoft.com/office/officeart/2005/8/layout/lProcess1"/>
    <dgm:cxn modelId="{58A64A66-F890-4A6E-BFD0-4FF0D06DE6B2}" type="presParOf" srcId="{1DF07CB5-A094-40A0-B5E6-9714EEB5C853}" destId="{A7AFEEC1-FA77-41A4-866F-53467AE41F3E}" srcOrd="6" destOrd="0" presId="urn:microsoft.com/office/officeart/2005/8/layout/lProcess1"/>
    <dgm:cxn modelId="{987FFA9F-1D98-48BA-A210-B64FD0C63DFB}" type="presParOf" srcId="{A7AFEEC1-FA77-41A4-866F-53467AE41F3E}" destId="{E38DAA74-5643-43DF-99EE-EFCD358F1F81}" srcOrd="0" destOrd="0" presId="urn:microsoft.com/office/officeart/2005/8/layout/lProcess1"/>
    <dgm:cxn modelId="{67A9A704-356C-40F7-BF36-55BB9A84B12F}" type="presParOf" srcId="{A7AFEEC1-FA77-41A4-866F-53467AE41F3E}" destId="{FF3539C9-F2EB-4B09-B8B3-538992B7B138}" srcOrd="1" destOrd="0" presId="urn:microsoft.com/office/officeart/2005/8/layout/lProcess1"/>
    <dgm:cxn modelId="{C1EEE6C4-174B-4BD3-9625-2F3AD69B1A93}" type="presParOf" srcId="{A7AFEEC1-FA77-41A4-866F-53467AE41F3E}" destId="{CCEDF876-64F4-4E10-B5F6-21A2A69086F8}" srcOrd="2"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22A27D-BD14-4883-BF58-2F386CBFBC9B}" type="doc">
      <dgm:prSet loTypeId="urn:microsoft.com/office/officeart/2005/8/layout/vList4" loCatId="list" qsTypeId="urn:microsoft.com/office/officeart/2005/8/quickstyle/3d3" qsCatId="3D" csTypeId="urn:microsoft.com/office/officeart/2005/8/colors/accent5_5" csCatId="accent5" phldr="1"/>
      <dgm:spPr/>
      <dgm:t>
        <a:bodyPr/>
        <a:lstStyle/>
        <a:p>
          <a:endParaRPr lang="en-US"/>
        </a:p>
      </dgm:t>
    </dgm:pt>
    <dgm:pt modelId="{A65B89B3-6E9B-4A60-AE70-54F03D79251C}">
      <dgm:prSet phldrT="[Text]"/>
      <dgm:spPr/>
      <dgm:t>
        <a:bodyPr/>
        <a:lstStyle/>
        <a:p>
          <a:r>
            <a:rPr lang="en-US" dirty="0"/>
            <a:t>Use </a:t>
          </a:r>
          <a:r>
            <a:rPr lang="en-US" dirty="0" err="1"/>
            <a:t>FactSage</a:t>
          </a:r>
          <a:r>
            <a:rPr lang="en-US" dirty="0"/>
            <a:t>™ to establish Thermodynamics of the process </a:t>
          </a:r>
        </a:p>
      </dgm:t>
    </dgm:pt>
    <dgm:pt modelId="{C8B404C3-52D8-49A7-AA90-65BE968935D6}" type="parTrans" cxnId="{5F589448-E97D-4E49-8AB6-AE389FD60C2D}">
      <dgm:prSet/>
      <dgm:spPr/>
      <dgm:t>
        <a:bodyPr/>
        <a:lstStyle/>
        <a:p>
          <a:endParaRPr lang="en-US"/>
        </a:p>
      </dgm:t>
    </dgm:pt>
    <dgm:pt modelId="{45B834AE-60F6-482B-8092-C7FB81E32C74}" type="sibTrans" cxnId="{5F589448-E97D-4E49-8AB6-AE389FD60C2D}">
      <dgm:prSet/>
      <dgm:spPr/>
      <dgm:t>
        <a:bodyPr/>
        <a:lstStyle/>
        <a:p>
          <a:endParaRPr lang="en-US"/>
        </a:p>
      </dgm:t>
    </dgm:pt>
    <dgm:pt modelId="{676F95E5-6E9B-4646-9D16-40160FB22FE4}">
      <dgm:prSet phldrT="[Text]"/>
      <dgm:spPr/>
      <dgm:t>
        <a:bodyPr/>
        <a:lstStyle/>
        <a:p>
          <a:r>
            <a:rPr lang="en-US" dirty="0"/>
            <a:t>Conduction of a Crude experiment  in Dry Ice</a:t>
          </a:r>
        </a:p>
      </dgm:t>
    </dgm:pt>
    <dgm:pt modelId="{1A3CD99E-CFA4-48C2-A5E2-0A7238B98775}" type="parTrans" cxnId="{6EAE3D45-BC73-40BA-8050-4CBEE0A2E4F5}">
      <dgm:prSet/>
      <dgm:spPr/>
      <dgm:t>
        <a:bodyPr/>
        <a:lstStyle/>
        <a:p>
          <a:endParaRPr lang="en-US"/>
        </a:p>
      </dgm:t>
    </dgm:pt>
    <dgm:pt modelId="{5E3E759B-C79A-4401-B13D-11229C5C3C77}" type="sibTrans" cxnId="{6EAE3D45-BC73-40BA-8050-4CBEE0A2E4F5}">
      <dgm:prSet/>
      <dgm:spPr/>
      <dgm:t>
        <a:bodyPr/>
        <a:lstStyle/>
        <a:p>
          <a:endParaRPr lang="en-US"/>
        </a:p>
      </dgm:t>
    </dgm:pt>
    <dgm:pt modelId="{D252BA2A-9751-4B2D-81BE-4FDEED3D3D7F}">
      <dgm:prSet phldrT="[Text]"/>
      <dgm:spPr/>
      <dgm:t>
        <a:bodyPr/>
        <a:lstStyle/>
        <a:p>
          <a:r>
            <a:rPr lang="en-US" dirty="0"/>
            <a:t>Conducting TGA of samples of </a:t>
          </a:r>
          <a:r>
            <a:rPr lang="en-US" dirty="0" err="1"/>
            <a:t>Aluminium</a:t>
          </a:r>
          <a:r>
            <a:rPr lang="en-US" dirty="0"/>
            <a:t> and it’s dross</a:t>
          </a:r>
        </a:p>
      </dgm:t>
    </dgm:pt>
    <dgm:pt modelId="{E36E1CDD-DD81-4EEC-B700-673B0A98C9B6}" type="parTrans" cxnId="{E7D146ED-5267-4CE0-BA88-AC7F2A2F4EFF}">
      <dgm:prSet/>
      <dgm:spPr/>
      <dgm:t>
        <a:bodyPr/>
        <a:lstStyle/>
        <a:p>
          <a:endParaRPr lang="en-US"/>
        </a:p>
      </dgm:t>
    </dgm:pt>
    <dgm:pt modelId="{C2823E46-F0B0-4708-8AFE-01ADCEBCF87D}" type="sibTrans" cxnId="{E7D146ED-5267-4CE0-BA88-AC7F2A2F4EFF}">
      <dgm:prSet/>
      <dgm:spPr/>
      <dgm:t>
        <a:bodyPr/>
        <a:lstStyle/>
        <a:p>
          <a:endParaRPr lang="en-US"/>
        </a:p>
      </dgm:t>
    </dgm:pt>
    <dgm:pt modelId="{E62A00DF-E186-4446-A3A6-0E624BED7139}">
      <dgm:prSet/>
      <dgm:spPr/>
      <dgm:t>
        <a:bodyPr/>
        <a:lstStyle/>
        <a:p>
          <a:endParaRPr lang="en-US"/>
        </a:p>
      </dgm:t>
    </dgm:pt>
    <dgm:pt modelId="{CFA0E0B5-FEE4-4D6C-B36E-3865CAE5304F}" type="parTrans" cxnId="{56B09222-ACF5-46EA-8EA5-3E99D4ABA2D0}">
      <dgm:prSet/>
      <dgm:spPr/>
      <dgm:t>
        <a:bodyPr/>
        <a:lstStyle/>
        <a:p>
          <a:endParaRPr lang="en-US"/>
        </a:p>
      </dgm:t>
    </dgm:pt>
    <dgm:pt modelId="{C740A391-C048-4BE9-A1F5-0EECD63BD06B}" type="sibTrans" cxnId="{56B09222-ACF5-46EA-8EA5-3E99D4ABA2D0}">
      <dgm:prSet/>
      <dgm:spPr/>
      <dgm:t>
        <a:bodyPr/>
        <a:lstStyle/>
        <a:p>
          <a:endParaRPr lang="en-US"/>
        </a:p>
      </dgm:t>
    </dgm:pt>
    <dgm:pt modelId="{E609F52C-9C55-4D98-B682-0A7E45FCE77D}">
      <dgm:prSet/>
      <dgm:spPr/>
      <dgm:t>
        <a:bodyPr/>
        <a:lstStyle/>
        <a:p>
          <a:endParaRPr lang="en-US"/>
        </a:p>
      </dgm:t>
    </dgm:pt>
    <dgm:pt modelId="{45DA6103-0431-47C4-8A1A-9E6A4933FAAA}" type="parTrans" cxnId="{5CAFFAF7-2A95-4B53-8AF8-5AF8DA1A5900}">
      <dgm:prSet/>
      <dgm:spPr/>
      <dgm:t>
        <a:bodyPr/>
        <a:lstStyle/>
        <a:p>
          <a:endParaRPr lang="en-US"/>
        </a:p>
      </dgm:t>
    </dgm:pt>
    <dgm:pt modelId="{88AD5CEA-8FCD-4FA0-824F-DA3A895EF032}" type="sibTrans" cxnId="{5CAFFAF7-2A95-4B53-8AF8-5AF8DA1A5900}">
      <dgm:prSet/>
      <dgm:spPr/>
      <dgm:t>
        <a:bodyPr/>
        <a:lstStyle/>
        <a:p>
          <a:endParaRPr lang="en-US"/>
        </a:p>
      </dgm:t>
    </dgm:pt>
    <dgm:pt modelId="{9A7D7741-0783-4FFA-A8F2-8E4BA18E4EF6}">
      <dgm:prSet/>
      <dgm:spPr/>
      <dgm:t>
        <a:bodyPr/>
        <a:lstStyle/>
        <a:p>
          <a:endParaRPr lang="en-US"/>
        </a:p>
      </dgm:t>
    </dgm:pt>
    <dgm:pt modelId="{DDD099C7-C4E4-4DFE-8F5D-B37134521477}" type="parTrans" cxnId="{5709120C-DA31-487D-B178-224981FA2A48}">
      <dgm:prSet/>
      <dgm:spPr/>
      <dgm:t>
        <a:bodyPr/>
        <a:lstStyle/>
        <a:p>
          <a:endParaRPr lang="en-US"/>
        </a:p>
      </dgm:t>
    </dgm:pt>
    <dgm:pt modelId="{F5F78166-AAB3-443F-A28C-FDDD5B9E4DFE}" type="sibTrans" cxnId="{5709120C-DA31-487D-B178-224981FA2A48}">
      <dgm:prSet/>
      <dgm:spPr/>
      <dgm:t>
        <a:bodyPr/>
        <a:lstStyle/>
        <a:p>
          <a:endParaRPr lang="en-US"/>
        </a:p>
      </dgm:t>
    </dgm:pt>
    <dgm:pt modelId="{06E64E0D-0772-4EB9-A5A7-7EFF4543ABB5}" type="pres">
      <dgm:prSet presAssocID="{A822A27D-BD14-4883-BF58-2F386CBFBC9B}" presName="linear" presStyleCnt="0">
        <dgm:presLayoutVars>
          <dgm:dir/>
          <dgm:resizeHandles val="exact"/>
        </dgm:presLayoutVars>
      </dgm:prSet>
      <dgm:spPr/>
    </dgm:pt>
    <dgm:pt modelId="{C85280AE-366E-4FE5-95CA-1970AAB024FB}" type="pres">
      <dgm:prSet presAssocID="{A65B89B3-6E9B-4A60-AE70-54F03D79251C}" presName="comp" presStyleCnt="0"/>
      <dgm:spPr/>
    </dgm:pt>
    <dgm:pt modelId="{E06CEA25-E5BA-4BFC-8419-BF1A0AA2B606}" type="pres">
      <dgm:prSet presAssocID="{A65B89B3-6E9B-4A60-AE70-54F03D79251C}" presName="box" presStyleLbl="node1" presStyleIdx="0" presStyleCnt="6" custLinFactNeighborY="-2000"/>
      <dgm:spPr/>
    </dgm:pt>
    <dgm:pt modelId="{7BBA0B0D-992C-4195-947F-694B3BF7DD62}" type="pres">
      <dgm:prSet presAssocID="{A65B89B3-6E9B-4A60-AE70-54F03D79251C}"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66000" b="-66000"/>
          </a:stretch>
        </a:blipFill>
      </dgm:spPr>
    </dgm:pt>
    <dgm:pt modelId="{C6B4D299-4799-4278-88E0-A87A824B5C5D}" type="pres">
      <dgm:prSet presAssocID="{A65B89B3-6E9B-4A60-AE70-54F03D79251C}" presName="text" presStyleLbl="node1" presStyleIdx="0" presStyleCnt="6">
        <dgm:presLayoutVars>
          <dgm:bulletEnabled val="1"/>
        </dgm:presLayoutVars>
      </dgm:prSet>
      <dgm:spPr/>
    </dgm:pt>
    <dgm:pt modelId="{B1490B3B-758E-4F1A-910F-EB59B1C7DBCA}" type="pres">
      <dgm:prSet presAssocID="{45B834AE-60F6-482B-8092-C7FB81E32C74}" presName="spacer" presStyleCnt="0"/>
      <dgm:spPr/>
    </dgm:pt>
    <dgm:pt modelId="{93C9C945-4652-409F-95B1-F4A2B793CF4B}" type="pres">
      <dgm:prSet presAssocID="{676F95E5-6E9B-4646-9D16-40160FB22FE4}" presName="comp" presStyleCnt="0"/>
      <dgm:spPr/>
    </dgm:pt>
    <dgm:pt modelId="{1F967C65-865F-4079-B5B6-F8A403039730}" type="pres">
      <dgm:prSet presAssocID="{676F95E5-6E9B-4646-9D16-40160FB22FE4}" presName="box" presStyleLbl="node1" presStyleIdx="1" presStyleCnt="6"/>
      <dgm:spPr/>
    </dgm:pt>
    <dgm:pt modelId="{A8FC0A69-7209-4093-B700-663237249C62}" type="pres">
      <dgm:prSet presAssocID="{676F95E5-6E9B-4646-9D16-40160FB22FE4}"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54000" b="-54000"/>
          </a:stretch>
        </a:blipFill>
      </dgm:spPr>
    </dgm:pt>
    <dgm:pt modelId="{4E57AD18-4D26-46A3-8288-6CC47969689D}" type="pres">
      <dgm:prSet presAssocID="{676F95E5-6E9B-4646-9D16-40160FB22FE4}" presName="text" presStyleLbl="node1" presStyleIdx="1" presStyleCnt="6">
        <dgm:presLayoutVars>
          <dgm:bulletEnabled val="1"/>
        </dgm:presLayoutVars>
      </dgm:prSet>
      <dgm:spPr/>
    </dgm:pt>
    <dgm:pt modelId="{61C217B8-CC0A-425A-BDAB-FE8A14A681F7}" type="pres">
      <dgm:prSet presAssocID="{5E3E759B-C79A-4401-B13D-11229C5C3C77}" presName="spacer" presStyleCnt="0"/>
      <dgm:spPr/>
    </dgm:pt>
    <dgm:pt modelId="{04567817-0307-411B-8880-FEC5A816410C}" type="pres">
      <dgm:prSet presAssocID="{D252BA2A-9751-4B2D-81BE-4FDEED3D3D7F}" presName="comp" presStyleCnt="0"/>
      <dgm:spPr/>
    </dgm:pt>
    <dgm:pt modelId="{BF85FC95-7278-4C5B-B235-1665B1F34D5E}" type="pres">
      <dgm:prSet presAssocID="{D252BA2A-9751-4B2D-81BE-4FDEED3D3D7F}" presName="box" presStyleLbl="node1" presStyleIdx="2" presStyleCnt="6"/>
      <dgm:spPr/>
    </dgm:pt>
    <dgm:pt modelId="{4F3A260E-1419-4CAF-B25E-7B6037EDB169}" type="pres">
      <dgm:prSet presAssocID="{D252BA2A-9751-4B2D-81BE-4FDEED3D3D7F}" presName="img"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t="-43000" b="-43000"/>
          </a:stretch>
        </a:blipFill>
      </dgm:spPr>
    </dgm:pt>
    <dgm:pt modelId="{BB089EB2-9248-4575-8EE7-0781BDAAEEC5}" type="pres">
      <dgm:prSet presAssocID="{D252BA2A-9751-4B2D-81BE-4FDEED3D3D7F}" presName="text" presStyleLbl="node1" presStyleIdx="2" presStyleCnt="6">
        <dgm:presLayoutVars>
          <dgm:bulletEnabled val="1"/>
        </dgm:presLayoutVars>
      </dgm:prSet>
      <dgm:spPr/>
    </dgm:pt>
    <dgm:pt modelId="{E1AF29B6-D784-4F31-BA89-C1F30EFF5A5D}" type="pres">
      <dgm:prSet presAssocID="{C2823E46-F0B0-4708-8AFE-01ADCEBCF87D}" presName="spacer" presStyleCnt="0"/>
      <dgm:spPr/>
    </dgm:pt>
    <dgm:pt modelId="{A7DBFA4A-6CC1-4513-910B-2B13314B73C6}" type="pres">
      <dgm:prSet presAssocID="{E62A00DF-E186-4446-A3A6-0E624BED7139}" presName="comp" presStyleCnt="0"/>
      <dgm:spPr/>
    </dgm:pt>
    <dgm:pt modelId="{44042DBC-F95B-4EDA-8957-E8ED9951067E}" type="pres">
      <dgm:prSet presAssocID="{E62A00DF-E186-4446-A3A6-0E624BED7139}" presName="box" presStyleLbl="node1" presStyleIdx="3" presStyleCnt="6"/>
      <dgm:spPr/>
    </dgm:pt>
    <dgm:pt modelId="{C1A758E5-42A2-4327-A876-AEFBB486D941}" type="pres">
      <dgm:prSet presAssocID="{E62A00DF-E186-4446-A3A6-0E624BED7139}"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89000" b="-89000"/>
          </a:stretch>
        </a:blipFill>
      </dgm:spPr>
    </dgm:pt>
    <dgm:pt modelId="{9FC0C2F8-47AC-428F-B63B-6B45E52CDF6F}" type="pres">
      <dgm:prSet presAssocID="{E62A00DF-E186-4446-A3A6-0E624BED7139}" presName="text" presStyleLbl="node1" presStyleIdx="3" presStyleCnt="6">
        <dgm:presLayoutVars>
          <dgm:bulletEnabled val="1"/>
        </dgm:presLayoutVars>
      </dgm:prSet>
      <dgm:spPr/>
    </dgm:pt>
    <dgm:pt modelId="{90ED8C02-95F0-4487-8345-EBD029D8E70D}" type="pres">
      <dgm:prSet presAssocID="{C740A391-C048-4BE9-A1F5-0EECD63BD06B}" presName="spacer" presStyleCnt="0"/>
      <dgm:spPr/>
    </dgm:pt>
    <dgm:pt modelId="{A18786A7-BECD-4EA2-BEAA-72729EFD1793}" type="pres">
      <dgm:prSet presAssocID="{E609F52C-9C55-4D98-B682-0A7E45FCE77D}" presName="comp" presStyleCnt="0"/>
      <dgm:spPr/>
    </dgm:pt>
    <dgm:pt modelId="{F41E63B9-514A-454A-BEB5-0FC7E6E5D904}" type="pres">
      <dgm:prSet presAssocID="{E609F52C-9C55-4D98-B682-0A7E45FCE77D}" presName="box" presStyleLbl="node1" presStyleIdx="4" presStyleCnt="6"/>
      <dgm:spPr/>
    </dgm:pt>
    <dgm:pt modelId="{89802E3F-ACB9-4444-9413-259F2FC71993}" type="pres">
      <dgm:prSet presAssocID="{E609F52C-9C55-4D98-B682-0A7E45FCE77D}" presName="img"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19000" b="-19000"/>
          </a:stretch>
        </a:blipFill>
      </dgm:spPr>
    </dgm:pt>
    <dgm:pt modelId="{3B24E15C-252E-4B60-B701-24A82C600A74}" type="pres">
      <dgm:prSet presAssocID="{E609F52C-9C55-4D98-B682-0A7E45FCE77D}" presName="text" presStyleLbl="node1" presStyleIdx="4" presStyleCnt="6">
        <dgm:presLayoutVars>
          <dgm:bulletEnabled val="1"/>
        </dgm:presLayoutVars>
      </dgm:prSet>
      <dgm:spPr/>
    </dgm:pt>
    <dgm:pt modelId="{392E7E45-BA67-4080-9163-BCF2F362AFA1}" type="pres">
      <dgm:prSet presAssocID="{88AD5CEA-8FCD-4FA0-824F-DA3A895EF032}" presName="spacer" presStyleCnt="0"/>
      <dgm:spPr/>
    </dgm:pt>
    <dgm:pt modelId="{EEF75782-070E-4E16-9EF8-464035305FC6}" type="pres">
      <dgm:prSet presAssocID="{9A7D7741-0783-4FFA-A8F2-8E4BA18E4EF6}" presName="comp" presStyleCnt="0"/>
      <dgm:spPr/>
    </dgm:pt>
    <dgm:pt modelId="{11DF67CF-2EE4-48CD-A3B9-99BD4BC21436}" type="pres">
      <dgm:prSet presAssocID="{9A7D7741-0783-4FFA-A8F2-8E4BA18E4EF6}" presName="box" presStyleLbl="node1" presStyleIdx="5" presStyleCnt="6"/>
      <dgm:spPr/>
    </dgm:pt>
    <dgm:pt modelId="{B9A314AB-F26C-4D97-B2C7-23FFC07EA236}" type="pres">
      <dgm:prSet presAssocID="{9A7D7741-0783-4FFA-A8F2-8E4BA18E4EF6}"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22000" b="-122000"/>
          </a:stretch>
        </a:blipFill>
      </dgm:spPr>
    </dgm:pt>
    <dgm:pt modelId="{7DB767A7-1C4C-457C-A788-50AF9B49EF64}" type="pres">
      <dgm:prSet presAssocID="{9A7D7741-0783-4FFA-A8F2-8E4BA18E4EF6}" presName="text" presStyleLbl="node1" presStyleIdx="5" presStyleCnt="6">
        <dgm:presLayoutVars>
          <dgm:bulletEnabled val="1"/>
        </dgm:presLayoutVars>
      </dgm:prSet>
      <dgm:spPr/>
    </dgm:pt>
  </dgm:ptLst>
  <dgm:cxnLst>
    <dgm:cxn modelId="{5B6C5A00-CAC3-4279-8A0B-71B0C339DC56}" type="presOf" srcId="{676F95E5-6E9B-4646-9D16-40160FB22FE4}" destId="{1F967C65-865F-4079-B5B6-F8A403039730}" srcOrd="0" destOrd="0" presId="urn:microsoft.com/office/officeart/2005/8/layout/vList4"/>
    <dgm:cxn modelId="{CF44BC0A-0E9A-46B4-A428-C2071A5A5DC5}" type="presOf" srcId="{A65B89B3-6E9B-4A60-AE70-54F03D79251C}" destId="{C6B4D299-4799-4278-88E0-A87A824B5C5D}" srcOrd="1" destOrd="0" presId="urn:microsoft.com/office/officeart/2005/8/layout/vList4"/>
    <dgm:cxn modelId="{DEB1460B-8A5A-40EA-A41D-94D405526193}" type="presOf" srcId="{E62A00DF-E186-4446-A3A6-0E624BED7139}" destId="{44042DBC-F95B-4EDA-8957-E8ED9951067E}" srcOrd="0" destOrd="0" presId="urn:microsoft.com/office/officeart/2005/8/layout/vList4"/>
    <dgm:cxn modelId="{5709120C-DA31-487D-B178-224981FA2A48}" srcId="{A822A27D-BD14-4883-BF58-2F386CBFBC9B}" destId="{9A7D7741-0783-4FFA-A8F2-8E4BA18E4EF6}" srcOrd="5" destOrd="0" parTransId="{DDD099C7-C4E4-4DFE-8F5D-B37134521477}" sibTransId="{F5F78166-AAB3-443F-A28C-FDDD5B9E4DFE}"/>
    <dgm:cxn modelId="{3CC2490E-7676-4A73-9BFC-4DF63B021169}" type="presOf" srcId="{E609F52C-9C55-4D98-B682-0A7E45FCE77D}" destId="{F41E63B9-514A-454A-BEB5-0FC7E6E5D904}" srcOrd="0" destOrd="0" presId="urn:microsoft.com/office/officeart/2005/8/layout/vList4"/>
    <dgm:cxn modelId="{56B09222-ACF5-46EA-8EA5-3E99D4ABA2D0}" srcId="{A822A27D-BD14-4883-BF58-2F386CBFBC9B}" destId="{E62A00DF-E186-4446-A3A6-0E624BED7139}" srcOrd="3" destOrd="0" parTransId="{CFA0E0B5-FEE4-4D6C-B36E-3865CAE5304F}" sibTransId="{C740A391-C048-4BE9-A1F5-0EECD63BD06B}"/>
    <dgm:cxn modelId="{932AED29-E1BA-420F-8934-115BEE8157A6}" type="presOf" srcId="{E609F52C-9C55-4D98-B682-0A7E45FCE77D}" destId="{3B24E15C-252E-4B60-B701-24A82C600A74}" srcOrd="1" destOrd="0" presId="urn:microsoft.com/office/officeart/2005/8/layout/vList4"/>
    <dgm:cxn modelId="{4BC84860-A415-4EAC-8B4C-B0244C261FB3}" type="presOf" srcId="{9A7D7741-0783-4FFA-A8F2-8E4BA18E4EF6}" destId="{11DF67CF-2EE4-48CD-A3B9-99BD4BC21436}" srcOrd="0" destOrd="0" presId="urn:microsoft.com/office/officeart/2005/8/layout/vList4"/>
    <dgm:cxn modelId="{6EAE3D45-BC73-40BA-8050-4CBEE0A2E4F5}" srcId="{A822A27D-BD14-4883-BF58-2F386CBFBC9B}" destId="{676F95E5-6E9B-4646-9D16-40160FB22FE4}" srcOrd="1" destOrd="0" parTransId="{1A3CD99E-CFA4-48C2-A5E2-0A7238B98775}" sibTransId="{5E3E759B-C79A-4401-B13D-11229C5C3C77}"/>
    <dgm:cxn modelId="{5F589448-E97D-4E49-8AB6-AE389FD60C2D}" srcId="{A822A27D-BD14-4883-BF58-2F386CBFBC9B}" destId="{A65B89B3-6E9B-4A60-AE70-54F03D79251C}" srcOrd="0" destOrd="0" parTransId="{C8B404C3-52D8-49A7-AA90-65BE968935D6}" sibTransId="{45B834AE-60F6-482B-8092-C7FB81E32C74}"/>
    <dgm:cxn modelId="{E306D26C-6562-4F9A-A9C0-B5FDA7D8DAFE}" type="presOf" srcId="{9A7D7741-0783-4FFA-A8F2-8E4BA18E4EF6}" destId="{7DB767A7-1C4C-457C-A788-50AF9B49EF64}" srcOrd="1" destOrd="0" presId="urn:microsoft.com/office/officeart/2005/8/layout/vList4"/>
    <dgm:cxn modelId="{0EFA916E-6FB6-4000-8F04-D155E311C1DF}" type="presOf" srcId="{676F95E5-6E9B-4646-9D16-40160FB22FE4}" destId="{4E57AD18-4D26-46A3-8288-6CC47969689D}" srcOrd="1" destOrd="0" presId="urn:microsoft.com/office/officeart/2005/8/layout/vList4"/>
    <dgm:cxn modelId="{B65DDD74-1079-4BC9-9543-62AED73ED0F0}" type="presOf" srcId="{E62A00DF-E186-4446-A3A6-0E624BED7139}" destId="{9FC0C2F8-47AC-428F-B63B-6B45E52CDF6F}" srcOrd="1" destOrd="0" presId="urn:microsoft.com/office/officeart/2005/8/layout/vList4"/>
    <dgm:cxn modelId="{226F0E76-E2DB-4EFE-93B8-032422BB2F9D}" type="presOf" srcId="{D252BA2A-9751-4B2D-81BE-4FDEED3D3D7F}" destId="{BF85FC95-7278-4C5B-B235-1665B1F34D5E}" srcOrd="0" destOrd="0" presId="urn:microsoft.com/office/officeart/2005/8/layout/vList4"/>
    <dgm:cxn modelId="{499E687F-AEBE-42E9-9F63-02C46E5698DD}" type="presOf" srcId="{D252BA2A-9751-4B2D-81BE-4FDEED3D3D7F}" destId="{BB089EB2-9248-4575-8EE7-0781BDAAEEC5}" srcOrd="1" destOrd="0" presId="urn:microsoft.com/office/officeart/2005/8/layout/vList4"/>
    <dgm:cxn modelId="{30ED7C95-E18A-4DC5-93F0-339A90F3883A}" type="presOf" srcId="{A822A27D-BD14-4883-BF58-2F386CBFBC9B}" destId="{06E64E0D-0772-4EB9-A5A7-7EFF4543ABB5}" srcOrd="0" destOrd="0" presId="urn:microsoft.com/office/officeart/2005/8/layout/vList4"/>
    <dgm:cxn modelId="{6A80AFE2-0568-4075-8BD0-6825B3B4BE62}" type="presOf" srcId="{A65B89B3-6E9B-4A60-AE70-54F03D79251C}" destId="{E06CEA25-E5BA-4BFC-8419-BF1A0AA2B606}" srcOrd="0" destOrd="0" presId="urn:microsoft.com/office/officeart/2005/8/layout/vList4"/>
    <dgm:cxn modelId="{E7D146ED-5267-4CE0-BA88-AC7F2A2F4EFF}" srcId="{A822A27D-BD14-4883-BF58-2F386CBFBC9B}" destId="{D252BA2A-9751-4B2D-81BE-4FDEED3D3D7F}" srcOrd="2" destOrd="0" parTransId="{E36E1CDD-DD81-4EEC-B700-673B0A98C9B6}" sibTransId="{C2823E46-F0B0-4708-8AFE-01ADCEBCF87D}"/>
    <dgm:cxn modelId="{5CAFFAF7-2A95-4B53-8AF8-5AF8DA1A5900}" srcId="{A822A27D-BD14-4883-BF58-2F386CBFBC9B}" destId="{E609F52C-9C55-4D98-B682-0A7E45FCE77D}" srcOrd="4" destOrd="0" parTransId="{45DA6103-0431-47C4-8A1A-9E6A4933FAAA}" sibTransId="{88AD5CEA-8FCD-4FA0-824F-DA3A895EF032}"/>
    <dgm:cxn modelId="{9FFE2215-6CFD-4017-A44B-C3BD46841FA1}" type="presParOf" srcId="{06E64E0D-0772-4EB9-A5A7-7EFF4543ABB5}" destId="{C85280AE-366E-4FE5-95CA-1970AAB024FB}" srcOrd="0" destOrd="0" presId="urn:microsoft.com/office/officeart/2005/8/layout/vList4"/>
    <dgm:cxn modelId="{80D8D18C-8F73-45D0-A4BC-A8FA6CCCBDCD}" type="presParOf" srcId="{C85280AE-366E-4FE5-95CA-1970AAB024FB}" destId="{E06CEA25-E5BA-4BFC-8419-BF1A0AA2B606}" srcOrd="0" destOrd="0" presId="urn:microsoft.com/office/officeart/2005/8/layout/vList4"/>
    <dgm:cxn modelId="{4E0B8E96-9726-4B10-AA84-71A04F627ED6}" type="presParOf" srcId="{C85280AE-366E-4FE5-95CA-1970AAB024FB}" destId="{7BBA0B0D-992C-4195-947F-694B3BF7DD62}" srcOrd="1" destOrd="0" presId="urn:microsoft.com/office/officeart/2005/8/layout/vList4"/>
    <dgm:cxn modelId="{692FFAFC-B57E-4875-81E4-72FE271DCA86}" type="presParOf" srcId="{C85280AE-366E-4FE5-95CA-1970AAB024FB}" destId="{C6B4D299-4799-4278-88E0-A87A824B5C5D}" srcOrd="2" destOrd="0" presId="urn:microsoft.com/office/officeart/2005/8/layout/vList4"/>
    <dgm:cxn modelId="{FF2AE8F3-42E4-40DE-A475-C40EE3EFFD54}" type="presParOf" srcId="{06E64E0D-0772-4EB9-A5A7-7EFF4543ABB5}" destId="{B1490B3B-758E-4F1A-910F-EB59B1C7DBCA}" srcOrd="1" destOrd="0" presId="urn:microsoft.com/office/officeart/2005/8/layout/vList4"/>
    <dgm:cxn modelId="{F448C4EB-4544-415C-8EB0-F71C74E2A3EC}" type="presParOf" srcId="{06E64E0D-0772-4EB9-A5A7-7EFF4543ABB5}" destId="{93C9C945-4652-409F-95B1-F4A2B793CF4B}" srcOrd="2" destOrd="0" presId="urn:microsoft.com/office/officeart/2005/8/layout/vList4"/>
    <dgm:cxn modelId="{4F1AB5EF-603C-444D-9D4E-0B1B240E9C62}" type="presParOf" srcId="{93C9C945-4652-409F-95B1-F4A2B793CF4B}" destId="{1F967C65-865F-4079-B5B6-F8A403039730}" srcOrd="0" destOrd="0" presId="urn:microsoft.com/office/officeart/2005/8/layout/vList4"/>
    <dgm:cxn modelId="{042E7604-A775-4C14-8471-2FD13B4FD7CE}" type="presParOf" srcId="{93C9C945-4652-409F-95B1-F4A2B793CF4B}" destId="{A8FC0A69-7209-4093-B700-663237249C62}" srcOrd="1" destOrd="0" presId="urn:microsoft.com/office/officeart/2005/8/layout/vList4"/>
    <dgm:cxn modelId="{9EE1B0AC-9986-4A67-9D00-2DF986307022}" type="presParOf" srcId="{93C9C945-4652-409F-95B1-F4A2B793CF4B}" destId="{4E57AD18-4D26-46A3-8288-6CC47969689D}" srcOrd="2" destOrd="0" presId="urn:microsoft.com/office/officeart/2005/8/layout/vList4"/>
    <dgm:cxn modelId="{E0405185-32DD-4C55-BB8D-907394088B8F}" type="presParOf" srcId="{06E64E0D-0772-4EB9-A5A7-7EFF4543ABB5}" destId="{61C217B8-CC0A-425A-BDAB-FE8A14A681F7}" srcOrd="3" destOrd="0" presId="urn:microsoft.com/office/officeart/2005/8/layout/vList4"/>
    <dgm:cxn modelId="{478AA7EB-C537-47B4-AA72-8B0B11B04894}" type="presParOf" srcId="{06E64E0D-0772-4EB9-A5A7-7EFF4543ABB5}" destId="{04567817-0307-411B-8880-FEC5A816410C}" srcOrd="4" destOrd="0" presId="urn:microsoft.com/office/officeart/2005/8/layout/vList4"/>
    <dgm:cxn modelId="{B300BB3F-C398-4088-81DB-139CAB7B741F}" type="presParOf" srcId="{04567817-0307-411B-8880-FEC5A816410C}" destId="{BF85FC95-7278-4C5B-B235-1665B1F34D5E}" srcOrd="0" destOrd="0" presId="urn:microsoft.com/office/officeart/2005/8/layout/vList4"/>
    <dgm:cxn modelId="{88DF9C81-E9D0-421E-83D3-3839BD950221}" type="presParOf" srcId="{04567817-0307-411B-8880-FEC5A816410C}" destId="{4F3A260E-1419-4CAF-B25E-7B6037EDB169}" srcOrd="1" destOrd="0" presId="urn:microsoft.com/office/officeart/2005/8/layout/vList4"/>
    <dgm:cxn modelId="{58E6F9BB-F4F3-43B2-945B-E5A537035063}" type="presParOf" srcId="{04567817-0307-411B-8880-FEC5A816410C}" destId="{BB089EB2-9248-4575-8EE7-0781BDAAEEC5}" srcOrd="2" destOrd="0" presId="urn:microsoft.com/office/officeart/2005/8/layout/vList4"/>
    <dgm:cxn modelId="{0021C4AF-3328-45B8-A335-333CED87221F}" type="presParOf" srcId="{06E64E0D-0772-4EB9-A5A7-7EFF4543ABB5}" destId="{E1AF29B6-D784-4F31-BA89-C1F30EFF5A5D}" srcOrd="5" destOrd="0" presId="urn:microsoft.com/office/officeart/2005/8/layout/vList4"/>
    <dgm:cxn modelId="{287C660A-C72C-40A8-A4AA-307FC4AE3E0F}" type="presParOf" srcId="{06E64E0D-0772-4EB9-A5A7-7EFF4543ABB5}" destId="{A7DBFA4A-6CC1-4513-910B-2B13314B73C6}" srcOrd="6" destOrd="0" presId="urn:microsoft.com/office/officeart/2005/8/layout/vList4"/>
    <dgm:cxn modelId="{2C55C720-6135-4008-B315-120479920769}" type="presParOf" srcId="{A7DBFA4A-6CC1-4513-910B-2B13314B73C6}" destId="{44042DBC-F95B-4EDA-8957-E8ED9951067E}" srcOrd="0" destOrd="0" presId="urn:microsoft.com/office/officeart/2005/8/layout/vList4"/>
    <dgm:cxn modelId="{847E82CE-F98C-4D60-89FC-8F4C551E9DA0}" type="presParOf" srcId="{A7DBFA4A-6CC1-4513-910B-2B13314B73C6}" destId="{C1A758E5-42A2-4327-A876-AEFBB486D941}" srcOrd="1" destOrd="0" presId="urn:microsoft.com/office/officeart/2005/8/layout/vList4"/>
    <dgm:cxn modelId="{45EDCEAA-7FD0-4C88-993A-C3FAFA6AA77B}" type="presParOf" srcId="{A7DBFA4A-6CC1-4513-910B-2B13314B73C6}" destId="{9FC0C2F8-47AC-428F-B63B-6B45E52CDF6F}" srcOrd="2" destOrd="0" presId="urn:microsoft.com/office/officeart/2005/8/layout/vList4"/>
    <dgm:cxn modelId="{2B6916C3-1607-4CF0-860F-452D7A5B404C}" type="presParOf" srcId="{06E64E0D-0772-4EB9-A5A7-7EFF4543ABB5}" destId="{90ED8C02-95F0-4487-8345-EBD029D8E70D}" srcOrd="7" destOrd="0" presId="urn:microsoft.com/office/officeart/2005/8/layout/vList4"/>
    <dgm:cxn modelId="{8E12DCE4-34E5-4094-8B7E-FFB2C63A9AFB}" type="presParOf" srcId="{06E64E0D-0772-4EB9-A5A7-7EFF4543ABB5}" destId="{A18786A7-BECD-4EA2-BEAA-72729EFD1793}" srcOrd="8" destOrd="0" presId="urn:microsoft.com/office/officeart/2005/8/layout/vList4"/>
    <dgm:cxn modelId="{5F8D978A-59B3-49CA-BEB4-44F1007F84C1}" type="presParOf" srcId="{A18786A7-BECD-4EA2-BEAA-72729EFD1793}" destId="{F41E63B9-514A-454A-BEB5-0FC7E6E5D904}" srcOrd="0" destOrd="0" presId="urn:microsoft.com/office/officeart/2005/8/layout/vList4"/>
    <dgm:cxn modelId="{5EF710D7-520C-4F2A-A1D1-84A856BA50DB}" type="presParOf" srcId="{A18786A7-BECD-4EA2-BEAA-72729EFD1793}" destId="{89802E3F-ACB9-4444-9413-259F2FC71993}" srcOrd="1" destOrd="0" presId="urn:microsoft.com/office/officeart/2005/8/layout/vList4"/>
    <dgm:cxn modelId="{1C550976-E22D-4245-BB58-16131907F431}" type="presParOf" srcId="{A18786A7-BECD-4EA2-BEAA-72729EFD1793}" destId="{3B24E15C-252E-4B60-B701-24A82C600A74}" srcOrd="2" destOrd="0" presId="urn:microsoft.com/office/officeart/2005/8/layout/vList4"/>
    <dgm:cxn modelId="{D3FD077C-C9AE-4274-AD7B-7C28BDB167CA}" type="presParOf" srcId="{06E64E0D-0772-4EB9-A5A7-7EFF4543ABB5}" destId="{392E7E45-BA67-4080-9163-BCF2F362AFA1}" srcOrd="9" destOrd="0" presId="urn:microsoft.com/office/officeart/2005/8/layout/vList4"/>
    <dgm:cxn modelId="{3A43C9E7-8E51-45FD-ABAF-E379B91ABCE6}" type="presParOf" srcId="{06E64E0D-0772-4EB9-A5A7-7EFF4543ABB5}" destId="{EEF75782-070E-4E16-9EF8-464035305FC6}" srcOrd="10" destOrd="0" presId="urn:microsoft.com/office/officeart/2005/8/layout/vList4"/>
    <dgm:cxn modelId="{51FE2F6B-A648-44DA-9255-6E7042F41B27}" type="presParOf" srcId="{EEF75782-070E-4E16-9EF8-464035305FC6}" destId="{11DF67CF-2EE4-48CD-A3B9-99BD4BC21436}" srcOrd="0" destOrd="0" presId="urn:microsoft.com/office/officeart/2005/8/layout/vList4"/>
    <dgm:cxn modelId="{BB4D72CB-A69E-4C3C-9BED-5AB32A3347A2}" type="presParOf" srcId="{EEF75782-070E-4E16-9EF8-464035305FC6}" destId="{B9A314AB-F26C-4D97-B2C7-23FFC07EA236}" srcOrd="1" destOrd="0" presId="urn:microsoft.com/office/officeart/2005/8/layout/vList4"/>
    <dgm:cxn modelId="{09DA4AE2-8E93-4F55-B832-298130EB9A4A}" type="presParOf" srcId="{EEF75782-070E-4E16-9EF8-464035305FC6}" destId="{7DB767A7-1C4C-457C-A788-50AF9B49EF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A3376-D623-458A-B1AD-1EC059224E31}">
      <dsp:nvSpPr>
        <dsp:cNvPr id="0" name=""/>
        <dsp:cNvSpPr/>
      </dsp:nvSpPr>
      <dsp:spPr>
        <a:xfrm>
          <a:off x="1571" y="482631"/>
          <a:ext cx="2033587" cy="508396"/>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latin typeface="Calibri"/>
              <a:ea typeface="+mn-ea"/>
              <a:cs typeface="+mn-cs"/>
            </a:rPr>
            <a:t> </a:t>
          </a:r>
          <a:r>
            <a:rPr lang="en-US" sz="1800" kern="1200" dirty="0">
              <a:solidFill>
                <a:sysClr val="window" lastClr="FFFFFF"/>
              </a:solidFill>
              <a:latin typeface="Calibri"/>
              <a:ea typeface="+mn-ea"/>
              <a:cs typeface="+mn-cs"/>
            </a:rPr>
            <a:t>Rossi, </a:t>
          </a:r>
          <a:r>
            <a:rPr lang="en-US" sz="1800" kern="1200" dirty="0" err="1">
              <a:solidFill>
                <a:sysClr val="window" lastClr="FFFFFF"/>
              </a:solidFill>
              <a:latin typeface="Calibri"/>
              <a:ea typeface="+mn-ea"/>
              <a:cs typeface="+mn-cs"/>
            </a:rPr>
            <a:t>Dreizin</a:t>
          </a:r>
          <a:r>
            <a:rPr lang="en-US" sz="1800" kern="1200" dirty="0">
              <a:solidFill>
                <a:sysClr val="window" lastClr="FFFFFF"/>
              </a:solidFill>
              <a:latin typeface="Calibri"/>
              <a:ea typeface="+mn-ea"/>
              <a:cs typeface="+mn-cs"/>
            </a:rPr>
            <a:t> &amp; Law</a:t>
          </a:r>
          <a:r>
            <a:rPr lang="en-US" sz="2000" kern="1200" dirty="0">
              <a:solidFill>
                <a:srgbClr val="F79646">
                  <a:lumMod val="50000"/>
                </a:srgbClr>
              </a:solidFill>
              <a:latin typeface="Calibri"/>
              <a:ea typeface="+mn-ea"/>
              <a:cs typeface="+mn-cs"/>
            </a:rPr>
            <a:t> </a:t>
          </a:r>
          <a:r>
            <a:rPr lang="en-US" sz="2000" kern="1200" dirty="0">
              <a:solidFill>
                <a:sysClr val="window" lastClr="FFFFFF"/>
              </a:solidFill>
              <a:latin typeface="Calibri"/>
              <a:ea typeface="+mn-ea"/>
              <a:cs typeface="+mn-cs"/>
            </a:rPr>
            <a:t> </a:t>
          </a:r>
        </a:p>
      </dsp:txBody>
      <dsp:txXfrm>
        <a:off x="16461" y="497521"/>
        <a:ext cx="2003807" cy="478616"/>
      </dsp:txXfrm>
    </dsp:sp>
    <dsp:sp modelId="{C1067D16-28B1-4D63-8550-80FC545FA582}">
      <dsp:nvSpPr>
        <dsp:cNvPr id="0" name=""/>
        <dsp:cNvSpPr/>
      </dsp:nvSpPr>
      <dsp:spPr>
        <a:xfrm rot="5400000">
          <a:off x="973880" y="1035513"/>
          <a:ext cx="88969" cy="88969"/>
        </a:xfrm>
        <a:prstGeom prst="rightArrow">
          <a:avLst>
            <a:gd name="adj1" fmla="val 66700"/>
            <a:gd name="adj2" fmla="val 50000"/>
          </a:avLst>
        </a:prstGeom>
        <a:solidFill>
          <a:srgbClr val="C0504D">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FE0ABBC3-B09A-46A0-BBD0-753BEA483B02}">
      <dsp:nvSpPr>
        <dsp:cNvPr id="0" name=""/>
        <dsp:cNvSpPr/>
      </dsp:nvSpPr>
      <dsp:spPr>
        <a:xfrm>
          <a:off x="1571" y="1168967"/>
          <a:ext cx="2033587" cy="2615600"/>
        </a:xfrm>
        <a:prstGeom prst="roundRect">
          <a:avLst>
            <a:gd name="adj" fmla="val 10000"/>
          </a:avLst>
        </a:prstGeom>
        <a:solidFill>
          <a:srgbClr val="C0504D">
            <a:tint val="40000"/>
            <a:alpha val="90000"/>
            <a:hueOff val="0"/>
            <a:satOff val="0"/>
            <a:lumOff val="0"/>
            <a:alphaOff val="0"/>
          </a:srgbClr>
        </a:solidFill>
        <a:ln w="25400" cap="flat" cmpd="sng" algn="ctr">
          <a:solidFill>
            <a:srgbClr val="C0504D">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solidFill>
                <a:sysClr val="windowText" lastClr="000000">
                  <a:hueOff val="0"/>
                  <a:satOff val="0"/>
                  <a:lumOff val="0"/>
                  <a:alphaOff val="0"/>
                </a:sysClr>
              </a:solidFill>
              <a:latin typeface="Calibri"/>
              <a:ea typeface="+mn-ea"/>
              <a:cs typeface="+mn-cs"/>
            </a:rPr>
            <a:t>Experiment</a:t>
          </a:r>
        </a:p>
        <a:p>
          <a:pPr marL="0" lvl="0" indent="0" algn="ctr" defTabSz="622300">
            <a:lnSpc>
              <a:spcPct val="90000"/>
            </a:lnSpc>
            <a:spcBef>
              <a:spcPct val="0"/>
            </a:spcBef>
            <a:spcAft>
              <a:spcPct val="35000"/>
            </a:spcAft>
            <a:buNone/>
          </a:pPr>
          <a:r>
            <a:rPr lang="en-US" sz="1400" b="0" u="none" kern="1200" dirty="0">
              <a:solidFill>
                <a:sysClr val="windowText" lastClr="000000">
                  <a:hueOff val="0"/>
                  <a:satOff val="0"/>
                  <a:lumOff val="0"/>
                  <a:alphaOff val="0"/>
                </a:sysClr>
              </a:solidFill>
              <a:latin typeface="Calibri"/>
              <a:ea typeface="+mn-ea"/>
              <a:cs typeface="+mn-cs"/>
            </a:rPr>
            <a:t>A micro-arc </a:t>
          </a:r>
          <a:r>
            <a:rPr lang="en-US" sz="1400" b="0" u="none" kern="1200" dirty="0" err="1">
              <a:solidFill>
                <a:sysClr val="windowText" lastClr="000000">
                  <a:hueOff val="0"/>
                  <a:satOff val="0"/>
                  <a:lumOff val="0"/>
                  <a:alphaOff val="0"/>
                </a:sysClr>
              </a:solidFill>
              <a:latin typeface="Calibri"/>
              <a:ea typeface="+mn-ea"/>
              <a:cs typeface="+mn-cs"/>
            </a:rPr>
            <a:t>GEnerator</a:t>
          </a:r>
          <a:r>
            <a:rPr lang="en-US" sz="1400" b="0" u="none" kern="1200" dirty="0">
              <a:solidFill>
                <a:sysClr val="windowText" lastClr="000000">
                  <a:hueOff val="0"/>
                  <a:satOff val="0"/>
                  <a:lumOff val="0"/>
                  <a:alphaOff val="0"/>
                </a:sysClr>
              </a:solidFill>
              <a:latin typeface="Calibri"/>
              <a:ea typeface="+mn-ea"/>
              <a:cs typeface="+mn-cs"/>
            </a:rPr>
            <a:t> of </a:t>
          </a:r>
          <a:r>
            <a:rPr lang="en-US" sz="1400" b="0" u="none" kern="1200" dirty="0" err="1">
              <a:solidFill>
                <a:sysClr val="windowText" lastClr="000000">
                  <a:hueOff val="0"/>
                  <a:satOff val="0"/>
                  <a:lumOff val="0"/>
                  <a:alphaOff val="0"/>
                </a:sysClr>
              </a:solidFill>
              <a:latin typeface="Calibri"/>
              <a:ea typeface="+mn-ea"/>
              <a:cs typeface="+mn-cs"/>
            </a:rPr>
            <a:t>Monodispersed</a:t>
          </a:r>
          <a:r>
            <a:rPr lang="en-US" sz="1400" b="0" u="none" kern="1200" dirty="0">
              <a:solidFill>
                <a:sysClr val="windowText" lastClr="000000">
                  <a:hueOff val="0"/>
                  <a:satOff val="0"/>
                  <a:lumOff val="0"/>
                  <a:alphaOff val="0"/>
                </a:sysClr>
              </a:solidFill>
              <a:latin typeface="Calibri"/>
              <a:ea typeface="+mn-ea"/>
              <a:cs typeface="+mn-cs"/>
            </a:rPr>
            <a:t> Metal Droplets (GEMMED) was used to generate uniform droplets of Al metal which is then oxidized to Al</a:t>
          </a:r>
          <a:r>
            <a:rPr lang="en-US" sz="1400" b="0" u="none" kern="1200" baseline="-25000" dirty="0">
              <a:solidFill>
                <a:sysClr val="windowText" lastClr="000000">
                  <a:hueOff val="0"/>
                  <a:satOff val="0"/>
                  <a:lumOff val="0"/>
                  <a:alphaOff val="0"/>
                </a:sysClr>
              </a:solidFill>
              <a:latin typeface="Calibri"/>
              <a:ea typeface="+mn-ea"/>
              <a:cs typeface="+mn-cs"/>
            </a:rPr>
            <a:t>2</a:t>
          </a:r>
          <a:r>
            <a:rPr lang="en-US" sz="1400" b="0" u="none" kern="1200" dirty="0">
              <a:solidFill>
                <a:sysClr val="windowText" lastClr="000000">
                  <a:hueOff val="0"/>
                  <a:satOff val="0"/>
                  <a:lumOff val="0"/>
                  <a:alphaOff val="0"/>
                </a:sysClr>
              </a:solidFill>
              <a:latin typeface="Calibri"/>
              <a:ea typeface="+mn-ea"/>
              <a:cs typeface="+mn-cs"/>
            </a:rPr>
            <a:t>O</a:t>
          </a:r>
          <a:r>
            <a:rPr lang="en-US" sz="1400" b="0" u="none" kern="1200" baseline="-25000" dirty="0">
              <a:solidFill>
                <a:sysClr val="windowText" lastClr="000000">
                  <a:hueOff val="0"/>
                  <a:satOff val="0"/>
                  <a:lumOff val="0"/>
                  <a:alphaOff val="0"/>
                </a:sysClr>
              </a:solidFill>
              <a:latin typeface="Calibri"/>
              <a:ea typeface="+mn-ea"/>
              <a:cs typeface="+mn-cs"/>
            </a:rPr>
            <a:t>3</a:t>
          </a:r>
          <a:endParaRPr lang="en-US" sz="1400" b="0" u="none"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r>
            <a:rPr lang="en-US" sz="1100" u="sng" kern="1200" dirty="0">
              <a:solidFill>
                <a:srgbClr val="4F81BD">
                  <a:lumMod val="75000"/>
                </a:srgbClr>
              </a:solidFill>
              <a:latin typeface="Calibri"/>
              <a:ea typeface="+mn-ea"/>
              <a:cs typeface="+mn-cs"/>
            </a:rPr>
            <a:t>Ref: Combust. Sci. and Tech., 2001. Vol. 164. pp. 209-237</a:t>
          </a:r>
        </a:p>
        <a:p>
          <a:pPr marL="0" lvl="0" indent="0" algn="ctr" defTabSz="622300">
            <a:lnSpc>
              <a:spcPct val="90000"/>
            </a:lnSpc>
            <a:spcBef>
              <a:spcPct val="0"/>
            </a:spcBef>
            <a:spcAft>
              <a:spcPct val="35000"/>
            </a:spcAft>
            <a:buNone/>
          </a:pPr>
          <a:endParaRPr lang="en-US" sz="1400" kern="1200" dirty="0">
            <a:solidFill>
              <a:sysClr val="windowText" lastClr="000000">
                <a:hueOff val="0"/>
                <a:satOff val="0"/>
                <a:lumOff val="0"/>
                <a:alphaOff val="0"/>
              </a:sysClr>
            </a:solidFill>
            <a:latin typeface="Calibri"/>
            <a:ea typeface="+mn-ea"/>
            <a:cs typeface="+mn-cs"/>
          </a:endParaRPr>
        </a:p>
      </dsp:txBody>
      <dsp:txXfrm>
        <a:off x="61133" y="1228529"/>
        <a:ext cx="1914463" cy="2496476"/>
      </dsp:txXfrm>
    </dsp:sp>
    <dsp:sp modelId="{9B68A7C4-5C4B-4ED2-9DFB-643F176B93DF}">
      <dsp:nvSpPr>
        <dsp:cNvPr id="0" name=""/>
        <dsp:cNvSpPr/>
      </dsp:nvSpPr>
      <dsp:spPr>
        <a:xfrm>
          <a:off x="2319861" y="482631"/>
          <a:ext cx="2033587" cy="508396"/>
        </a:xfrm>
        <a:prstGeom prst="roundRect">
          <a:avLst>
            <a:gd name="adj" fmla="val 10000"/>
          </a:avLst>
        </a:prstGeom>
        <a:solidFill>
          <a:srgbClr val="9BBB59">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solidFill>
                <a:sysClr val="window" lastClr="FFFFFF"/>
              </a:solidFill>
              <a:latin typeface="Calibri"/>
              <a:ea typeface="+mn-ea"/>
              <a:cs typeface="+mn-cs"/>
            </a:rPr>
            <a:t>Xiaoying</a:t>
          </a:r>
          <a:r>
            <a:rPr lang="en-US" sz="1100" kern="1200" dirty="0">
              <a:solidFill>
                <a:sysClr val="window" lastClr="FFFFFF"/>
              </a:solidFill>
              <a:latin typeface="Calibri"/>
              <a:ea typeface="+mn-ea"/>
              <a:cs typeface="+mn-cs"/>
            </a:rPr>
            <a:t> Zhu, </a:t>
          </a:r>
          <a:r>
            <a:rPr lang="en-US" sz="1100" kern="1200" dirty="0" err="1">
              <a:solidFill>
                <a:sysClr val="window" lastClr="FFFFFF"/>
              </a:solidFill>
              <a:latin typeface="Calibri"/>
              <a:ea typeface="+mn-ea"/>
              <a:cs typeface="+mn-cs"/>
            </a:rPr>
            <a:t>Mirko</a:t>
          </a:r>
          <a:r>
            <a:rPr lang="en-US" sz="1100" kern="1200" dirty="0">
              <a:solidFill>
                <a:sysClr val="window" lastClr="FFFFFF"/>
              </a:solidFill>
              <a:latin typeface="Calibri"/>
              <a:ea typeface="+mn-ea"/>
              <a:cs typeface="+mn-cs"/>
            </a:rPr>
            <a:t> </a:t>
          </a:r>
          <a:r>
            <a:rPr lang="en-US" sz="1100" kern="1200" dirty="0" err="1">
              <a:solidFill>
                <a:sysClr val="window" lastClr="FFFFFF"/>
              </a:solidFill>
              <a:latin typeface="Calibri"/>
              <a:ea typeface="+mn-ea"/>
              <a:cs typeface="+mn-cs"/>
            </a:rPr>
            <a:t>Schoenitz</a:t>
          </a:r>
          <a:r>
            <a:rPr lang="en-US" sz="1100" kern="1200" dirty="0">
              <a:solidFill>
                <a:sysClr val="window" lastClr="FFFFFF"/>
              </a:solidFill>
              <a:latin typeface="Calibri"/>
              <a:ea typeface="+mn-ea"/>
              <a:cs typeface="+mn-cs"/>
            </a:rPr>
            <a:t>, and Edward L. </a:t>
          </a:r>
          <a:r>
            <a:rPr lang="en-US" sz="1100" kern="1200" dirty="0" err="1">
              <a:solidFill>
                <a:sysClr val="window" lastClr="FFFFFF"/>
              </a:solidFill>
              <a:latin typeface="Calibri"/>
              <a:ea typeface="+mn-ea"/>
              <a:cs typeface="+mn-cs"/>
            </a:rPr>
            <a:t>Dreizin</a:t>
          </a:r>
          <a:r>
            <a:rPr lang="en-US" sz="1100" kern="1200" dirty="0">
              <a:solidFill>
                <a:sysClr val="window" lastClr="FFFFFF"/>
              </a:solidFill>
              <a:latin typeface="Calibri"/>
              <a:ea typeface="+mn-ea"/>
              <a:cs typeface="+mn-cs"/>
            </a:rPr>
            <a:t> (NJIT, 2009)</a:t>
          </a:r>
        </a:p>
      </dsp:txBody>
      <dsp:txXfrm>
        <a:off x="2334751" y="497521"/>
        <a:ext cx="2003807" cy="478616"/>
      </dsp:txXfrm>
    </dsp:sp>
    <dsp:sp modelId="{14B55B9B-0B74-4A83-A8D2-3966C9ED8F95}">
      <dsp:nvSpPr>
        <dsp:cNvPr id="0" name=""/>
        <dsp:cNvSpPr/>
      </dsp:nvSpPr>
      <dsp:spPr>
        <a:xfrm rot="5400000">
          <a:off x="3292170" y="1035513"/>
          <a:ext cx="88969" cy="88969"/>
        </a:xfrm>
        <a:prstGeom prst="rightArrow">
          <a:avLst>
            <a:gd name="adj1" fmla="val 66700"/>
            <a:gd name="adj2" fmla="val 50000"/>
          </a:avLst>
        </a:prstGeom>
        <a:solidFill>
          <a:srgbClr val="9BBB59">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A24C5319-B29E-4A64-861D-2CE091BD1A6A}">
      <dsp:nvSpPr>
        <dsp:cNvPr id="0" name=""/>
        <dsp:cNvSpPr/>
      </dsp:nvSpPr>
      <dsp:spPr>
        <a:xfrm>
          <a:off x="2329907" y="1168967"/>
          <a:ext cx="2013495" cy="2615600"/>
        </a:xfrm>
        <a:prstGeom prst="roundRect">
          <a:avLst>
            <a:gd name="adj" fmla="val 10000"/>
          </a:avLst>
        </a:prstGeom>
        <a:solidFill>
          <a:srgbClr val="9BBB59">
            <a:tint val="40000"/>
            <a:alpha val="90000"/>
            <a:hueOff val="0"/>
            <a:satOff val="0"/>
            <a:lumOff val="0"/>
            <a:alphaOff val="0"/>
          </a:srgbClr>
        </a:solidFill>
        <a:ln w="25400" cap="flat" cmpd="sng" algn="ctr">
          <a:solidFill>
            <a:srgbClr val="9BBB59">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b="1" u="sng"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endParaRPr lang="en-US" sz="1400" b="1" u="sng"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r>
            <a:rPr lang="en-US" sz="1400" b="1" u="sng" kern="1200" dirty="0">
              <a:solidFill>
                <a:sysClr val="windowText" lastClr="000000">
                  <a:hueOff val="0"/>
                  <a:satOff val="0"/>
                  <a:lumOff val="0"/>
                  <a:alphaOff val="0"/>
                </a:sysClr>
              </a:solidFill>
              <a:latin typeface="Calibri"/>
              <a:ea typeface="+mn-ea"/>
              <a:cs typeface="+mn-cs"/>
            </a:rPr>
            <a:t>Experiment</a:t>
          </a:r>
        </a:p>
        <a:p>
          <a:pPr marL="0" lvl="0" indent="0" algn="ctr" defTabSz="62230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Calibri"/>
              <a:ea typeface="+mn-ea"/>
              <a:cs typeface="+mn-cs"/>
            </a:rPr>
            <a:t>Micron-sized Al particles were subjected to varied heating rates and XRD was used for analysis of the sample.</a:t>
          </a:r>
        </a:p>
        <a:p>
          <a:pPr marL="0" lvl="0" indent="0" algn="ctr" defTabSz="622300">
            <a:lnSpc>
              <a:spcPct val="90000"/>
            </a:lnSpc>
            <a:spcBef>
              <a:spcPct val="0"/>
            </a:spcBef>
            <a:spcAft>
              <a:spcPct val="35000"/>
            </a:spcAft>
            <a:buNone/>
          </a:pPr>
          <a:r>
            <a:rPr lang="en-US" sz="1200" u="sng" kern="1200" dirty="0">
              <a:solidFill>
                <a:srgbClr val="4F81BD">
                  <a:lumMod val="75000"/>
                </a:srgbClr>
              </a:solidFill>
              <a:latin typeface="Calibri"/>
              <a:ea typeface="+mn-ea"/>
              <a:cs typeface="+mn-cs"/>
            </a:rPr>
            <a:t>Ref: J. Phys. Chem. C 2009, 113, 6768–6773</a:t>
          </a:r>
          <a:br>
            <a:rPr lang="en-US" sz="1400" u="sng" kern="1200" dirty="0">
              <a:solidFill>
                <a:srgbClr val="4F81BD">
                  <a:lumMod val="75000"/>
                </a:srgbClr>
              </a:solidFill>
              <a:latin typeface="Calibri"/>
              <a:ea typeface="+mn-ea"/>
              <a:cs typeface="+mn-cs"/>
            </a:rPr>
          </a:br>
          <a:endParaRPr lang="en-US" sz="1400" u="sng" kern="1200" dirty="0">
            <a:solidFill>
              <a:srgbClr val="4F81BD">
                <a:lumMod val="75000"/>
              </a:srgbClr>
            </a:solidFill>
            <a:latin typeface="Calibri"/>
            <a:ea typeface="+mn-ea"/>
            <a:cs typeface="+mn-cs"/>
          </a:endParaRPr>
        </a:p>
        <a:p>
          <a:pPr marL="0" lvl="0" indent="0" algn="ctr" defTabSz="622300">
            <a:lnSpc>
              <a:spcPct val="90000"/>
            </a:lnSpc>
            <a:spcBef>
              <a:spcPct val="0"/>
            </a:spcBef>
            <a:spcAft>
              <a:spcPct val="35000"/>
            </a:spcAft>
            <a:buNone/>
          </a:pPr>
          <a:endParaRPr lang="en-US" sz="1400"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endParaRPr lang="en-US" sz="1400"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endParaRPr lang="en-US" sz="1400"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Calibri"/>
              <a:ea typeface="+mn-ea"/>
              <a:cs typeface="+mn-cs"/>
            </a:rPr>
            <a:t> </a:t>
          </a:r>
        </a:p>
      </dsp:txBody>
      <dsp:txXfrm>
        <a:off x="2388880" y="1227940"/>
        <a:ext cx="1895549" cy="2497654"/>
      </dsp:txXfrm>
    </dsp:sp>
    <dsp:sp modelId="{7E165F53-50F7-43A1-BAB5-DFA46909057D}">
      <dsp:nvSpPr>
        <dsp:cNvPr id="0" name=""/>
        <dsp:cNvSpPr/>
      </dsp:nvSpPr>
      <dsp:spPr>
        <a:xfrm>
          <a:off x="4638151" y="482631"/>
          <a:ext cx="2033587" cy="508396"/>
        </a:xfrm>
        <a:prstGeom prst="roundRect">
          <a:avLst>
            <a:gd name="adj" fmla="val 10000"/>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ysClr val="window" lastClr="FFFFFF"/>
              </a:solidFill>
              <a:latin typeface="Calibri"/>
              <a:ea typeface="+mn-ea"/>
              <a:cs typeface="+mn-cs"/>
            </a:rPr>
            <a:t>D. S. </a:t>
          </a:r>
          <a:r>
            <a:rPr lang="en-US" sz="1400" kern="1200" dirty="0" err="1">
              <a:solidFill>
                <a:sysClr val="window" lastClr="FFFFFF"/>
              </a:solidFill>
              <a:latin typeface="Calibri"/>
              <a:ea typeface="+mn-ea"/>
              <a:cs typeface="+mn-cs"/>
            </a:rPr>
            <a:t>Sundarama</a:t>
          </a:r>
          <a:r>
            <a:rPr lang="en-US" sz="1400" kern="1200" dirty="0">
              <a:solidFill>
                <a:sysClr val="window" lastClr="FFFFFF"/>
              </a:solidFill>
              <a:latin typeface="Calibri"/>
              <a:ea typeface="+mn-ea"/>
              <a:cs typeface="+mn-cs"/>
            </a:rPr>
            <a:t>, V. </a:t>
          </a:r>
          <a:r>
            <a:rPr lang="en-US" sz="1400" kern="1200" dirty="0" err="1">
              <a:solidFill>
                <a:sysClr val="window" lastClr="FFFFFF"/>
              </a:solidFill>
              <a:latin typeface="Calibri"/>
              <a:ea typeface="+mn-ea"/>
              <a:cs typeface="+mn-cs"/>
            </a:rPr>
            <a:t>Yanga</a:t>
          </a:r>
          <a:r>
            <a:rPr lang="en-US" sz="1400" kern="1200" dirty="0">
              <a:solidFill>
                <a:sysClr val="window" lastClr="FFFFFF"/>
              </a:solidFill>
              <a:latin typeface="Calibri"/>
              <a:ea typeface="+mn-ea"/>
              <a:cs typeface="+mn-cs"/>
            </a:rPr>
            <a:t> and V. E. </a:t>
          </a:r>
          <a:r>
            <a:rPr lang="en-US" sz="1400" kern="1200" dirty="0" err="1">
              <a:solidFill>
                <a:sysClr val="window" lastClr="FFFFFF"/>
              </a:solidFill>
              <a:latin typeface="Calibri"/>
              <a:ea typeface="+mn-ea"/>
              <a:cs typeface="+mn-cs"/>
            </a:rPr>
            <a:t>Zarkob</a:t>
          </a:r>
          <a:r>
            <a:rPr lang="en-US" sz="1400" kern="1200" dirty="0">
              <a:solidFill>
                <a:sysClr val="window" lastClr="FFFFFF"/>
              </a:solidFill>
              <a:latin typeface="Calibri"/>
              <a:ea typeface="+mn-ea"/>
              <a:cs typeface="+mn-cs"/>
            </a:rPr>
            <a:t>, </a:t>
          </a:r>
        </a:p>
      </dsp:txBody>
      <dsp:txXfrm>
        <a:off x="4653041" y="497521"/>
        <a:ext cx="2003807" cy="478616"/>
      </dsp:txXfrm>
    </dsp:sp>
    <dsp:sp modelId="{4B3FF85F-A17A-493A-A566-D5785036E4EF}">
      <dsp:nvSpPr>
        <dsp:cNvPr id="0" name=""/>
        <dsp:cNvSpPr/>
      </dsp:nvSpPr>
      <dsp:spPr>
        <a:xfrm rot="5400000">
          <a:off x="5610460" y="1035513"/>
          <a:ext cx="88969" cy="88969"/>
        </a:xfrm>
        <a:prstGeom prst="rightArrow">
          <a:avLst>
            <a:gd name="adj1" fmla="val 66700"/>
            <a:gd name="adj2" fmla="val 50000"/>
          </a:avLst>
        </a:prstGeom>
        <a:solidFill>
          <a:srgbClr val="8064A2">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F8BBCAE4-249B-43EC-856A-1B97795B9FC1}">
      <dsp:nvSpPr>
        <dsp:cNvPr id="0" name=""/>
        <dsp:cNvSpPr/>
      </dsp:nvSpPr>
      <dsp:spPr>
        <a:xfrm>
          <a:off x="4638151" y="1168967"/>
          <a:ext cx="2033587" cy="2538745"/>
        </a:xfrm>
        <a:prstGeom prst="roundRect">
          <a:avLst>
            <a:gd name="adj" fmla="val 10000"/>
          </a:avLst>
        </a:prstGeom>
        <a:solidFill>
          <a:srgbClr val="8064A2">
            <a:tint val="40000"/>
            <a:alpha val="90000"/>
            <a:hueOff val="0"/>
            <a:satOff val="0"/>
            <a:lumOff val="0"/>
            <a:alphaOff val="0"/>
          </a:srgbClr>
        </a:solidFill>
        <a:ln w="25400" cap="flat" cmpd="sng" algn="ctr">
          <a:solidFill>
            <a:srgbClr val="8064A2">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solidFill>
                <a:sysClr val="windowText" lastClr="000000">
                  <a:hueOff val="0"/>
                  <a:satOff val="0"/>
                  <a:lumOff val="0"/>
                  <a:alphaOff val="0"/>
                </a:sysClr>
              </a:solidFill>
              <a:latin typeface="Calibri"/>
              <a:ea typeface="+mn-ea"/>
              <a:cs typeface="+mn-cs"/>
            </a:rPr>
            <a:t>Experiment</a:t>
          </a:r>
        </a:p>
        <a:p>
          <a:pPr marL="0" lvl="0" indent="0" algn="ctr" defTabSz="622300">
            <a:lnSpc>
              <a:spcPct val="90000"/>
            </a:lnSpc>
            <a:spcBef>
              <a:spcPct val="0"/>
            </a:spcBef>
            <a:spcAft>
              <a:spcPct val="35000"/>
            </a:spcAft>
            <a:buNone/>
          </a:pPr>
          <a:r>
            <a:rPr lang="en-US" sz="1400" b="0" u="none" kern="1200" dirty="0">
              <a:solidFill>
                <a:sysClr val="windowText" lastClr="000000">
                  <a:hueOff val="0"/>
                  <a:satOff val="0"/>
                  <a:lumOff val="0"/>
                  <a:alphaOff val="0"/>
                </a:sysClr>
              </a:solidFill>
              <a:latin typeface="Calibri"/>
              <a:ea typeface="+mn-ea"/>
              <a:cs typeface="+mn-cs"/>
            </a:rPr>
            <a:t>Experimental data from several sources were gathered to elucidate the effect of the particle size on the flame temperature of </a:t>
          </a:r>
          <a:r>
            <a:rPr lang="en-US" sz="1400" b="0" u="none" kern="1200" dirty="0" err="1">
              <a:solidFill>
                <a:sysClr val="windowText" lastClr="000000">
                  <a:hueOff val="0"/>
                  <a:satOff val="0"/>
                  <a:lumOff val="0"/>
                  <a:alphaOff val="0"/>
                </a:sysClr>
              </a:solidFill>
              <a:latin typeface="Calibri"/>
              <a:ea typeface="+mn-ea"/>
              <a:cs typeface="+mn-cs"/>
            </a:rPr>
            <a:t>nano</a:t>
          </a:r>
          <a:r>
            <a:rPr lang="en-US" sz="1400" b="0" u="none" kern="1200" dirty="0">
              <a:solidFill>
                <a:sysClr val="windowText" lastClr="000000">
                  <a:hueOff val="0"/>
                  <a:satOff val="0"/>
                  <a:lumOff val="0"/>
                  <a:alphaOff val="0"/>
                </a:sysClr>
              </a:solidFill>
              <a:latin typeface="Calibri"/>
              <a:ea typeface="+mn-ea"/>
              <a:cs typeface="+mn-cs"/>
            </a:rPr>
            <a:t>-sized aluminum particles.</a:t>
          </a:r>
        </a:p>
        <a:p>
          <a:pPr marL="0" lvl="0" indent="0" algn="ctr" defTabSz="622300">
            <a:lnSpc>
              <a:spcPct val="90000"/>
            </a:lnSpc>
            <a:spcBef>
              <a:spcPct val="0"/>
            </a:spcBef>
            <a:spcAft>
              <a:spcPct val="35000"/>
            </a:spcAft>
            <a:buNone/>
          </a:pPr>
          <a:r>
            <a:rPr lang="en-US" sz="1200" kern="1200" dirty="0">
              <a:solidFill>
                <a:srgbClr val="4F81BD">
                  <a:lumMod val="75000"/>
                </a:srgbClr>
              </a:solidFill>
              <a:latin typeface="Calibri"/>
              <a:ea typeface="+mn-ea"/>
              <a:cs typeface="+mn-cs"/>
            </a:rPr>
            <a:t>Ref: Translated from </a:t>
          </a:r>
          <a:r>
            <a:rPr lang="en-US" sz="1200" kern="1200" dirty="0" err="1">
              <a:solidFill>
                <a:srgbClr val="4F81BD">
                  <a:lumMod val="75000"/>
                </a:srgbClr>
              </a:solidFill>
              <a:latin typeface="Calibri"/>
              <a:ea typeface="+mn-ea"/>
              <a:cs typeface="+mn-cs"/>
            </a:rPr>
            <a:t>Fizika</a:t>
          </a:r>
          <a:r>
            <a:rPr lang="en-US" sz="1200" kern="1200" dirty="0">
              <a:solidFill>
                <a:srgbClr val="4F81BD">
                  <a:lumMod val="75000"/>
                </a:srgbClr>
              </a:solidFill>
              <a:latin typeface="Calibri"/>
              <a:ea typeface="+mn-ea"/>
              <a:cs typeface="+mn-cs"/>
            </a:rPr>
            <a:t> </a:t>
          </a:r>
          <a:r>
            <a:rPr lang="en-US" sz="1200" kern="1200" dirty="0" err="1">
              <a:solidFill>
                <a:srgbClr val="4F81BD">
                  <a:lumMod val="75000"/>
                </a:srgbClr>
              </a:solidFill>
              <a:latin typeface="Calibri"/>
              <a:ea typeface="+mn-ea"/>
              <a:cs typeface="+mn-cs"/>
            </a:rPr>
            <a:t>Goreniya</a:t>
          </a:r>
          <a:r>
            <a:rPr lang="en-US" sz="1200" kern="1200" dirty="0">
              <a:solidFill>
                <a:srgbClr val="4F81BD">
                  <a:lumMod val="75000"/>
                </a:srgbClr>
              </a:solidFill>
              <a:latin typeface="Calibri"/>
              <a:ea typeface="+mn-ea"/>
              <a:cs typeface="+mn-cs"/>
            </a:rPr>
            <a:t> i </a:t>
          </a:r>
          <a:r>
            <a:rPr lang="en-US" sz="1200" kern="1200" dirty="0" err="1">
              <a:solidFill>
                <a:srgbClr val="4F81BD">
                  <a:lumMod val="75000"/>
                </a:srgbClr>
              </a:solidFill>
              <a:latin typeface="Calibri"/>
              <a:ea typeface="+mn-ea"/>
              <a:cs typeface="+mn-cs"/>
            </a:rPr>
            <a:t>Vzryva</a:t>
          </a:r>
          <a:r>
            <a:rPr lang="en-US" sz="1200" kern="1200" dirty="0">
              <a:solidFill>
                <a:srgbClr val="4F81BD">
                  <a:lumMod val="75000"/>
                </a:srgbClr>
              </a:solidFill>
              <a:latin typeface="Calibri"/>
              <a:ea typeface="+mn-ea"/>
              <a:cs typeface="+mn-cs"/>
            </a:rPr>
            <a:t>, Vol. 51, No. 2, pp. 37–64</a:t>
          </a:r>
        </a:p>
      </dsp:txBody>
      <dsp:txXfrm>
        <a:off x="4697713" y="1228529"/>
        <a:ext cx="1914463" cy="2419621"/>
      </dsp:txXfrm>
    </dsp:sp>
    <dsp:sp modelId="{E38DAA74-5643-43DF-99EE-EFCD358F1F81}">
      <dsp:nvSpPr>
        <dsp:cNvPr id="0" name=""/>
        <dsp:cNvSpPr/>
      </dsp:nvSpPr>
      <dsp:spPr>
        <a:xfrm>
          <a:off x="6956440" y="482631"/>
          <a:ext cx="2033587" cy="508396"/>
        </a:xfrm>
        <a:prstGeom prst="roundRect">
          <a:avLst>
            <a:gd name="adj" fmla="val 10000"/>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solidFill>
                <a:sysClr val="window" lastClr="FFFFFF"/>
              </a:solidFill>
              <a:latin typeface="Calibri"/>
              <a:ea typeface="+mn-ea"/>
              <a:cs typeface="+mn-cs"/>
            </a:rPr>
            <a:t>Y </a:t>
          </a:r>
          <a:r>
            <a:rPr lang="es-ES" sz="1600" kern="1200" dirty="0" err="1">
              <a:solidFill>
                <a:sysClr val="window" lastClr="FFFFFF"/>
              </a:solidFill>
              <a:latin typeface="Calibri"/>
              <a:ea typeface="+mn-ea"/>
              <a:cs typeface="+mn-cs"/>
            </a:rPr>
            <a:t>Liu</a:t>
          </a:r>
          <a:r>
            <a:rPr lang="es-ES" sz="1600" kern="1200" dirty="0">
              <a:solidFill>
                <a:sysClr val="window" lastClr="FFFFFF"/>
              </a:solidFill>
              <a:latin typeface="Calibri"/>
              <a:ea typeface="+mn-ea"/>
              <a:cs typeface="+mn-cs"/>
            </a:rPr>
            <a:t>, H </a:t>
          </a:r>
          <a:r>
            <a:rPr lang="es-ES" sz="1600" kern="1200" dirty="0" err="1">
              <a:solidFill>
                <a:sysClr val="window" lastClr="FFFFFF"/>
              </a:solidFill>
              <a:latin typeface="Calibri"/>
              <a:ea typeface="+mn-ea"/>
              <a:cs typeface="+mn-cs"/>
            </a:rPr>
            <a:t>Ren</a:t>
          </a:r>
          <a:r>
            <a:rPr lang="es-ES" sz="1600" kern="1200" dirty="0">
              <a:solidFill>
                <a:sysClr val="window" lastClr="FFFFFF"/>
              </a:solidFill>
              <a:latin typeface="Calibri"/>
              <a:ea typeface="+mn-ea"/>
              <a:cs typeface="+mn-cs"/>
            </a:rPr>
            <a:t>, Q J </a:t>
          </a:r>
          <a:r>
            <a:rPr lang="es-ES" sz="1600" kern="1200" dirty="0" err="1">
              <a:solidFill>
                <a:sysClr val="window" lastClr="FFFFFF"/>
              </a:solidFill>
              <a:latin typeface="Calibri"/>
              <a:ea typeface="+mn-ea"/>
              <a:cs typeface="+mn-cs"/>
            </a:rPr>
            <a:t>Jiao</a:t>
          </a:r>
          <a:endParaRPr lang="en-US" sz="1600" kern="1200" dirty="0">
            <a:solidFill>
              <a:sysClr val="window" lastClr="FFFFFF"/>
            </a:solidFill>
            <a:latin typeface="Calibri"/>
            <a:ea typeface="+mn-ea"/>
            <a:cs typeface="+mn-cs"/>
          </a:endParaRPr>
        </a:p>
      </dsp:txBody>
      <dsp:txXfrm>
        <a:off x="6971330" y="497521"/>
        <a:ext cx="2003807" cy="478616"/>
      </dsp:txXfrm>
    </dsp:sp>
    <dsp:sp modelId="{FF3539C9-F2EB-4B09-B8B3-538992B7B138}">
      <dsp:nvSpPr>
        <dsp:cNvPr id="0" name=""/>
        <dsp:cNvSpPr/>
      </dsp:nvSpPr>
      <dsp:spPr>
        <a:xfrm rot="5400000">
          <a:off x="7928749" y="1035513"/>
          <a:ext cx="88969" cy="88969"/>
        </a:xfrm>
        <a:prstGeom prst="rightArrow">
          <a:avLst>
            <a:gd name="adj1" fmla="val 66700"/>
            <a:gd name="adj2" fmla="val 50000"/>
          </a:avLst>
        </a:prstGeom>
        <a:solidFill>
          <a:srgbClr val="4BACC6">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CCEDF876-64F4-4E10-B5F6-21A2A69086F8}">
      <dsp:nvSpPr>
        <dsp:cNvPr id="0" name=""/>
        <dsp:cNvSpPr/>
      </dsp:nvSpPr>
      <dsp:spPr>
        <a:xfrm>
          <a:off x="6956440" y="1168967"/>
          <a:ext cx="2033587" cy="2538745"/>
        </a:xfrm>
        <a:prstGeom prst="roundRect">
          <a:avLst>
            <a:gd name="adj" fmla="val 10000"/>
          </a:avLst>
        </a:prstGeom>
        <a:solidFill>
          <a:srgbClr val="4BACC6">
            <a:tint val="40000"/>
            <a:alpha val="90000"/>
            <a:hueOff val="0"/>
            <a:satOff val="0"/>
            <a:lumOff val="0"/>
            <a:alphaOff val="0"/>
          </a:srgbClr>
        </a:solidFill>
        <a:ln w="25400" cap="flat" cmpd="sng" algn="ctr">
          <a:solidFill>
            <a:srgbClr val="4BACC6">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b="1" u="sng"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endParaRPr lang="en-US" sz="1400" b="1" u="sng"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r>
            <a:rPr lang="en-US" sz="1400" b="1" u="sng" kern="1200" dirty="0">
              <a:solidFill>
                <a:sysClr val="windowText" lastClr="000000">
                  <a:hueOff val="0"/>
                  <a:satOff val="0"/>
                  <a:lumOff val="0"/>
                  <a:alphaOff val="0"/>
                </a:sysClr>
              </a:solidFill>
              <a:latin typeface="Calibri"/>
              <a:ea typeface="+mn-ea"/>
              <a:cs typeface="+mn-cs"/>
            </a:rPr>
            <a:t>Experiment</a:t>
          </a:r>
        </a:p>
        <a:p>
          <a:pPr marL="0" lvl="0" indent="0" algn="ctr" defTabSz="622300">
            <a:lnSpc>
              <a:spcPct val="90000"/>
            </a:lnSpc>
            <a:spcBef>
              <a:spcPct val="0"/>
            </a:spcBef>
            <a:spcAft>
              <a:spcPct val="35000"/>
            </a:spcAft>
            <a:buNone/>
          </a:pPr>
          <a:r>
            <a:rPr lang="en-US" sz="1400" b="0" u="none" kern="1200" dirty="0">
              <a:solidFill>
                <a:sysClr val="windowText" lastClr="000000">
                  <a:hueOff val="0"/>
                  <a:satOff val="0"/>
                  <a:lumOff val="0"/>
                  <a:alphaOff val="0"/>
                </a:sysClr>
              </a:solidFill>
              <a:latin typeface="Calibri"/>
              <a:ea typeface="+mn-ea"/>
              <a:cs typeface="+mn-cs"/>
            </a:rPr>
            <a:t>Oxidation mechanism of micron-sized aluminum particles in Al-CO</a:t>
          </a:r>
          <a:r>
            <a:rPr lang="en-US" sz="1400" b="0" u="none" kern="1200" baseline="-25000" dirty="0">
              <a:solidFill>
                <a:sysClr val="windowText" lastClr="000000">
                  <a:hueOff val="0"/>
                  <a:satOff val="0"/>
                  <a:lumOff val="0"/>
                  <a:alphaOff val="0"/>
                </a:sysClr>
              </a:solidFill>
              <a:latin typeface="Calibri"/>
              <a:ea typeface="+mn-ea"/>
              <a:cs typeface="+mn-cs"/>
            </a:rPr>
            <a:t>2</a:t>
          </a:r>
          <a:r>
            <a:rPr lang="en-US" sz="1400" b="0" u="none" kern="1200" dirty="0">
              <a:solidFill>
                <a:sysClr val="windowText" lastClr="000000">
                  <a:hueOff val="0"/>
                  <a:satOff val="0"/>
                  <a:lumOff val="0"/>
                  <a:alphaOff val="0"/>
                </a:sysClr>
              </a:solidFill>
              <a:latin typeface="Calibri"/>
              <a:ea typeface="+mn-ea"/>
              <a:cs typeface="+mn-cs"/>
            </a:rPr>
            <a:t> gradually heating system in a DSC</a:t>
          </a:r>
        </a:p>
        <a:p>
          <a:pPr marL="0" lvl="0" indent="0" algn="ctr" defTabSz="622300">
            <a:lnSpc>
              <a:spcPct val="90000"/>
            </a:lnSpc>
            <a:spcBef>
              <a:spcPct val="0"/>
            </a:spcBef>
            <a:spcAft>
              <a:spcPct val="35000"/>
            </a:spcAft>
            <a:buNone/>
          </a:pPr>
          <a:endParaRPr lang="en-US" sz="1400" kern="1200" dirty="0">
            <a:solidFill>
              <a:srgbClr val="4F81BD">
                <a:lumMod val="75000"/>
              </a:srgbClr>
            </a:solidFill>
            <a:latin typeface="Calibri"/>
            <a:ea typeface="+mn-ea"/>
            <a:cs typeface="+mn-cs"/>
          </a:endParaRPr>
        </a:p>
        <a:p>
          <a:pPr marL="0" lvl="0" indent="0" algn="ctr" defTabSz="622300">
            <a:lnSpc>
              <a:spcPct val="90000"/>
            </a:lnSpc>
            <a:spcBef>
              <a:spcPct val="0"/>
            </a:spcBef>
            <a:spcAft>
              <a:spcPct val="35000"/>
            </a:spcAft>
            <a:buNone/>
          </a:pPr>
          <a:r>
            <a:rPr lang="en-US" sz="1200" u="sng" kern="1200" dirty="0">
              <a:solidFill>
                <a:srgbClr val="4F81BD">
                  <a:lumMod val="75000"/>
                </a:srgbClr>
              </a:solidFill>
              <a:latin typeface="Calibri"/>
              <a:ea typeface="+mn-ea"/>
              <a:cs typeface="+mn-cs"/>
            </a:rPr>
            <a:t>Ref: IOP Conf. Series: Materials Science and Engineering 248 (2017) 012002</a:t>
          </a:r>
        </a:p>
        <a:p>
          <a:pPr marL="0" lvl="0" indent="0" algn="ctr" defTabSz="622300">
            <a:lnSpc>
              <a:spcPct val="90000"/>
            </a:lnSpc>
            <a:spcBef>
              <a:spcPct val="0"/>
            </a:spcBef>
            <a:spcAft>
              <a:spcPct val="35000"/>
            </a:spcAft>
            <a:buNone/>
          </a:pPr>
          <a:endParaRPr lang="en-US" sz="1400" kern="1200" dirty="0">
            <a:solidFill>
              <a:sysClr val="windowText" lastClr="000000">
                <a:hueOff val="0"/>
                <a:satOff val="0"/>
                <a:lumOff val="0"/>
                <a:alphaOff val="0"/>
              </a:sysClr>
            </a:solidFill>
            <a:latin typeface="Calibri"/>
            <a:ea typeface="+mn-ea"/>
            <a:cs typeface="+mn-cs"/>
          </a:endParaRPr>
        </a:p>
        <a:p>
          <a:pPr marL="0" lvl="0" indent="0" algn="ctr" defTabSz="622300">
            <a:lnSpc>
              <a:spcPct val="90000"/>
            </a:lnSpc>
            <a:spcBef>
              <a:spcPct val="0"/>
            </a:spcBef>
            <a:spcAft>
              <a:spcPct val="35000"/>
            </a:spcAft>
            <a:buNone/>
          </a:pPr>
          <a:endParaRPr lang="en-US" sz="1400" kern="1200" dirty="0">
            <a:solidFill>
              <a:sysClr val="windowText" lastClr="000000">
                <a:hueOff val="0"/>
                <a:satOff val="0"/>
                <a:lumOff val="0"/>
                <a:alphaOff val="0"/>
              </a:sysClr>
            </a:solidFill>
            <a:latin typeface="Calibri"/>
            <a:ea typeface="+mn-ea"/>
            <a:cs typeface="+mn-cs"/>
          </a:endParaRPr>
        </a:p>
      </dsp:txBody>
      <dsp:txXfrm>
        <a:off x="7016002" y="1228529"/>
        <a:ext cx="1914463" cy="2419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CEA25-E5BA-4BFC-8419-BF1A0AA2B606}">
      <dsp:nvSpPr>
        <dsp:cNvPr id="0" name=""/>
        <dsp:cNvSpPr/>
      </dsp:nvSpPr>
      <dsp:spPr>
        <a:xfrm>
          <a:off x="0" y="0"/>
          <a:ext cx="9144000" cy="820415"/>
        </a:xfrm>
        <a:prstGeom prst="roundRect">
          <a:avLst>
            <a:gd name="adj" fmla="val 10000"/>
          </a:avLst>
        </a:prstGeom>
        <a:solidFill>
          <a:schemeClr val="accent5">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Use </a:t>
          </a:r>
          <a:r>
            <a:rPr lang="en-US" sz="2300" kern="1200" dirty="0" err="1"/>
            <a:t>FactSage</a:t>
          </a:r>
          <a:r>
            <a:rPr lang="en-US" sz="2300" kern="1200" dirty="0"/>
            <a:t>™ to establish Thermodynamics of the process </a:t>
          </a:r>
        </a:p>
      </dsp:txBody>
      <dsp:txXfrm>
        <a:off x="1910841" y="0"/>
        <a:ext cx="7233158" cy="820415"/>
      </dsp:txXfrm>
    </dsp:sp>
    <dsp:sp modelId="{7BBA0B0D-992C-4195-947F-694B3BF7DD62}">
      <dsp:nvSpPr>
        <dsp:cNvPr id="0" name=""/>
        <dsp:cNvSpPr/>
      </dsp:nvSpPr>
      <dsp:spPr>
        <a:xfrm>
          <a:off x="82041" y="82041"/>
          <a:ext cx="1828800" cy="65633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6000" b="-66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F967C65-865F-4079-B5B6-F8A403039730}">
      <dsp:nvSpPr>
        <dsp:cNvPr id="0" name=""/>
        <dsp:cNvSpPr/>
      </dsp:nvSpPr>
      <dsp:spPr>
        <a:xfrm>
          <a:off x="0" y="902456"/>
          <a:ext cx="9144000" cy="820415"/>
        </a:xfrm>
        <a:prstGeom prst="roundRect">
          <a:avLst>
            <a:gd name="adj" fmla="val 10000"/>
          </a:avLst>
        </a:prstGeom>
        <a:solidFill>
          <a:schemeClr val="accent5">
            <a:alpha val="90000"/>
            <a:hueOff val="0"/>
            <a:satOff val="0"/>
            <a:lumOff val="0"/>
            <a:alphaOff val="-8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Conduction of a Crude experiment  in Dry Ice</a:t>
          </a:r>
        </a:p>
      </dsp:txBody>
      <dsp:txXfrm>
        <a:off x="1910841" y="902456"/>
        <a:ext cx="7233158" cy="820415"/>
      </dsp:txXfrm>
    </dsp:sp>
    <dsp:sp modelId="{A8FC0A69-7209-4093-B700-663237249C62}">
      <dsp:nvSpPr>
        <dsp:cNvPr id="0" name=""/>
        <dsp:cNvSpPr/>
      </dsp:nvSpPr>
      <dsp:spPr>
        <a:xfrm>
          <a:off x="82041" y="984498"/>
          <a:ext cx="1828800" cy="65633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4000" b="-54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F85FC95-7278-4C5B-B235-1665B1F34D5E}">
      <dsp:nvSpPr>
        <dsp:cNvPr id="0" name=""/>
        <dsp:cNvSpPr/>
      </dsp:nvSpPr>
      <dsp:spPr>
        <a:xfrm>
          <a:off x="0" y="1804913"/>
          <a:ext cx="9144000" cy="820415"/>
        </a:xfrm>
        <a:prstGeom prst="roundRect">
          <a:avLst>
            <a:gd name="adj" fmla="val 10000"/>
          </a:avLst>
        </a:prstGeom>
        <a:solidFill>
          <a:schemeClr val="accent5">
            <a:alpha val="90000"/>
            <a:hueOff val="0"/>
            <a:satOff val="0"/>
            <a:lumOff val="0"/>
            <a:alphaOff val="-16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Conducting TGA of samples of </a:t>
          </a:r>
          <a:r>
            <a:rPr lang="en-US" sz="2300" kern="1200" dirty="0" err="1"/>
            <a:t>Aluminium</a:t>
          </a:r>
          <a:r>
            <a:rPr lang="en-US" sz="2300" kern="1200" dirty="0"/>
            <a:t> and it’s dross</a:t>
          </a:r>
        </a:p>
      </dsp:txBody>
      <dsp:txXfrm>
        <a:off x="1910841" y="1804913"/>
        <a:ext cx="7233158" cy="820415"/>
      </dsp:txXfrm>
    </dsp:sp>
    <dsp:sp modelId="{4F3A260E-1419-4CAF-B25E-7B6037EDB169}">
      <dsp:nvSpPr>
        <dsp:cNvPr id="0" name=""/>
        <dsp:cNvSpPr/>
      </dsp:nvSpPr>
      <dsp:spPr>
        <a:xfrm>
          <a:off x="82041" y="1886954"/>
          <a:ext cx="1828800" cy="65633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3000" b="-43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4042DBC-F95B-4EDA-8957-E8ED9951067E}">
      <dsp:nvSpPr>
        <dsp:cNvPr id="0" name=""/>
        <dsp:cNvSpPr/>
      </dsp:nvSpPr>
      <dsp:spPr>
        <a:xfrm>
          <a:off x="0" y="2707369"/>
          <a:ext cx="9144000" cy="820415"/>
        </a:xfrm>
        <a:prstGeom prst="roundRect">
          <a:avLst>
            <a:gd name="adj" fmla="val 10000"/>
          </a:avLst>
        </a:prstGeom>
        <a:solidFill>
          <a:schemeClr val="accent5">
            <a:alpha val="90000"/>
            <a:hueOff val="0"/>
            <a:satOff val="0"/>
            <a:lumOff val="0"/>
            <a:alphaOff val="-24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US" sz="2300" kern="1200"/>
        </a:p>
      </dsp:txBody>
      <dsp:txXfrm>
        <a:off x="1910841" y="2707369"/>
        <a:ext cx="7233158" cy="820415"/>
      </dsp:txXfrm>
    </dsp:sp>
    <dsp:sp modelId="{C1A758E5-42A2-4327-A876-AEFBB486D941}">
      <dsp:nvSpPr>
        <dsp:cNvPr id="0" name=""/>
        <dsp:cNvSpPr/>
      </dsp:nvSpPr>
      <dsp:spPr>
        <a:xfrm>
          <a:off x="82041" y="2789411"/>
          <a:ext cx="1828800" cy="65633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9000" b="-8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41E63B9-514A-454A-BEB5-0FC7E6E5D904}">
      <dsp:nvSpPr>
        <dsp:cNvPr id="0" name=""/>
        <dsp:cNvSpPr/>
      </dsp:nvSpPr>
      <dsp:spPr>
        <a:xfrm>
          <a:off x="0" y="3609826"/>
          <a:ext cx="9144000" cy="820415"/>
        </a:xfrm>
        <a:prstGeom prst="roundRect">
          <a:avLst>
            <a:gd name="adj" fmla="val 10000"/>
          </a:avLst>
        </a:prstGeom>
        <a:solidFill>
          <a:schemeClr val="accent5">
            <a:alpha val="90000"/>
            <a:hueOff val="0"/>
            <a:satOff val="0"/>
            <a:lumOff val="0"/>
            <a:alphaOff val="-32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US" sz="2300" kern="1200"/>
        </a:p>
      </dsp:txBody>
      <dsp:txXfrm>
        <a:off x="1910841" y="3609826"/>
        <a:ext cx="7233158" cy="820415"/>
      </dsp:txXfrm>
    </dsp:sp>
    <dsp:sp modelId="{89802E3F-ACB9-4444-9413-259F2FC71993}">
      <dsp:nvSpPr>
        <dsp:cNvPr id="0" name=""/>
        <dsp:cNvSpPr/>
      </dsp:nvSpPr>
      <dsp:spPr>
        <a:xfrm>
          <a:off x="82041" y="3691867"/>
          <a:ext cx="1828800" cy="65633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9000" b="-1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1DF67CF-2EE4-48CD-A3B9-99BD4BC21436}">
      <dsp:nvSpPr>
        <dsp:cNvPr id="0" name=""/>
        <dsp:cNvSpPr/>
      </dsp:nvSpPr>
      <dsp:spPr>
        <a:xfrm>
          <a:off x="0" y="4512282"/>
          <a:ext cx="9144000" cy="820415"/>
        </a:xfrm>
        <a:prstGeom prst="roundRect">
          <a:avLst>
            <a:gd name="adj" fmla="val 10000"/>
          </a:avLst>
        </a:prstGeom>
        <a:solidFill>
          <a:schemeClr val="accent5">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US" sz="2300" kern="1200"/>
        </a:p>
      </dsp:txBody>
      <dsp:txXfrm>
        <a:off x="1910841" y="4512282"/>
        <a:ext cx="7233158" cy="820415"/>
      </dsp:txXfrm>
    </dsp:sp>
    <dsp:sp modelId="{B9A314AB-F26C-4D97-B2C7-23FFC07EA236}">
      <dsp:nvSpPr>
        <dsp:cNvPr id="0" name=""/>
        <dsp:cNvSpPr/>
      </dsp:nvSpPr>
      <dsp:spPr>
        <a:xfrm>
          <a:off x="82041" y="4594324"/>
          <a:ext cx="1828800" cy="656332"/>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22000" b="-122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0.29718</cdr:x>
      <cdr:y>0.35813</cdr:y>
    </cdr:from>
    <cdr:to>
      <cdr:x>0.4296</cdr:x>
      <cdr:y>0.54883</cdr:y>
    </cdr:to>
    <cdr:sp macro="" textlink="">
      <cdr:nvSpPr>
        <cdr:cNvPr id="2" name="TextBox 1">
          <a:extLst xmlns:a="http://schemas.openxmlformats.org/drawingml/2006/main">
            <a:ext uri="{FF2B5EF4-FFF2-40B4-BE49-F238E27FC236}">
              <a16:creationId xmlns:a16="http://schemas.microsoft.com/office/drawing/2014/main" id="{744672F2-043D-4A5D-B54B-9A00CB03B8B1}"/>
            </a:ext>
          </a:extLst>
        </cdr:cNvPr>
        <cdr:cNvSpPr txBox="1"/>
      </cdr:nvSpPr>
      <cdr:spPr>
        <a:xfrm xmlns:a="http://schemas.openxmlformats.org/drawingml/2006/main">
          <a:off x="2052246" y="1717188"/>
          <a:ext cx="914450" cy="91438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3200" b="1" dirty="0"/>
            <a:t>CO</a:t>
          </a:r>
          <a:r>
            <a:rPr lang="en-IN" sz="1800" b="1" dirty="0"/>
            <a:t>2</a:t>
          </a:r>
        </a:p>
      </cdr:txBody>
    </cdr:sp>
  </cdr:relSizeAnchor>
</c:userShapes>
</file>

<file path=ppt/drawings/drawing2.xml><?xml version="1.0" encoding="utf-8"?>
<c:userShapes xmlns:c="http://schemas.openxmlformats.org/drawingml/2006/chart">
  <cdr:relSizeAnchor xmlns:cdr="http://schemas.openxmlformats.org/drawingml/2006/chartDrawing">
    <cdr:from>
      <cdr:x>0.29612</cdr:x>
      <cdr:y>0.60511</cdr:y>
    </cdr:from>
    <cdr:to>
      <cdr:x>0.46496</cdr:x>
      <cdr:y>0.83794</cdr:y>
    </cdr:to>
    <cdr:sp macro="" textlink="">
      <cdr:nvSpPr>
        <cdr:cNvPr id="2" name="TextBox 1">
          <a:extLst xmlns:a="http://schemas.openxmlformats.org/drawingml/2006/main">
            <a:ext uri="{FF2B5EF4-FFF2-40B4-BE49-F238E27FC236}">
              <a16:creationId xmlns:a16="http://schemas.microsoft.com/office/drawing/2014/main" id="{1512877F-860E-4E4B-9634-B49122145575}"/>
            </a:ext>
          </a:extLst>
        </cdr:cNvPr>
        <cdr:cNvSpPr txBox="1"/>
      </cdr:nvSpPr>
      <cdr:spPr>
        <a:xfrm xmlns:a="http://schemas.openxmlformats.org/drawingml/2006/main">
          <a:off x="1603717" y="237642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2400" b="1" dirty="0">
              <a:solidFill>
                <a:srgbClr val="002060"/>
              </a:solidFill>
            </a:rPr>
            <a:t>CO</a:t>
          </a:r>
        </a:p>
      </cdr:txBody>
    </cdr:sp>
  </cdr:relSizeAnchor>
  <cdr:relSizeAnchor xmlns:cdr="http://schemas.openxmlformats.org/drawingml/2006/chartDrawing">
    <cdr:from>
      <cdr:x>0.25196</cdr:x>
      <cdr:y>0.25048</cdr:y>
    </cdr:from>
    <cdr:to>
      <cdr:x>0.42081</cdr:x>
      <cdr:y>0.48332</cdr:y>
    </cdr:to>
    <cdr:sp macro="" textlink="">
      <cdr:nvSpPr>
        <cdr:cNvPr id="3" name="TextBox 2">
          <a:extLst xmlns:a="http://schemas.openxmlformats.org/drawingml/2006/main">
            <a:ext uri="{FF2B5EF4-FFF2-40B4-BE49-F238E27FC236}">
              <a16:creationId xmlns:a16="http://schemas.microsoft.com/office/drawing/2014/main" id="{0C88D540-0775-44ED-9D81-05C4AD6C2758}"/>
            </a:ext>
          </a:extLst>
        </cdr:cNvPr>
        <cdr:cNvSpPr txBox="1"/>
      </cdr:nvSpPr>
      <cdr:spPr>
        <a:xfrm xmlns:a="http://schemas.openxmlformats.org/drawingml/2006/main">
          <a:off x="1364566" y="9837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2400" b="1" dirty="0"/>
            <a:t>CO2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171B94-3856-4500-8EAD-165F1720B649}" type="datetimeFigureOut">
              <a:rPr lang="en-US" smtClean="0"/>
              <a:t>7/8/2018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E0E13F-994A-49B3-AAD1-4CFF5A77B63E}" type="slidenum">
              <a:rPr lang="en-US" smtClean="0"/>
              <a:t>‹#›</a:t>
            </a:fld>
            <a:endParaRPr lang="en-US" dirty="0"/>
          </a:p>
        </p:txBody>
      </p:sp>
    </p:spTree>
    <p:extLst>
      <p:ext uri="{BB962C8B-B14F-4D97-AF65-F5344CB8AC3E}">
        <p14:creationId xmlns:p14="http://schemas.microsoft.com/office/powerpoint/2010/main" val="43386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E0E13F-994A-49B3-AAD1-4CFF5A77B63E}" type="slidenum">
              <a:rPr lang="en-US" smtClean="0"/>
              <a:t>1</a:t>
            </a:fld>
            <a:endParaRPr lang="en-US" dirty="0"/>
          </a:p>
        </p:txBody>
      </p:sp>
    </p:spTree>
    <p:extLst>
      <p:ext uri="{BB962C8B-B14F-4D97-AF65-F5344CB8AC3E}">
        <p14:creationId xmlns:p14="http://schemas.microsoft.com/office/powerpoint/2010/main" val="365352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E0E13F-994A-49B3-AAD1-4CFF5A77B63E}" type="slidenum">
              <a:rPr lang="en-US" smtClean="0"/>
              <a:t>6</a:t>
            </a:fld>
            <a:endParaRPr lang="en-US" dirty="0"/>
          </a:p>
        </p:txBody>
      </p:sp>
    </p:spTree>
    <p:extLst>
      <p:ext uri="{BB962C8B-B14F-4D97-AF65-F5344CB8AC3E}">
        <p14:creationId xmlns:p14="http://schemas.microsoft.com/office/powerpoint/2010/main" val="417888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E0E13F-994A-49B3-AAD1-4CFF5A77B63E}" type="slidenum">
              <a:rPr lang="en-US" smtClean="0"/>
              <a:t>7</a:t>
            </a:fld>
            <a:endParaRPr lang="en-US"/>
          </a:p>
        </p:txBody>
      </p:sp>
    </p:spTree>
    <p:extLst>
      <p:ext uri="{BB962C8B-B14F-4D97-AF65-F5344CB8AC3E}">
        <p14:creationId xmlns:p14="http://schemas.microsoft.com/office/powerpoint/2010/main" val="165502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DD28-E285-4A81-AB0C-EEA75EE41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2E973F-045E-46D8-BCF3-CC3261EC5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B26F2B-3443-4EFA-B100-4F3F3B7B122E}"/>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5" name="Footer Placeholder 4">
            <a:extLst>
              <a:ext uri="{FF2B5EF4-FFF2-40B4-BE49-F238E27FC236}">
                <a16:creationId xmlns:a16="http://schemas.microsoft.com/office/drawing/2014/main" id="{EDA0AB1F-1889-452F-B9DC-164DED17016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A606CA-B175-4811-9741-61350BA9C5A2}"/>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12003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C59A-B3AC-4608-928E-FBCDA96BEB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4DAE6-4AD7-414D-8F63-EBBDABA359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8CA6B-1BCC-421D-B792-F31CD04E6F3E}"/>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5" name="Footer Placeholder 4">
            <a:extLst>
              <a:ext uri="{FF2B5EF4-FFF2-40B4-BE49-F238E27FC236}">
                <a16:creationId xmlns:a16="http://schemas.microsoft.com/office/drawing/2014/main" id="{B1D2D4AB-9AF9-41A0-8590-BA930F7873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DDC3F9D-D78E-40B0-A380-4CFE96F45997}"/>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55667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43FBEF-6E15-470F-88DA-36472D8102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6BCFB-30D1-4914-AF4B-024CA1F3C9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8F127-DE3E-4C40-8591-86CF4EC2B404}"/>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5" name="Footer Placeholder 4">
            <a:extLst>
              <a:ext uri="{FF2B5EF4-FFF2-40B4-BE49-F238E27FC236}">
                <a16:creationId xmlns:a16="http://schemas.microsoft.com/office/drawing/2014/main" id="{83BB2047-7519-4344-B46B-57B92D0FFC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AD2CC2-738C-4D0D-BF22-860F35B5A0C0}"/>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369327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7AF5-C4A7-4138-A969-5E786508B7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8FB44E-FAA5-4B52-9B53-D01AAA95A6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478B8-2A93-4939-B7CF-DCDBD804389A}"/>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5" name="Footer Placeholder 4">
            <a:extLst>
              <a:ext uri="{FF2B5EF4-FFF2-40B4-BE49-F238E27FC236}">
                <a16:creationId xmlns:a16="http://schemas.microsoft.com/office/drawing/2014/main" id="{105C60B3-1F61-4BEC-877F-2AD5650C28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A6C3A7B-5D05-4096-A750-E87FC9196EAE}"/>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135370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BC6F-B7EC-44BB-B33A-C0024A430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9D1A0A-A552-437F-9EB9-124F2C53F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D0E442-66E0-431B-A9A3-2D1F630CEACC}"/>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5" name="Footer Placeholder 4">
            <a:extLst>
              <a:ext uri="{FF2B5EF4-FFF2-40B4-BE49-F238E27FC236}">
                <a16:creationId xmlns:a16="http://schemas.microsoft.com/office/drawing/2014/main" id="{C3ACE20D-528F-47F5-B6B0-F00BFB381AC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174C57E-A29A-443A-9F85-1A3E713545F1}"/>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202551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4185-B68F-4D78-AAC5-8A009385A3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54EB6E-BFB4-4B28-AA9A-14D5F6F4A3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4896D1-EC4B-41F9-87CB-FF04D76B07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4D23B0-3D61-4BAD-9E89-BA5BF13959F1}"/>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6" name="Footer Placeholder 5">
            <a:extLst>
              <a:ext uri="{FF2B5EF4-FFF2-40B4-BE49-F238E27FC236}">
                <a16:creationId xmlns:a16="http://schemas.microsoft.com/office/drawing/2014/main" id="{60DBB0CD-0D1F-4BCF-BF56-93FD5293EF0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CFCA47A-B967-4447-969E-C1593212F6C4}"/>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389844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92E-900E-4827-ACFD-4E2CDE0BB3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1EB2B4-8244-4E16-B9C3-4BAB68BBE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A43AD7-2A18-40B0-A131-D0F419D94F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25459D-B17F-490B-8D7F-B8B855221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5E5D24-D0EF-4B84-9715-8277856D31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8017C8-67B7-4F84-8D9B-7E30DAE507C4}"/>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8" name="Footer Placeholder 7">
            <a:extLst>
              <a:ext uri="{FF2B5EF4-FFF2-40B4-BE49-F238E27FC236}">
                <a16:creationId xmlns:a16="http://schemas.microsoft.com/office/drawing/2014/main" id="{5D20D515-F879-40C0-9D26-7F1539FA96E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FF2EDA8-44C0-4B8F-B222-941C8168851E}"/>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363215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CA43-FEFC-4051-AF5D-97627C6EA5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340C9-E4B7-419B-BCAF-5D40C3E74DFF}"/>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4" name="Footer Placeholder 3">
            <a:extLst>
              <a:ext uri="{FF2B5EF4-FFF2-40B4-BE49-F238E27FC236}">
                <a16:creationId xmlns:a16="http://schemas.microsoft.com/office/drawing/2014/main" id="{F7135700-96B5-44EE-B4C6-E3E0B206E8A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2862FC3-0B45-4BB3-A0C8-B7648B4D95F2}"/>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495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80869-C612-451E-9ED2-763DF36DFFAE}"/>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3" name="Footer Placeholder 2">
            <a:extLst>
              <a:ext uri="{FF2B5EF4-FFF2-40B4-BE49-F238E27FC236}">
                <a16:creationId xmlns:a16="http://schemas.microsoft.com/office/drawing/2014/main" id="{96E6B360-5C82-4C50-BEB4-42AF667874C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3E8D363-1FA4-4F59-B7D6-B8302BA917D1}"/>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224514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B88-DA24-4ED9-A2C1-7957E8571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EAE978-37E5-42CC-86DC-EE62D078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5B53A8-31CE-4B58-A868-3EF9BE481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6C8DC2-620C-48B7-8E39-7A5FC7EC57C2}"/>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6" name="Footer Placeholder 5">
            <a:extLst>
              <a:ext uri="{FF2B5EF4-FFF2-40B4-BE49-F238E27FC236}">
                <a16:creationId xmlns:a16="http://schemas.microsoft.com/office/drawing/2014/main" id="{17A3F216-04FC-4722-AF40-965461099CA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690D3AA-3D6D-4FAB-A626-6E9786B5AF2A}"/>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36081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4F56-3494-4563-A4B9-EEE249447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F86797-6D3F-4973-8993-F2C02D20B8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6145126-F631-4999-8140-70105BD6A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9710D6-A533-48D2-B95C-939AB3A96D9E}"/>
              </a:ext>
            </a:extLst>
          </p:cNvPr>
          <p:cNvSpPr>
            <a:spLocks noGrp="1"/>
          </p:cNvSpPr>
          <p:nvPr>
            <p:ph type="dt" sz="half" idx="10"/>
          </p:nvPr>
        </p:nvSpPr>
        <p:spPr/>
        <p:txBody>
          <a:bodyPr/>
          <a:lstStyle/>
          <a:p>
            <a:fld id="{442B9B32-A87E-4EA2-B32C-3D9AD90B0C45}" type="datetimeFigureOut">
              <a:rPr lang="en-IN" smtClean="0"/>
              <a:t>08-07-2018</a:t>
            </a:fld>
            <a:endParaRPr lang="en-IN" dirty="0"/>
          </a:p>
        </p:txBody>
      </p:sp>
      <p:sp>
        <p:nvSpPr>
          <p:cNvPr id="6" name="Footer Placeholder 5">
            <a:extLst>
              <a:ext uri="{FF2B5EF4-FFF2-40B4-BE49-F238E27FC236}">
                <a16:creationId xmlns:a16="http://schemas.microsoft.com/office/drawing/2014/main" id="{D040EA18-4035-4BEE-AB07-1B4295778B9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50867C5-5C0D-449C-ABC4-D8B5A26246FF}"/>
              </a:ext>
            </a:extLst>
          </p:cNvPr>
          <p:cNvSpPr>
            <a:spLocks noGrp="1"/>
          </p:cNvSpPr>
          <p:nvPr>
            <p:ph type="sldNum" sz="quarter" idx="12"/>
          </p:nvPr>
        </p:nvSpPr>
        <p:spPr/>
        <p:txBody>
          <a:bodyPr/>
          <a:lstStyle/>
          <a:p>
            <a:fld id="{14C47BC1-A802-44F6-A2F2-517750033F91}" type="slidenum">
              <a:rPr lang="en-IN" smtClean="0"/>
              <a:t>‹#›</a:t>
            </a:fld>
            <a:endParaRPr lang="en-IN" dirty="0"/>
          </a:p>
        </p:txBody>
      </p:sp>
    </p:spTree>
    <p:extLst>
      <p:ext uri="{BB962C8B-B14F-4D97-AF65-F5344CB8AC3E}">
        <p14:creationId xmlns:p14="http://schemas.microsoft.com/office/powerpoint/2010/main" val="3300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DD93A-359B-4ECA-A1C1-B9AF4FACC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594BF3-8CBB-46BE-B4E3-9FD967634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1D0D1-41C7-482E-A2AF-D70248339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B9B32-A87E-4EA2-B32C-3D9AD90B0C45}" type="datetimeFigureOut">
              <a:rPr lang="en-IN" smtClean="0"/>
              <a:t>08-07-2018</a:t>
            </a:fld>
            <a:endParaRPr lang="en-IN" dirty="0"/>
          </a:p>
        </p:txBody>
      </p:sp>
      <p:sp>
        <p:nvSpPr>
          <p:cNvPr id="5" name="Footer Placeholder 4">
            <a:extLst>
              <a:ext uri="{FF2B5EF4-FFF2-40B4-BE49-F238E27FC236}">
                <a16:creationId xmlns:a16="http://schemas.microsoft.com/office/drawing/2014/main" id="{0151B0F3-3231-48B5-A63F-AA1CD5FA3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F5B4BF4-EB91-4BC6-8A68-4A2631731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47BC1-A802-44F6-A2F2-517750033F91}" type="slidenum">
              <a:rPr lang="en-IN" smtClean="0"/>
              <a:t>‹#›</a:t>
            </a:fld>
            <a:endParaRPr lang="en-IN" dirty="0"/>
          </a:p>
        </p:txBody>
      </p:sp>
    </p:spTree>
    <p:extLst>
      <p:ext uri="{BB962C8B-B14F-4D97-AF65-F5344CB8AC3E}">
        <p14:creationId xmlns:p14="http://schemas.microsoft.com/office/powerpoint/2010/main" val="141797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2F05B-B1EF-425E-B94A-7AE055F92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40" y="-107576"/>
            <a:ext cx="12374080" cy="6965576"/>
          </a:xfrm>
          <a:prstGeom prst="rect">
            <a:avLst/>
          </a:prstGeom>
        </p:spPr>
      </p:pic>
      <p:sp>
        <p:nvSpPr>
          <p:cNvPr id="5" name="Oval 4">
            <a:extLst>
              <a:ext uri="{FF2B5EF4-FFF2-40B4-BE49-F238E27FC236}">
                <a16:creationId xmlns:a16="http://schemas.microsoft.com/office/drawing/2014/main" id="{9AA23DAB-B420-4AFA-AEB8-D91EB6F94E88}"/>
              </a:ext>
            </a:extLst>
          </p:cNvPr>
          <p:cNvSpPr/>
          <p:nvPr/>
        </p:nvSpPr>
        <p:spPr>
          <a:xfrm>
            <a:off x="8137761" y="0"/>
            <a:ext cx="4054239" cy="26172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71DB7B86-25F2-446D-8494-C32E3625A21A}"/>
              </a:ext>
            </a:extLst>
          </p:cNvPr>
          <p:cNvPicPr>
            <a:picLocks noChangeAspect="1"/>
          </p:cNvPicPr>
          <p:nvPr/>
        </p:nvPicPr>
        <p:blipFill>
          <a:blip r:embed="rId4"/>
          <a:stretch>
            <a:fillRect/>
          </a:stretch>
        </p:blipFill>
        <p:spPr>
          <a:xfrm>
            <a:off x="8694801" y="318744"/>
            <a:ext cx="3304318" cy="2158171"/>
          </a:xfrm>
          <a:prstGeom prst="rect">
            <a:avLst/>
          </a:prstGeom>
        </p:spPr>
      </p:pic>
      <p:pic>
        <p:nvPicPr>
          <p:cNvPr id="11" name="Picture 10">
            <a:extLst>
              <a:ext uri="{FF2B5EF4-FFF2-40B4-BE49-F238E27FC236}">
                <a16:creationId xmlns:a16="http://schemas.microsoft.com/office/drawing/2014/main" id="{13294C22-CF2D-426C-B102-7FFFA0A49B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843" y="2967814"/>
            <a:ext cx="10493462" cy="1769835"/>
          </a:xfrm>
          <a:prstGeom prst="rect">
            <a:avLst/>
          </a:prstGeom>
        </p:spPr>
      </p:pic>
      <p:sp>
        <p:nvSpPr>
          <p:cNvPr id="12" name="TextBox 11">
            <a:extLst>
              <a:ext uri="{FF2B5EF4-FFF2-40B4-BE49-F238E27FC236}">
                <a16:creationId xmlns:a16="http://schemas.microsoft.com/office/drawing/2014/main" id="{53B17B31-B699-4305-B0CC-77B08C3E1E01}"/>
              </a:ext>
            </a:extLst>
          </p:cNvPr>
          <p:cNvSpPr txBox="1"/>
          <p:nvPr/>
        </p:nvSpPr>
        <p:spPr>
          <a:xfrm>
            <a:off x="2831500" y="3637287"/>
            <a:ext cx="5306261" cy="430887"/>
          </a:xfrm>
          <a:prstGeom prst="rect">
            <a:avLst/>
          </a:prstGeom>
          <a:noFill/>
        </p:spPr>
        <p:txBody>
          <a:bodyPr wrap="none" rtlCol="0">
            <a:spAutoFit/>
          </a:bodyPr>
          <a:lstStyle/>
          <a:p>
            <a:r>
              <a:rPr lang="en-IN" sz="2200" b="1" dirty="0">
                <a:latin typeface="Arial" panose="020B0604020202020204" pitchFamily="34" charset="0"/>
                <a:cs typeface="Arial" panose="020B0604020202020204" pitchFamily="34" charset="0"/>
              </a:rPr>
              <a:t>Utilisation of waste gas from BF stove</a:t>
            </a:r>
          </a:p>
        </p:txBody>
      </p:sp>
    </p:spTree>
    <p:extLst>
      <p:ext uri="{BB962C8B-B14F-4D97-AF65-F5344CB8AC3E}">
        <p14:creationId xmlns:p14="http://schemas.microsoft.com/office/powerpoint/2010/main" val="105025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74" y="1042988"/>
            <a:ext cx="10144873" cy="5122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67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sp>
        <p:nvSpPr>
          <p:cNvPr id="6" name="Title 1">
            <a:extLst>
              <a:ext uri="{FF2B5EF4-FFF2-40B4-BE49-F238E27FC236}">
                <a16:creationId xmlns:a16="http://schemas.microsoft.com/office/drawing/2014/main" id="{0C0631A2-5D72-4CD6-99FB-29EBEF731363}"/>
              </a:ext>
            </a:extLst>
          </p:cNvPr>
          <p:cNvSpPr txBox="1">
            <a:spLocks/>
          </p:cNvSpPr>
          <p:nvPr/>
        </p:nvSpPr>
        <p:spPr>
          <a:xfrm>
            <a:off x="3124200" y="-70182"/>
            <a:ext cx="5181600" cy="8417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ysClr val="windowText" lastClr="000000"/>
                </a:solidFill>
                <a:effectLst/>
                <a:uLnTx/>
                <a:uFillTx/>
                <a:latin typeface="Calibri"/>
                <a:ea typeface="+mj-ea"/>
                <a:cs typeface="+mj-cs"/>
              </a:rPr>
              <a:t>Literature Review</a:t>
            </a:r>
            <a:endParaRPr kumimoji="0" lang="en-US" sz="3600" b="0" i="0" u="none" strike="noStrike" kern="1200" cap="none" spc="0" normalizeH="0" baseline="0" noProof="0" dirty="0">
              <a:ln>
                <a:noFill/>
              </a:ln>
              <a:solidFill>
                <a:sysClr val="windowText" lastClr="000000"/>
              </a:solidFill>
              <a:effectLst/>
              <a:uLnTx/>
              <a:uFillTx/>
              <a:latin typeface="Calibri"/>
              <a:ea typeface="+mj-ea"/>
              <a:cs typeface="+mj-cs"/>
            </a:endParaRPr>
          </a:p>
        </p:txBody>
      </p:sp>
      <p:graphicFrame>
        <p:nvGraphicFramePr>
          <p:cNvPr id="15" name="Content Placeholder 4">
            <a:extLst>
              <a:ext uri="{FF2B5EF4-FFF2-40B4-BE49-F238E27FC236}">
                <a16:creationId xmlns:a16="http://schemas.microsoft.com/office/drawing/2014/main" id="{F2FDE4E5-5ED2-4CE3-92CF-9B18384E750E}"/>
              </a:ext>
            </a:extLst>
          </p:cNvPr>
          <p:cNvGraphicFramePr>
            <a:graphicFrameLocks/>
          </p:cNvGraphicFramePr>
          <p:nvPr>
            <p:extLst>
              <p:ext uri="{D42A27DB-BD31-4B8C-83A1-F6EECF244321}">
                <p14:modId xmlns:p14="http://schemas.microsoft.com/office/powerpoint/2010/main" val="753431276"/>
              </p:ext>
            </p:extLst>
          </p:nvPr>
        </p:nvGraphicFramePr>
        <p:xfrm>
          <a:off x="152400" y="666750"/>
          <a:ext cx="8991600"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0" name="Table 19">
            <a:extLst>
              <a:ext uri="{FF2B5EF4-FFF2-40B4-BE49-F238E27FC236}">
                <a16:creationId xmlns:a16="http://schemas.microsoft.com/office/drawing/2014/main" id="{61FEFCD5-6CEA-4CE2-A1CE-1490058DEB58}"/>
              </a:ext>
            </a:extLst>
          </p:cNvPr>
          <p:cNvGraphicFramePr>
            <a:graphicFrameLocks noGrp="1"/>
          </p:cNvGraphicFramePr>
          <p:nvPr>
            <p:extLst>
              <p:ext uri="{D42A27DB-BD31-4B8C-83A1-F6EECF244321}">
                <p14:modId xmlns:p14="http://schemas.microsoft.com/office/powerpoint/2010/main" val="2093481944"/>
              </p:ext>
            </p:extLst>
          </p:nvPr>
        </p:nvGraphicFramePr>
        <p:xfrm>
          <a:off x="268941" y="5333015"/>
          <a:ext cx="8128000" cy="1112520"/>
        </p:xfrm>
        <a:graphic>
          <a:graphicData uri="http://schemas.openxmlformats.org/drawingml/2006/table">
            <a:tbl>
              <a:tblPr firstRow="1" bandRow="1">
                <a:tableStyleId>{5DA37D80-6434-44D0-A028-1B22A696006F}</a:tableStyleId>
              </a:tblPr>
              <a:tblGrid>
                <a:gridCol w="1625600">
                  <a:extLst>
                    <a:ext uri="{9D8B030D-6E8A-4147-A177-3AD203B41FA5}">
                      <a16:colId xmlns:a16="http://schemas.microsoft.com/office/drawing/2014/main" val="1596402202"/>
                    </a:ext>
                  </a:extLst>
                </a:gridCol>
                <a:gridCol w="1625600">
                  <a:extLst>
                    <a:ext uri="{9D8B030D-6E8A-4147-A177-3AD203B41FA5}">
                      <a16:colId xmlns:a16="http://schemas.microsoft.com/office/drawing/2014/main" val="2496700439"/>
                    </a:ext>
                  </a:extLst>
                </a:gridCol>
                <a:gridCol w="1625600">
                  <a:extLst>
                    <a:ext uri="{9D8B030D-6E8A-4147-A177-3AD203B41FA5}">
                      <a16:colId xmlns:a16="http://schemas.microsoft.com/office/drawing/2014/main" val="2206296285"/>
                    </a:ext>
                  </a:extLst>
                </a:gridCol>
                <a:gridCol w="1625600">
                  <a:extLst>
                    <a:ext uri="{9D8B030D-6E8A-4147-A177-3AD203B41FA5}">
                      <a16:colId xmlns:a16="http://schemas.microsoft.com/office/drawing/2014/main" val="1806040254"/>
                    </a:ext>
                  </a:extLst>
                </a:gridCol>
                <a:gridCol w="1625600">
                  <a:extLst>
                    <a:ext uri="{9D8B030D-6E8A-4147-A177-3AD203B41FA5}">
                      <a16:colId xmlns:a16="http://schemas.microsoft.com/office/drawing/2014/main" val="2980803931"/>
                    </a:ext>
                  </a:extLst>
                </a:gridCol>
              </a:tblGrid>
              <a:tr h="370840">
                <a:tc>
                  <a:txBody>
                    <a:bodyPr/>
                    <a:lstStyle/>
                    <a:p>
                      <a:r>
                        <a:rPr lang="en-IN" dirty="0"/>
                        <a:t>Environment</a:t>
                      </a:r>
                    </a:p>
                  </a:txBody>
                  <a:tcPr/>
                </a:tc>
                <a:tc>
                  <a:txBody>
                    <a:bodyPr/>
                    <a:lstStyle/>
                    <a:p>
                      <a:r>
                        <a:rPr lang="en-IN" dirty="0"/>
                        <a:t>Substance </a:t>
                      </a:r>
                    </a:p>
                  </a:txBody>
                  <a:tcPr/>
                </a:tc>
                <a:tc>
                  <a:txBody>
                    <a:bodyPr/>
                    <a:lstStyle/>
                    <a:p>
                      <a:r>
                        <a:rPr lang="en-IN" dirty="0"/>
                        <a:t>Size(micron)  </a:t>
                      </a:r>
                    </a:p>
                  </a:txBody>
                  <a:tcPr/>
                </a:tc>
                <a:tc>
                  <a:txBody>
                    <a:bodyPr/>
                    <a:lstStyle/>
                    <a:p>
                      <a:r>
                        <a:rPr lang="en-IN" dirty="0"/>
                        <a:t>Time (</a:t>
                      </a:r>
                      <a:r>
                        <a:rPr lang="en-IN" dirty="0" err="1"/>
                        <a:t>ms</a:t>
                      </a:r>
                      <a:r>
                        <a:rPr lang="en-IN" dirty="0"/>
                        <a:t>)</a:t>
                      </a:r>
                    </a:p>
                  </a:txBody>
                  <a:tcPr/>
                </a:tc>
                <a:tc>
                  <a:txBody>
                    <a:bodyPr/>
                    <a:lstStyle/>
                    <a:p>
                      <a:r>
                        <a:rPr lang="en-IN" dirty="0"/>
                        <a:t>%Exp error</a:t>
                      </a:r>
                    </a:p>
                  </a:txBody>
                  <a:tcPr/>
                </a:tc>
                <a:extLst>
                  <a:ext uri="{0D108BD9-81ED-4DB2-BD59-A6C34878D82A}">
                    <a16:rowId xmlns:a16="http://schemas.microsoft.com/office/drawing/2014/main" val="2648138039"/>
                  </a:ext>
                </a:extLst>
              </a:tr>
              <a:tr h="370840">
                <a:tc>
                  <a:txBody>
                    <a:bodyPr/>
                    <a:lstStyle/>
                    <a:p>
                      <a:r>
                        <a:rPr lang="en-IN" dirty="0"/>
                        <a:t>Air </a:t>
                      </a:r>
                    </a:p>
                  </a:txBody>
                  <a:tcPr/>
                </a:tc>
                <a:tc>
                  <a:txBody>
                    <a:bodyPr/>
                    <a:lstStyle/>
                    <a:p>
                      <a:r>
                        <a:rPr lang="en-IN" dirty="0"/>
                        <a:t>Aluminium </a:t>
                      </a:r>
                    </a:p>
                  </a:txBody>
                  <a:tcPr/>
                </a:tc>
                <a:tc>
                  <a:txBody>
                    <a:bodyPr/>
                    <a:lstStyle/>
                    <a:p>
                      <a:r>
                        <a:rPr lang="en-IN" dirty="0"/>
                        <a:t>165</a:t>
                      </a:r>
                    </a:p>
                  </a:txBody>
                  <a:tcPr/>
                </a:tc>
                <a:tc>
                  <a:txBody>
                    <a:bodyPr/>
                    <a:lstStyle/>
                    <a:p>
                      <a:r>
                        <a:rPr lang="en-IN" dirty="0"/>
                        <a:t>75</a:t>
                      </a:r>
                    </a:p>
                  </a:txBody>
                  <a:tcPr/>
                </a:tc>
                <a:tc>
                  <a:txBody>
                    <a:bodyPr/>
                    <a:lstStyle/>
                    <a:p>
                      <a:r>
                        <a:rPr lang="en-IN" dirty="0"/>
                        <a:t>9.3</a:t>
                      </a:r>
                    </a:p>
                  </a:txBody>
                  <a:tcPr/>
                </a:tc>
                <a:extLst>
                  <a:ext uri="{0D108BD9-81ED-4DB2-BD59-A6C34878D82A}">
                    <a16:rowId xmlns:a16="http://schemas.microsoft.com/office/drawing/2014/main" val="2195317562"/>
                  </a:ext>
                </a:extLst>
              </a:tr>
              <a:tr h="370840">
                <a:tc>
                  <a:txBody>
                    <a:bodyPr/>
                    <a:lstStyle/>
                    <a:p>
                      <a:r>
                        <a:rPr lang="en-IN" dirty="0"/>
                        <a:t>CO2</a:t>
                      </a:r>
                    </a:p>
                  </a:txBody>
                  <a:tcPr/>
                </a:tc>
                <a:tc>
                  <a:txBody>
                    <a:bodyPr/>
                    <a:lstStyle/>
                    <a:p>
                      <a:r>
                        <a:rPr lang="en-IN" dirty="0"/>
                        <a:t>Aluminium </a:t>
                      </a:r>
                    </a:p>
                  </a:txBody>
                  <a:tcPr/>
                </a:tc>
                <a:tc>
                  <a:txBody>
                    <a:bodyPr/>
                    <a:lstStyle/>
                    <a:p>
                      <a:r>
                        <a:rPr lang="en-IN" dirty="0"/>
                        <a:t>165</a:t>
                      </a:r>
                    </a:p>
                  </a:txBody>
                  <a:tcPr/>
                </a:tc>
                <a:tc>
                  <a:txBody>
                    <a:bodyPr/>
                    <a:lstStyle/>
                    <a:p>
                      <a:r>
                        <a:rPr lang="en-IN" dirty="0"/>
                        <a:t>45</a:t>
                      </a:r>
                    </a:p>
                  </a:txBody>
                  <a:tcPr/>
                </a:tc>
                <a:tc>
                  <a:txBody>
                    <a:bodyPr/>
                    <a:lstStyle/>
                    <a:p>
                      <a:r>
                        <a:rPr lang="en-IN" dirty="0"/>
                        <a:t>11.2</a:t>
                      </a:r>
                    </a:p>
                  </a:txBody>
                  <a:tcPr/>
                </a:tc>
                <a:extLst>
                  <a:ext uri="{0D108BD9-81ED-4DB2-BD59-A6C34878D82A}">
                    <a16:rowId xmlns:a16="http://schemas.microsoft.com/office/drawing/2014/main" val="1809616753"/>
                  </a:ext>
                </a:extLst>
              </a:tr>
            </a:tbl>
          </a:graphicData>
        </a:graphic>
      </p:graphicFrame>
      <p:sp>
        <p:nvSpPr>
          <p:cNvPr id="21" name="TextBox 20">
            <a:extLst>
              <a:ext uri="{FF2B5EF4-FFF2-40B4-BE49-F238E27FC236}">
                <a16:creationId xmlns:a16="http://schemas.microsoft.com/office/drawing/2014/main" id="{5313CEF6-BF6D-486F-A65D-F9F3F9357318}"/>
              </a:ext>
            </a:extLst>
          </p:cNvPr>
          <p:cNvSpPr txBox="1"/>
          <p:nvPr/>
        </p:nvSpPr>
        <p:spPr>
          <a:xfrm>
            <a:off x="1219200" y="4902128"/>
            <a:ext cx="5819863" cy="430887"/>
          </a:xfrm>
          <a:prstGeom prst="rect">
            <a:avLst/>
          </a:prstGeom>
          <a:noFill/>
        </p:spPr>
        <p:txBody>
          <a:bodyPr wrap="none" rtlCol="0">
            <a:spAutoFit/>
          </a:bodyPr>
          <a:lstStyle/>
          <a:p>
            <a:r>
              <a:rPr lang="en-IN" sz="2200" b="1" u="sng" dirty="0">
                <a:solidFill>
                  <a:srgbClr val="0070C0"/>
                </a:solidFill>
              </a:rPr>
              <a:t>Combustion Time( ref: Rossi, </a:t>
            </a:r>
            <a:r>
              <a:rPr lang="en-IN" sz="2200" b="1" u="sng" dirty="0" err="1">
                <a:solidFill>
                  <a:srgbClr val="0070C0"/>
                </a:solidFill>
              </a:rPr>
              <a:t>Dreizin</a:t>
            </a:r>
            <a:r>
              <a:rPr lang="en-IN" sz="2200" b="1" u="sng" dirty="0">
                <a:solidFill>
                  <a:srgbClr val="0070C0"/>
                </a:solidFill>
              </a:rPr>
              <a:t> &amp; law2001)</a:t>
            </a:r>
          </a:p>
        </p:txBody>
      </p:sp>
      <p:grpSp>
        <p:nvGrpSpPr>
          <p:cNvPr id="23" name="Group 22">
            <a:extLst>
              <a:ext uri="{FF2B5EF4-FFF2-40B4-BE49-F238E27FC236}">
                <a16:creationId xmlns:a16="http://schemas.microsoft.com/office/drawing/2014/main" id="{69299A39-28B9-4B04-8EE5-1FCB12E5EC38}"/>
              </a:ext>
            </a:extLst>
          </p:cNvPr>
          <p:cNvGrpSpPr/>
          <p:nvPr/>
        </p:nvGrpSpPr>
        <p:grpSpPr>
          <a:xfrm>
            <a:off x="9492221" y="1828800"/>
            <a:ext cx="2033587" cy="2615600"/>
            <a:chOff x="1571" y="1168967"/>
            <a:chExt cx="2033587" cy="2615600"/>
          </a:xfrm>
        </p:grpSpPr>
        <p:sp>
          <p:nvSpPr>
            <p:cNvPr id="24" name="Rectangle: Rounded Corners 23">
              <a:extLst>
                <a:ext uri="{FF2B5EF4-FFF2-40B4-BE49-F238E27FC236}">
                  <a16:creationId xmlns:a16="http://schemas.microsoft.com/office/drawing/2014/main" id="{32C866E6-7FC5-4B9C-9669-2EED3614D016}"/>
                </a:ext>
              </a:extLst>
            </p:cNvPr>
            <p:cNvSpPr/>
            <p:nvPr/>
          </p:nvSpPr>
          <p:spPr>
            <a:xfrm>
              <a:off x="1571" y="1168967"/>
              <a:ext cx="2033587" cy="2615600"/>
            </a:xfrm>
            <a:prstGeom prst="roundRect">
              <a:avLst>
                <a:gd name="adj" fmla="val 10000"/>
              </a:avLst>
            </a:prstGeom>
            <a:solidFill>
              <a:srgbClr val="C0504D">
                <a:tint val="40000"/>
                <a:alpha val="90000"/>
                <a:hueOff val="0"/>
                <a:satOff val="0"/>
                <a:lumOff val="0"/>
                <a:alphaOff val="0"/>
              </a:srgbClr>
            </a:solidFill>
            <a:ln w="25400" cap="flat" cmpd="sng" algn="ctr">
              <a:solidFill>
                <a:srgbClr val="C0504D">
                  <a:tint val="40000"/>
                  <a:alpha val="90000"/>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5" name="Rectangle: Rounded Corners 4">
              <a:extLst>
                <a:ext uri="{FF2B5EF4-FFF2-40B4-BE49-F238E27FC236}">
                  <a16:creationId xmlns:a16="http://schemas.microsoft.com/office/drawing/2014/main" id="{45568276-FE37-4E2E-BD6A-47412D4CB11B}"/>
                </a:ext>
              </a:extLst>
            </p:cNvPr>
            <p:cNvSpPr txBox="1"/>
            <p:nvPr/>
          </p:nvSpPr>
          <p:spPr>
            <a:xfrm>
              <a:off x="61133" y="1228529"/>
              <a:ext cx="1914463" cy="24964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solidFill>
                    <a:sysClr val="windowText" lastClr="000000">
                      <a:hueOff val="0"/>
                      <a:satOff val="0"/>
                      <a:lumOff val="0"/>
                      <a:alphaOff val="0"/>
                    </a:sysClr>
                  </a:solidFill>
                  <a:latin typeface="Calibri"/>
                  <a:ea typeface="+mn-ea"/>
                  <a:cs typeface="+mn-cs"/>
                </a:rPr>
                <a:t>Experiment</a:t>
              </a:r>
            </a:p>
            <a:p>
              <a:pPr marL="0" lvl="0" indent="0" algn="ctr" defTabSz="622300">
                <a:lnSpc>
                  <a:spcPct val="90000"/>
                </a:lnSpc>
                <a:spcBef>
                  <a:spcPct val="0"/>
                </a:spcBef>
                <a:spcAft>
                  <a:spcPct val="35000"/>
                </a:spcAft>
                <a:buNone/>
              </a:pPr>
              <a:r>
                <a:rPr lang="en-US" sz="1400" u="sng" dirty="0">
                  <a:solidFill>
                    <a:sysClr val="windowText" lastClr="000000">
                      <a:hueOff val="0"/>
                      <a:satOff val="0"/>
                      <a:lumOff val="0"/>
                      <a:alphaOff val="0"/>
                    </a:sysClr>
                  </a:solidFill>
                  <a:latin typeface="Calibri"/>
                </a:rPr>
                <a:t>A 20-L apparatus was used to determine 3 dust explosion characteristics: </a:t>
              </a:r>
              <a:r>
                <a:rPr lang="en-US" sz="1400" u="sng" dirty="0" err="1">
                  <a:solidFill>
                    <a:sysClr val="windowText" lastClr="000000">
                      <a:hueOff val="0"/>
                      <a:satOff val="0"/>
                      <a:lumOff val="0"/>
                      <a:alphaOff val="0"/>
                    </a:sysClr>
                  </a:solidFill>
                  <a:latin typeface="Calibri"/>
                </a:rPr>
                <a:t>Pmax</a:t>
              </a:r>
              <a:r>
                <a:rPr lang="en-US" sz="1400" u="sng" dirty="0">
                  <a:solidFill>
                    <a:sysClr val="windowText" lastClr="000000">
                      <a:hueOff val="0"/>
                      <a:satOff val="0"/>
                      <a:lumOff val="0"/>
                      <a:alphaOff val="0"/>
                    </a:sysClr>
                  </a:solidFill>
                  <a:latin typeface="Calibri"/>
                </a:rPr>
                <a:t>, (</a:t>
              </a:r>
              <a:r>
                <a:rPr lang="en-US" sz="1400" u="sng" dirty="0" err="1">
                  <a:solidFill>
                    <a:sysClr val="windowText" lastClr="000000">
                      <a:hueOff val="0"/>
                      <a:satOff val="0"/>
                      <a:lumOff val="0"/>
                      <a:alphaOff val="0"/>
                    </a:sysClr>
                  </a:solidFill>
                  <a:latin typeface="Calibri"/>
                </a:rPr>
                <a:t>dp</a:t>
              </a:r>
              <a:r>
                <a:rPr lang="en-US" sz="1400" u="sng" dirty="0">
                  <a:solidFill>
                    <a:sysClr val="windowText" lastClr="000000">
                      <a:hueOff val="0"/>
                      <a:satOff val="0"/>
                      <a:lumOff val="0"/>
                      <a:alphaOff val="0"/>
                    </a:sysClr>
                  </a:solidFill>
                  <a:latin typeface="Calibri"/>
                </a:rPr>
                <a:t>/dt)max and MEC</a:t>
              </a:r>
              <a:r>
                <a:rPr lang="en-US" sz="1400" u="sng" kern="1200" dirty="0">
                  <a:solidFill>
                    <a:sysClr val="windowText" lastClr="000000">
                      <a:hueOff val="0"/>
                      <a:satOff val="0"/>
                      <a:lumOff val="0"/>
                      <a:alphaOff val="0"/>
                    </a:sysClr>
                  </a:solidFill>
                  <a:latin typeface="Calibri"/>
                  <a:ea typeface="+mn-ea"/>
                  <a:cs typeface="+mn-cs"/>
                </a:rPr>
                <a:t> .</a:t>
              </a:r>
            </a:p>
            <a:p>
              <a:r>
                <a:rPr lang="en-IN" sz="1200" dirty="0">
                  <a:solidFill>
                    <a:srgbClr val="0070C0"/>
                  </a:solidFill>
                </a:rPr>
                <a:t>International Journal of Chemical Engineering</a:t>
              </a:r>
            </a:p>
            <a:p>
              <a:r>
                <a:rPr lang="fr-FR" sz="1200" dirty="0">
                  <a:solidFill>
                    <a:srgbClr val="0070C0"/>
                  </a:solidFill>
                </a:rPr>
                <a:t>Volume 2010, Article ID 941349, 6 pages</a:t>
              </a:r>
            </a:p>
            <a:p>
              <a:r>
                <a:rPr lang="en-IN" sz="1200" dirty="0">
                  <a:solidFill>
                    <a:srgbClr val="0070C0"/>
                  </a:solidFill>
                </a:rPr>
                <a:t>doi:10.1155/2010/941349</a:t>
              </a:r>
              <a:endParaRPr lang="en-US" sz="1400" kern="1200" dirty="0">
                <a:solidFill>
                  <a:srgbClr val="0070C0"/>
                </a:solidFill>
                <a:latin typeface="Calibri"/>
              </a:endParaRPr>
            </a:p>
          </p:txBody>
        </p:sp>
      </p:grpSp>
      <p:grpSp>
        <p:nvGrpSpPr>
          <p:cNvPr id="26" name="Group 25">
            <a:extLst>
              <a:ext uri="{FF2B5EF4-FFF2-40B4-BE49-F238E27FC236}">
                <a16:creationId xmlns:a16="http://schemas.microsoft.com/office/drawing/2014/main" id="{98C3C440-A20F-40B3-B38B-F467B916E7A9}"/>
              </a:ext>
            </a:extLst>
          </p:cNvPr>
          <p:cNvGrpSpPr/>
          <p:nvPr/>
        </p:nvGrpSpPr>
        <p:grpSpPr>
          <a:xfrm>
            <a:off x="9451944" y="1140401"/>
            <a:ext cx="2033587" cy="508396"/>
            <a:chOff x="1571" y="482631"/>
            <a:chExt cx="2033587" cy="508396"/>
          </a:xfrm>
        </p:grpSpPr>
        <p:sp>
          <p:nvSpPr>
            <p:cNvPr id="27" name="Rectangle: Rounded Corners 26">
              <a:extLst>
                <a:ext uri="{FF2B5EF4-FFF2-40B4-BE49-F238E27FC236}">
                  <a16:creationId xmlns:a16="http://schemas.microsoft.com/office/drawing/2014/main" id="{27690C40-D2F4-49D3-8C00-99C32D858E8A}"/>
                </a:ext>
              </a:extLst>
            </p:cNvPr>
            <p:cNvSpPr/>
            <p:nvPr/>
          </p:nvSpPr>
          <p:spPr>
            <a:xfrm>
              <a:off x="1571" y="482631"/>
              <a:ext cx="2033587" cy="508396"/>
            </a:xfrm>
            <a:prstGeom prst="roundRect">
              <a:avLst>
                <a:gd name="adj" fmla="val 10000"/>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28" name="Rectangle: Rounded Corners 4">
              <a:extLst>
                <a:ext uri="{FF2B5EF4-FFF2-40B4-BE49-F238E27FC236}">
                  <a16:creationId xmlns:a16="http://schemas.microsoft.com/office/drawing/2014/main" id="{D21C36E1-46C8-42D8-B491-CA58FF8DC90E}"/>
                </a:ext>
              </a:extLst>
            </p:cNvPr>
            <p:cNvSpPr txBox="1"/>
            <p:nvPr/>
          </p:nvSpPr>
          <p:spPr>
            <a:xfrm>
              <a:off x="16461" y="497521"/>
              <a:ext cx="2003807" cy="4786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70C0"/>
                  </a:solidFill>
                  <a:latin typeface="Calibri"/>
                  <a:ea typeface="+mn-ea"/>
                  <a:cs typeface="+mn-cs"/>
                </a:rPr>
                <a:t> </a:t>
              </a:r>
              <a:r>
                <a:rPr lang="en-US" dirty="0">
                  <a:solidFill>
                    <a:sysClr val="window" lastClr="FFFFFF"/>
                  </a:solidFill>
                  <a:latin typeface="Calibri"/>
                </a:rPr>
                <a:t>H</a:t>
              </a:r>
              <a:r>
                <a:rPr lang="en-US" sz="1800" kern="1200" dirty="0">
                  <a:solidFill>
                    <a:sysClr val="window" lastClr="FFFFFF"/>
                  </a:solidFill>
                  <a:latin typeface="Calibri"/>
                  <a:ea typeface="+mn-ea"/>
                  <a:cs typeface="+mn-cs"/>
                </a:rPr>
                <a:t>ong </a:t>
              </a:r>
              <a:r>
                <a:rPr lang="en-US" dirty="0">
                  <a:solidFill>
                    <a:sysClr val="window" lastClr="FFFFFF"/>
                  </a:solidFill>
                  <a:latin typeface="Calibri"/>
                </a:rPr>
                <a:t>C</a:t>
              </a:r>
              <a:r>
                <a:rPr lang="en-US" sz="1800" kern="1200" dirty="0">
                  <a:solidFill>
                    <a:sysClr val="window" lastClr="FFFFFF"/>
                  </a:solidFill>
                  <a:latin typeface="Calibri"/>
                  <a:ea typeface="+mn-ea"/>
                  <a:cs typeface="+mn-cs"/>
                </a:rPr>
                <a:t>hun </a:t>
              </a:r>
              <a:r>
                <a:rPr lang="en-US" dirty="0">
                  <a:solidFill>
                    <a:sysClr val="window" lastClr="FFFFFF"/>
                  </a:solidFill>
                  <a:latin typeface="Calibri"/>
                </a:rPr>
                <a:t>W</a:t>
              </a:r>
              <a:r>
                <a:rPr lang="en-US" sz="1800" kern="1200" dirty="0">
                  <a:solidFill>
                    <a:sysClr val="window" lastClr="FFFFFF"/>
                  </a:solidFill>
                  <a:latin typeface="Calibri"/>
                  <a:ea typeface="+mn-ea"/>
                  <a:cs typeface="+mn-cs"/>
                </a:rPr>
                <a:t>u</a:t>
              </a:r>
              <a:r>
                <a:rPr lang="en-US" sz="2000" kern="1200" dirty="0">
                  <a:solidFill>
                    <a:sysClr val="window" lastClr="FFFFFF"/>
                  </a:solidFill>
                  <a:latin typeface="Calibri"/>
                  <a:ea typeface="+mn-ea"/>
                  <a:cs typeface="+mn-cs"/>
                </a:rPr>
                <a:t> </a:t>
              </a:r>
            </a:p>
          </p:txBody>
        </p:sp>
      </p:grpSp>
    </p:spTree>
    <p:extLst>
      <p:ext uri="{BB962C8B-B14F-4D97-AF65-F5344CB8AC3E}">
        <p14:creationId xmlns:p14="http://schemas.microsoft.com/office/powerpoint/2010/main" val="233220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sp>
        <p:nvSpPr>
          <p:cNvPr id="2" name="TextBox 1"/>
          <p:cNvSpPr txBox="1"/>
          <p:nvPr/>
        </p:nvSpPr>
        <p:spPr>
          <a:xfrm>
            <a:off x="2792271" y="0"/>
            <a:ext cx="6961329" cy="707886"/>
          </a:xfrm>
          <a:prstGeom prst="rect">
            <a:avLst/>
          </a:prstGeom>
          <a:noFill/>
        </p:spPr>
        <p:txBody>
          <a:bodyPr wrap="none" rtlCol="0">
            <a:spAutoFit/>
          </a:bodyPr>
          <a:lstStyle/>
          <a:p>
            <a:r>
              <a:rPr lang="en-US" sz="4000" b="1" dirty="0"/>
              <a:t>Proposed Process Flow Diagram</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85800"/>
            <a:ext cx="8991600" cy="628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315096" y="685800"/>
            <a:ext cx="418704" cy="646331"/>
          </a:xfrm>
          <a:prstGeom prst="rect">
            <a:avLst/>
          </a:prstGeom>
          <a:noFill/>
        </p:spPr>
        <p:txBody>
          <a:bodyPr wrap="none" rtlCol="0">
            <a:spAutoFit/>
          </a:bodyPr>
          <a:lstStyle/>
          <a:p>
            <a:r>
              <a:rPr lang="en-US" sz="3600" b="1" dirty="0">
                <a:solidFill>
                  <a:srgbClr val="00B050"/>
                </a:solidFill>
              </a:rPr>
              <a:t>1</a:t>
            </a:r>
          </a:p>
        </p:txBody>
      </p:sp>
      <p:sp>
        <p:nvSpPr>
          <p:cNvPr id="8" name="Oval 7"/>
          <p:cNvSpPr/>
          <p:nvPr/>
        </p:nvSpPr>
        <p:spPr>
          <a:xfrm>
            <a:off x="5982096" y="1219200"/>
            <a:ext cx="418704" cy="4572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76896" y="3311236"/>
            <a:ext cx="418704" cy="4572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15096" y="762000"/>
            <a:ext cx="418704" cy="4572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982096" y="1106269"/>
            <a:ext cx="418704" cy="646331"/>
          </a:xfrm>
          <a:prstGeom prst="rect">
            <a:avLst/>
          </a:prstGeom>
        </p:spPr>
        <p:txBody>
          <a:bodyPr wrap="none">
            <a:spAutoFit/>
          </a:bodyPr>
          <a:lstStyle/>
          <a:p>
            <a:r>
              <a:rPr lang="en-US" sz="3600" b="1" dirty="0">
                <a:solidFill>
                  <a:srgbClr val="00B050"/>
                </a:solidFill>
              </a:rPr>
              <a:t>2</a:t>
            </a:r>
            <a:endParaRPr lang="en-US" sz="3600" b="1" dirty="0"/>
          </a:p>
        </p:txBody>
      </p:sp>
      <p:sp>
        <p:nvSpPr>
          <p:cNvPr id="4" name="Rectangle 3"/>
          <p:cNvSpPr/>
          <p:nvPr/>
        </p:nvSpPr>
        <p:spPr>
          <a:xfrm>
            <a:off x="2514600" y="3200400"/>
            <a:ext cx="418704" cy="646331"/>
          </a:xfrm>
          <a:prstGeom prst="rect">
            <a:avLst/>
          </a:prstGeom>
        </p:spPr>
        <p:txBody>
          <a:bodyPr wrap="none">
            <a:spAutoFit/>
          </a:bodyPr>
          <a:lstStyle/>
          <a:p>
            <a:r>
              <a:rPr lang="en-US" sz="3600" b="1" dirty="0">
                <a:solidFill>
                  <a:srgbClr val="00B050"/>
                </a:solidFill>
              </a:rPr>
              <a:t>3</a:t>
            </a:r>
            <a:endParaRPr lang="en-US" sz="3600" dirty="0"/>
          </a:p>
        </p:txBody>
      </p:sp>
      <p:sp>
        <p:nvSpPr>
          <p:cNvPr id="13" name="Rectangle 12"/>
          <p:cNvSpPr/>
          <p:nvPr/>
        </p:nvSpPr>
        <p:spPr>
          <a:xfrm>
            <a:off x="4038600" y="5638800"/>
            <a:ext cx="418704" cy="646331"/>
          </a:xfrm>
          <a:prstGeom prst="rect">
            <a:avLst/>
          </a:prstGeom>
        </p:spPr>
        <p:txBody>
          <a:bodyPr wrap="none">
            <a:spAutoFit/>
          </a:bodyPr>
          <a:lstStyle/>
          <a:p>
            <a:r>
              <a:rPr lang="en-US" sz="3600" b="1" dirty="0">
                <a:solidFill>
                  <a:srgbClr val="00B050"/>
                </a:solidFill>
              </a:rPr>
              <a:t>4</a:t>
            </a:r>
            <a:endParaRPr lang="en-US" sz="3600" b="1" dirty="0"/>
          </a:p>
        </p:txBody>
      </p:sp>
      <p:sp>
        <p:nvSpPr>
          <p:cNvPr id="15" name="Oval 14"/>
          <p:cNvSpPr/>
          <p:nvPr/>
        </p:nvSpPr>
        <p:spPr>
          <a:xfrm>
            <a:off x="4038600" y="5715000"/>
            <a:ext cx="418704" cy="4572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05800" y="853477"/>
            <a:ext cx="0" cy="600255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20423" y="838200"/>
            <a:ext cx="3591304" cy="6186309"/>
          </a:xfrm>
          <a:prstGeom prst="rect">
            <a:avLst/>
          </a:prstGeom>
          <a:noFill/>
        </p:spPr>
        <p:txBody>
          <a:bodyPr wrap="none" rtlCol="0">
            <a:spAutoFit/>
          </a:bodyPr>
          <a:lstStyle/>
          <a:p>
            <a:pPr algn="just"/>
            <a:r>
              <a:rPr lang="en-US" b="1" dirty="0">
                <a:solidFill>
                  <a:srgbClr val="00B050"/>
                </a:solidFill>
              </a:rPr>
              <a:t>Current Situation</a:t>
            </a:r>
          </a:p>
          <a:p>
            <a:pPr algn="just"/>
            <a:endParaRPr lang="en-US" b="1" dirty="0">
              <a:solidFill>
                <a:srgbClr val="00B050"/>
              </a:solidFill>
            </a:endParaRPr>
          </a:p>
          <a:p>
            <a:pPr algn="just"/>
            <a:r>
              <a:rPr lang="en-US" b="1" dirty="0">
                <a:solidFill>
                  <a:srgbClr val="00B050"/>
                </a:solidFill>
              </a:rPr>
              <a:t>1.   Charge ( Sinter + Coke ) is </a:t>
            </a:r>
          </a:p>
          <a:p>
            <a:pPr algn="just"/>
            <a:r>
              <a:rPr lang="en-US" b="1" dirty="0">
                <a:solidFill>
                  <a:srgbClr val="00B050"/>
                </a:solidFill>
              </a:rPr>
              <a:t>      fed at the top of the Blast </a:t>
            </a:r>
          </a:p>
          <a:p>
            <a:pPr algn="just"/>
            <a:r>
              <a:rPr lang="en-US" b="1" dirty="0">
                <a:solidFill>
                  <a:srgbClr val="00B050"/>
                </a:solidFill>
              </a:rPr>
              <a:t>      Furnace</a:t>
            </a:r>
          </a:p>
          <a:p>
            <a:pPr algn="just"/>
            <a:endParaRPr lang="en-US" b="1" dirty="0">
              <a:solidFill>
                <a:srgbClr val="00B050"/>
              </a:solidFill>
            </a:endParaRPr>
          </a:p>
          <a:p>
            <a:pPr algn="just"/>
            <a:r>
              <a:rPr lang="en-US" b="1" dirty="0">
                <a:solidFill>
                  <a:srgbClr val="00B050"/>
                </a:solidFill>
              </a:rPr>
              <a:t>2.   Exhaust gas from the top is </a:t>
            </a:r>
          </a:p>
          <a:p>
            <a:pPr algn="just"/>
            <a:r>
              <a:rPr lang="en-US" b="1" dirty="0">
                <a:solidFill>
                  <a:srgbClr val="00B050"/>
                </a:solidFill>
              </a:rPr>
              <a:t>      cleaned using a system of </a:t>
            </a:r>
          </a:p>
          <a:p>
            <a:pPr algn="just"/>
            <a:r>
              <a:rPr lang="en-US" b="1" dirty="0">
                <a:solidFill>
                  <a:srgbClr val="00B050"/>
                </a:solidFill>
              </a:rPr>
              <a:t>      Scrubbers, Cyclone</a:t>
            </a:r>
          </a:p>
          <a:p>
            <a:pPr algn="just"/>
            <a:r>
              <a:rPr lang="en-US" b="1" dirty="0">
                <a:solidFill>
                  <a:srgbClr val="00B050"/>
                </a:solidFill>
              </a:rPr>
              <a:t>      Separators etc.</a:t>
            </a:r>
          </a:p>
          <a:p>
            <a:pPr algn="just"/>
            <a:endParaRPr lang="en-US" b="1" dirty="0">
              <a:solidFill>
                <a:srgbClr val="00B050"/>
              </a:solidFill>
            </a:endParaRPr>
          </a:p>
          <a:p>
            <a:pPr marL="457200" indent="-457200" algn="just">
              <a:buAutoNum type="arabicPeriod" startAt="3"/>
            </a:pPr>
            <a:r>
              <a:rPr lang="en-US" b="1" dirty="0">
                <a:solidFill>
                  <a:srgbClr val="00B050"/>
                </a:solidFill>
              </a:rPr>
              <a:t>Then the exhaust gas is burnt</a:t>
            </a:r>
          </a:p>
          <a:p>
            <a:pPr algn="just"/>
            <a:r>
              <a:rPr lang="en-US" b="1" dirty="0">
                <a:solidFill>
                  <a:srgbClr val="00B050"/>
                </a:solidFill>
              </a:rPr>
              <a:t>        in Regenerative Stoves to</a:t>
            </a:r>
          </a:p>
          <a:p>
            <a:pPr algn="just"/>
            <a:r>
              <a:rPr lang="en-US" b="1" dirty="0">
                <a:solidFill>
                  <a:srgbClr val="00B050"/>
                </a:solidFill>
              </a:rPr>
              <a:t>        preheat the incoming blast</a:t>
            </a:r>
          </a:p>
          <a:p>
            <a:pPr algn="just"/>
            <a:endParaRPr lang="en-US" b="1" dirty="0">
              <a:solidFill>
                <a:srgbClr val="00B050"/>
              </a:solidFill>
            </a:endParaRPr>
          </a:p>
          <a:p>
            <a:pPr marL="342900" indent="-342900" algn="just">
              <a:buAutoNum type="arabicPeriod" startAt="4"/>
            </a:pPr>
            <a:r>
              <a:rPr lang="en-US" b="1" dirty="0">
                <a:solidFill>
                  <a:srgbClr val="00B050"/>
                </a:solidFill>
              </a:rPr>
              <a:t>The exhaust gas from the stoves</a:t>
            </a:r>
          </a:p>
          <a:p>
            <a:pPr algn="just"/>
            <a:r>
              <a:rPr lang="en-US" b="1" dirty="0">
                <a:solidFill>
                  <a:srgbClr val="00B050"/>
                </a:solidFill>
              </a:rPr>
              <a:t>        is fed to a Reactor</a:t>
            </a:r>
          </a:p>
          <a:p>
            <a:pPr algn="just"/>
            <a:endParaRPr lang="en-US" b="1" dirty="0">
              <a:solidFill>
                <a:srgbClr val="00B050"/>
              </a:solidFill>
            </a:endParaRPr>
          </a:p>
          <a:p>
            <a:pPr marL="342900" indent="-342900" algn="just">
              <a:buFont typeface="Arial" pitchFamily="34" charset="0"/>
              <a:buChar char="•"/>
            </a:pPr>
            <a:endParaRPr lang="en-US" b="1" dirty="0">
              <a:solidFill>
                <a:srgbClr val="00B050"/>
              </a:solidFill>
            </a:endParaRPr>
          </a:p>
          <a:p>
            <a:pPr algn="just"/>
            <a:endParaRPr lang="en-US" b="1" dirty="0">
              <a:solidFill>
                <a:srgbClr val="00B050"/>
              </a:solidFill>
            </a:endParaRPr>
          </a:p>
          <a:p>
            <a:pPr marL="342900" indent="-342900" algn="just">
              <a:buFont typeface="Arial" pitchFamily="34" charset="0"/>
              <a:buChar char="•"/>
            </a:pPr>
            <a:endParaRPr lang="en-US" b="1" dirty="0">
              <a:solidFill>
                <a:srgbClr val="00B050"/>
              </a:solidFill>
            </a:endParaRPr>
          </a:p>
          <a:p>
            <a:pPr algn="just"/>
            <a:endParaRPr lang="en-US" dirty="0"/>
          </a:p>
        </p:txBody>
      </p:sp>
    </p:spTree>
    <p:extLst>
      <p:ext uri="{BB962C8B-B14F-4D97-AF65-F5344CB8AC3E}">
        <p14:creationId xmlns:p14="http://schemas.microsoft.com/office/powerpoint/2010/main" val="64743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332" y="-76200"/>
            <a:ext cx="10521268" cy="6111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989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063" y="152400"/>
            <a:ext cx="8645525"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88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310" y="54998"/>
            <a:ext cx="10170366" cy="581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98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0663" y="230739"/>
            <a:ext cx="9205912" cy="548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37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1600200" y="1219200"/>
          <a:ext cx="9144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505200" y="4114800"/>
            <a:ext cx="184731" cy="800219"/>
          </a:xfrm>
          <a:prstGeom prst="rect">
            <a:avLst/>
          </a:prstGeom>
          <a:noFill/>
        </p:spPr>
        <p:txBody>
          <a:bodyPr wrap="none" rtlCol="0">
            <a:spAutoFit/>
          </a:bodyPr>
          <a:lstStyle/>
          <a:p>
            <a:pPr lvl="0"/>
            <a:endParaRPr lang="en-US" sz="2300" kern="0" dirty="0">
              <a:solidFill>
                <a:schemeClr val="bg1"/>
              </a:solidFill>
            </a:endParaRPr>
          </a:p>
          <a:p>
            <a:endParaRPr lang="en-US" sz="2300" dirty="0"/>
          </a:p>
        </p:txBody>
      </p:sp>
      <p:sp>
        <p:nvSpPr>
          <p:cNvPr id="8" name="TextBox 7"/>
          <p:cNvSpPr txBox="1"/>
          <p:nvPr/>
        </p:nvSpPr>
        <p:spPr>
          <a:xfrm>
            <a:off x="3505200" y="4038600"/>
            <a:ext cx="3055132" cy="1077218"/>
          </a:xfrm>
          <a:prstGeom prst="rect">
            <a:avLst/>
          </a:prstGeom>
          <a:noFill/>
        </p:spPr>
        <p:txBody>
          <a:bodyPr wrap="none" rtlCol="0">
            <a:spAutoFit/>
          </a:bodyPr>
          <a:lstStyle/>
          <a:p>
            <a:r>
              <a:rPr lang="en-US" sz="2300" dirty="0">
                <a:solidFill>
                  <a:schemeClr val="bg1"/>
                </a:solidFill>
              </a:rPr>
              <a:t>SEM of the TGA sample </a:t>
            </a:r>
          </a:p>
          <a:p>
            <a:pPr lvl="0"/>
            <a:endParaRPr lang="en-US" sz="2300" dirty="0">
              <a:solidFill>
                <a:schemeClr val="bg1"/>
              </a:solidFill>
            </a:endParaRPr>
          </a:p>
          <a:p>
            <a:endParaRPr lang="en-US" dirty="0"/>
          </a:p>
        </p:txBody>
      </p:sp>
      <p:sp>
        <p:nvSpPr>
          <p:cNvPr id="9" name="TextBox 8"/>
          <p:cNvSpPr txBox="1"/>
          <p:nvPr/>
        </p:nvSpPr>
        <p:spPr>
          <a:xfrm>
            <a:off x="3505200" y="4991725"/>
            <a:ext cx="5750741" cy="723275"/>
          </a:xfrm>
          <a:prstGeom prst="rect">
            <a:avLst/>
          </a:prstGeom>
          <a:noFill/>
        </p:spPr>
        <p:txBody>
          <a:bodyPr wrap="none" rtlCol="0">
            <a:spAutoFit/>
          </a:bodyPr>
          <a:lstStyle/>
          <a:p>
            <a:pPr lvl="0"/>
            <a:r>
              <a:rPr lang="en-US" sz="2300" dirty="0">
                <a:solidFill>
                  <a:schemeClr val="bg1"/>
                </a:solidFill>
              </a:rPr>
              <a:t>Flue gas analysis using Blast Furnace Simulator</a:t>
            </a:r>
          </a:p>
          <a:p>
            <a:endParaRPr lang="en-US" dirty="0"/>
          </a:p>
        </p:txBody>
      </p:sp>
      <p:sp>
        <p:nvSpPr>
          <p:cNvPr id="10" name="TextBox 9"/>
          <p:cNvSpPr txBox="1"/>
          <p:nvPr/>
        </p:nvSpPr>
        <p:spPr>
          <a:xfrm>
            <a:off x="3505200" y="5906125"/>
            <a:ext cx="1981568" cy="723275"/>
          </a:xfrm>
          <a:prstGeom prst="rect">
            <a:avLst/>
          </a:prstGeom>
          <a:noFill/>
        </p:spPr>
        <p:txBody>
          <a:bodyPr wrap="none" rtlCol="0">
            <a:spAutoFit/>
          </a:bodyPr>
          <a:lstStyle/>
          <a:p>
            <a:pPr lvl="0"/>
            <a:r>
              <a:rPr lang="en-US" sz="2300" dirty="0">
                <a:solidFill>
                  <a:schemeClr val="bg1"/>
                </a:solidFill>
              </a:rPr>
              <a:t>Reactor Design</a:t>
            </a:r>
          </a:p>
          <a:p>
            <a:endParaRPr lang="en-US" dirty="0"/>
          </a:p>
        </p:txBody>
      </p:sp>
      <p:sp>
        <p:nvSpPr>
          <p:cNvPr id="11" name="TextBox 10"/>
          <p:cNvSpPr txBox="1"/>
          <p:nvPr/>
        </p:nvSpPr>
        <p:spPr>
          <a:xfrm>
            <a:off x="4700422" y="228600"/>
            <a:ext cx="2157578" cy="646331"/>
          </a:xfrm>
          <a:prstGeom prst="rect">
            <a:avLst/>
          </a:prstGeom>
          <a:noFill/>
        </p:spPr>
        <p:txBody>
          <a:bodyPr wrap="none" rtlCol="0">
            <a:spAutoFit/>
          </a:bodyPr>
          <a:lstStyle/>
          <a:p>
            <a:r>
              <a:rPr lang="en-US" sz="3600" b="1" dirty="0"/>
              <a:t>Work Plan</a:t>
            </a:r>
          </a:p>
        </p:txBody>
      </p:sp>
    </p:spTree>
    <p:extLst>
      <p:ext uri="{BB962C8B-B14F-4D97-AF65-F5344CB8AC3E}">
        <p14:creationId xmlns:p14="http://schemas.microsoft.com/office/powerpoint/2010/main" val="403085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sp>
        <p:nvSpPr>
          <p:cNvPr id="8" name="Title 1"/>
          <p:cNvSpPr>
            <a:spLocks noGrp="1"/>
          </p:cNvSpPr>
          <p:nvPr>
            <p:ph type="title"/>
          </p:nvPr>
        </p:nvSpPr>
        <p:spPr>
          <a:xfrm>
            <a:off x="3276600" y="233871"/>
            <a:ext cx="8003232" cy="637579"/>
          </a:xfrm>
        </p:spPr>
        <p:txBody>
          <a:bodyPr>
            <a:noAutofit/>
          </a:bodyPr>
          <a:lstStyle/>
          <a:p>
            <a:r>
              <a:rPr lang="en-IN" sz="3600" b="1" u="sng" dirty="0">
                <a:latin typeface="Cambria" pitchFamily="18" charset="0"/>
              </a:rPr>
              <a:t>Thermodynamic Results</a:t>
            </a:r>
          </a:p>
        </p:txBody>
      </p:sp>
      <p:graphicFrame>
        <p:nvGraphicFramePr>
          <p:cNvPr id="9" name="Table 8"/>
          <p:cNvGraphicFramePr>
            <a:graphicFrameLocks noGrp="1"/>
          </p:cNvGraphicFramePr>
          <p:nvPr>
            <p:extLst>
              <p:ext uri="{D42A27DB-BD31-4B8C-83A1-F6EECF244321}">
                <p14:modId xmlns:p14="http://schemas.microsoft.com/office/powerpoint/2010/main" val="3290190816"/>
              </p:ext>
            </p:extLst>
          </p:nvPr>
        </p:nvGraphicFramePr>
        <p:xfrm>
          <a:off x="1371602" y="1066794"/>
          <a:ext cx="10286998" cy="4968249"/>
        </p:xfrm>
        <a:graphic>
          <a:graphicData uri="http://schemas.openxmlformats.org/drawingml/2006/table">
            <a:tbl>
              <a:tblPr>
                <a:effectLst>
                  <a:outerShdw blurRad="50800" dist="38100" dir="18900000" algn="bl" rotWithShape="0">
                    <a:prstClr val="black">
                      <a:alpha val="40000"/>
                    </a:prstClr>
                  </a:outerShdw>
                </a:effectLst>
                <a:tableStyleId>{5C22544A-7EE6-4342-B048-85BDC9FD1C3A}</a:tableStyleId>
              </a:tblPr>
              <a:tblGrid>
                <a:gridCol w="1687160">
                  <a:extLst>
                    <a:ext uri="{9D8B030D-6E8A-4147-A177-3AD203B41FA5}">
                      <a16:colId xmlns:a16="http://schemas.microsoft.com/office/drawing/2014/main" val="20000"/>
                    </a:ext>
                  </a:extLst>
                </a:gridCol>
                <a:gridCol w="995894">
                  <a:extLst>
                    <a:ext uri="{9D8B030D-6E8A-4147-A177-3AD203B41FA5}">
                      <a16:colId xmlns:a16="http://schemas.microsoft.com/office/drawing/2014/main" val="20001"/>
                    </a:ext>
                  </a:extLst>
                </a:gridCol>
                <a:gridCol w="949027">
                  <a:extLst>
                    <a:ext uri="{9D8B030D-6E8A-4147-A177-3AD203B41FA5}">
                      <a16:colId xmlns:a16="http://schemas.microsoft.com/office/drawing/2014/main" val="20002"/>
                    </a:ext>
                  </a:extLst>
                </a:gridCol>
                <a:gridCol w="1089625">
                  <a:extLst>
                    <a:ext uri="{9D8B030D-6E8A-4147-A177-3AD203B41FA5}">
                      <a16:colId xmlns:a16="http://schemas.microsoft.com/office/drawing/2014/main" val="20003"/>
                    </a:ext>
                  </a:extLst>
                </a:gridCol>
                <a:gridCol w="1148208">
                  <a:extLst>
                    <a:ext uri="{9D8B030D-6E8A-4147-A177-3AD203B41FA5}">
                      <a16:colId xmlns:a16="http://schemas.microsoft.com/office/drawing/2014/main" val="20004"/>
                    </a:ext>
                  </a:extLst>
                </a:gridCol>
                <a:gridCol w="1042760">
                  <a:extLst>
                    <a:ext uri="{9D8B030D-6E8A-4147-A177-3AD203B41FA5}">
                      <a16:colId xmlns:a16="http://schemas.microsoft.com/office/drawing/2014/main" val="20005"/>
                    </a:ext>
                  </a:extLst>
                </a:gridCol>
                <a:gridCol w="843581">
                  <a:extLst>
                    <a:ext uri="{9D8B030D-6E8A-4147-A177-3AD203B41FA5}">
                      <a16:colId xmlns:a16="http://schemas.microsoft.com/office/drawing/2014/main" val="20006"/>
                    </a:ext>
                  </a:extLst>
                </a:gridCol>
                <a:gridCol w="778143">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gridCol w="914400">
                  <a:extLst>
                    <a:ext uri="{9D8B030D-6E8A-4147-A177-3AD203B41FA5}">
                      <a16:colId xmlns:a16="http://schemas.microsoft.com/office/drawing/2014/main" val="20009"/>
                    </a:ext>
                  </a:extLst>
                </a:gridCol>
              </a:tblGrid>
              <a:tr h="382173">
                <a:tc>
                  <a:txBody>
                    <a:bodyPr/>
                    <a:lstStyle/>
                    <a:p>
                      <a:pPr algn="l" fontAlgn="b"/>
                      <a:r>
                        <a:rPr lang="en-US" sz="1100" b="1" u="none" strike="noStrike" dirty="0">
                          <a:solidFill>
                            <a:srgbClr val="DB2550"/>
                          </a:solidFill>
                          <a:effectLst/>
                        </a:rPr>
                        <a:t>REACTION TEMP( ⁰C)</a:t>
                      </a:r>
                      <a:endParaRPr lang="en-US" sz="1100" b="1" i="0" u="none" strike="noStrike" dirty="0">
                        <a:solidFill>
                          <a:srgbClr val="DB2550"/>
                        </a:solidFill>
                        <a:effectLst/>
                        <a:latin typeface="Calibri"/>
                      </a:endParaRPr>
                    </a:p>
                  </a:txBody>
                  <a:tcPr marL="9352" marR="9352" marT="9352" marB="0" anchor="b">
                    <a:solidFill>
                      <a:srgbClr val="FFFF00"/>
                    </a:solidFill>
                  </a:tcPr>
                </a:tc>
                <a:tc gridSpan="5">
                  <a:txBody>
                    <a:bodyPr/>
                    <a:lstStyle/>
                    <a:p>
                      <a:pPr algn="ctr" fontAlgn="b"/>
                      <a:r>
                        <a:rPr lang="en-US" sz="1400" b="1" u="none" strike="noStrike" dirty="0">
                          <a:solidFill>
                            <a:srgbClr val="DB2550"/>
                          </a:solidFill>
                          <a:effectLst/>
                        </a:rPr>
                        <a:t>PRODUCTS</a:t>
                      </a:r>
                      <a:r>
                        <a:rPr lang="en-US" sz="1400" b="1" u="none" strike="noStrike" baseline="0" dirty="0">
                          <a:solidFill>
                            <a:srgbClr val="DB2550"/>
                          </a:solidFill>
                          <a:effectLst/>
                        </a:rPr>
                        <a:t> ( in moles )</a:t>
                      </a:r>
                      <a:endParaRPr lang="en-US" sz="1400" b="1" i="0" u="none" strike="noStrike" dirty="0">
                        <a:solidFill>
                          <a:srgbClr val="DB2550"/>
                        </a:solidFill>
                        <a:effectLst/>
                        <a:latin typeface="Calibri"/>
                      </a:endParaRPr>
                    </a:p>
                  </a:txBody>
                  <a:tcPr marL="9352" marR="9352" marT="9352" marB="0" anchor="b">
                    <a:gradFill>
                      <a:gsLst>
                        <a:gs pos="14175">
                          <a:srgbClr val="14D5C8"/>
                        </a:gs>
                        <a:gs pos="0">
                          <a:srgbClr val="03D4A8"/>
                        </a:gs>
                        <a:gs pos="89000">
                          <a:srgbClr val="21D6E0"/>
                        </a:gs>
                        <a:gs pos="75000">
                          <a:srgbClr val="0087E6"/>
                        </a:gs>
                        <a:gs pos="100000">
                          <a:srgbClr val="005CBF"/>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1" u="none" strike="noStrike" dirty="0">
                          <a:solidFill>
                            <a:srgbClr val="CC3300"/>
                          </a:solidFill>
                          <a:effectLst/>
                        </a:rPr>
                        <a:t>∆H</a:t>
                      </a:r>
                      <a:endParaRPr lang="en-US" sz="1100" b="1" i="0" u="none" strike="noStrike" dirty="0">
                        <a:solidFill>
                          <a:srgbClr val="CC3300"/>
                        </a:solidFill>
                        <a:effectLst/>
                        <a:latin typeface="Times New Roman"/>
                      </a:endParaRPr>
                    </a:p>
                  </a:txBody>
                  <a:tcPr marL="9352" marR="9352" marT="9352" marB="0" anchor="b">
                    <a:solidFill>
                      <a:srgbClr val="00B0F0"/>
                    </a:solidFill>
                  </a:tcPr>
                </a:tc>
                <a:tc>
                  <a:txBody>
                    <a:bodyPr/>
                    <a:lstStyle/>
                    <a:p>
                      <a:pPr algn="l" fontAlgn="b"/>
                      <a:r>
                        <a:rPr lang="en-US" sz="1100" b="1" u="none" strike="noStrike" dirty="0">
                          <a:solidFill>
                            <a:srgbClr val="CC3300"/>
                          </a:solidFill>
                          <a:effectLst/>
                        </a:rPr>
                        <a:t>∆G</a:t>
                      </a:r>
                      <a:endParaRPr lang="en-US" sz="1100" b="1" i="0" u="none" strike="noStrike" dirty="0">
                        <a:solidFill>
                          <a:srgbClr val="CC3300"/>
                        </a:solidFill>
                        <a:effectLst/>
                        <a:latin typeface="Calibri"/>
                      </a:endParaRPr>
                    </a:p>
                  </a:txBody>
                  <a:tcPr marL="9352" marR="9352" marT="9352" marB="0" anchor="b">
                    <a:solidFill>
                      <a:srgbClr val="00B0F0"/>
                    </a:solidFill>
                  </a:tcPr>
                </a:tc>
                <a:tc>
                  <a:txBody>
                    <a:bodyPr/>
                    <a:lstStyle/>
                    <a:p>
                      <a:pPr algn="l" fontAlgn="b"/>
                      <a:r>
                        <a:rPr lang="en-US" sz="1100" b="1" u="none" strike="noStrike" dirty="0">
                          <a:solidFill>
                            <a:srgbClr val="CC3300"/>
                          </a:solidFill>
                          <a:effectLst/>
                        </a:rPr>
                        <a:t>∆S</a:t>
                      </a:r>
                      <a:endParaRPr lang="en-US" sz="1100" b="1" i="0" u="none" strike="noStrike" dirty="0">
                        <a:solidFill>
                          <a:srgbClr val="CC3300"/>
                        </a:solidFill>
                        <a:effectLst/>
                        <a:latin typeface="Calibri"/>
                      </a:endParaRPr>
                    </a:p>
                  </a:txBody>
                  <a:tcPr marL="9352" marR="9352" marT="9352" marB="0" anchor="b">
                    <a:solidFill>
                      <a:srgbClr val="00B0F0"/>
                    </a:solidFill>
                  </a:tcPr>
                </a:tc>
                <a:extLst>
                  <a:ext uri="{0D108BD9-81ED-4DB2-BD59-A6C34878D82A}">
                    <a16:rowId xmlns:a16="http://schemas.microsoft.com/office/drawing/2014/main" val="10000"/>
                  </a:ext>
                </a:extLst>
              </a:tr>
              <a:tr h="382173">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1" u="none" strike="noStrike" dirty="0">
                          <a:solidFill>
                            <a:srgbClr val="000000"/>
                          </a:solidFill>
                          <a:effectLst/>
                        </a:rPr>
                        <a:t>N</a:t>
                      </a:r>
                      <a:r>
                        <a:rPr lang="en-US" sz="1100" b="1" u="none" strike="noStrike" baseline="-25000" dirty="0">
                          <a:solidFill>
                            <a:srgbClr val="000000"/>
                          </a:solidFill>
                          <a:effectLst/>
                        </a:rPr>
                        <a:t>2</a:t>
                      </a:r>
                      <a:r>
                        <a:rPr lang="en-US" sz="1100" b="1" u="none" strike="noStrike" dirty="0">
                          <a:solidFill>
                            <a:srgbClr val="000000"/>
                          </a:solidFill>
                          <a:effectLst/>
                        </a:rPr>
                        <a:t>(gas)</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l" fontAlgn="b"/>
                      <a:r>
                        <a:rPr lang="en-US" sz="1100" b="1" u="none" strike="noStrike" dirty="0">
                          <a:solidFill>
                            <a:srgbClr val="000000"/>
                          </a:solidFill>
                          <a:effectLst/>
                        </a:rPr>
                        <a:t>CO</a:t>
                      </a:r>
                      <a:r>
                        <a:rPr lang="en-US" sz="1100" b="1" u="none" strike="noStrike" baseline="-25000" dirty="0">
                          <a:solidFill>
                            <a:srgbClr val="000000"/>
                          </a:solidFill>
                          <a:effectLst/>
                        </a:rPr>
                        <a:t>2</a:t>
                      </a:r>
                      <a:r>
                        <a:rPr lang="en-US" sz="1100" b="1" u="none" strike="noStrike" dirty="0">
                          <a:solidFill>
                            <a:srgbClr val="000000"/>
                          </a:solidFill>
                          <a:effectLst/>
                        </a:rPr>
                        <a:t>(gas)</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l" fontAlgn="b"/>
                      <a:r>
                        <a:rPr lang="en-US" sz="1100" b="1" u="none" strike="noStrike" dirty="0">
                          <a:solidFill>
                            <a:srgbClr val="000000"/>
                          </a:solidFill>
                          <a:effectLst/>
                        </a:rPr>
                        <a:t>CO(gas)</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l" fontAlgn="b"/>
                      <a:r>
                        <a:rPr lang="en-US" sz="1100" b="1" u="none" strike="noStrike" dirty="0">
                          <a:solidFill>
                            <a:srgbClr val="000000"/>
                          </a:solidFill>
                          <a:effectLst/>
                        </a:rPr>
                        <a:t>GRAPHITE(s)</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l" fontAlgn="b"/>
                      <a:r>
                        <a:rPr lang="en-US" sz="1100" b="1" u="none" strike="noStrike" dirty="0">
                          <a:solidFill>
                            <a:srgbClr val="000000"/>
                          </a:solidFill>
                          <a:effectLst/>
                        </a:rPr>
                        <a:t>Al</a:t>
                      </a:r>
                      <a:r>
                        <a:rPr lang="en-US" sz="1100" b="1" u="none" strike="noStrike" baseline="-25000" dirty="0">
                          <a:solidFill>
                            <a:srgbClr val="000000"/>
                          </a:solidFill>
                          <a:effectLst/>
                        </a:rPr>
                        <a:t>2</a:t>
                      </a:r>
                      <a:r>
                        <a:rPr lang="en-US" sz="1100" b="1" u="none" strike="noStrike" dirty="0">
                          <a:solidFill>
                            <a:srgbClr val="000000"/>
                          </a:solidFill>
                          <a:effectLst/>
                        </a:rPr>
                        <a:t>O</a:t>
                      </a:r>
                      <a:r>
                        <a:rPr lang="en-US" sz="1100" b="1" u="none" strike="noStrike" baseline="-25000" dirty="0">
                          <a:solidFill>
                            <a:srgbClr val="000000"/>
                          </a:solidFill>
                          <a:effectLst/>
                        </a:rPr>
                        <a:t>3</a:t>
                      </a:r>
                      <a:r>
                        <a:rPr lang="en-US" sz="1100" b="1" u="none" strike="noStrike" dirty="0">
                          <a:solidFill>
                            <a:srgbClr val="000000"/>
                          </a:solidFill>
                          <a:effectLst/>
                        </a:rPr>
                        <a:t>(s)</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01"/>
                  </a:ext>
                </a:extLst>
              </a:tr>
              <a:tr h="382173">
                <a:tc>
                  <a:txBody>
                    <a:bodyPr/>
                    <a:lstStyle/>
                    <a:p>
                      <a:pPr algn="r" fontAlgn="b"/>
                      <a:r>
                        <a:rPr lang="en-US" sz="1100" b="1" u="none" strike="noStrike" dirty="0">
                          <a:effectLst/>
                        </a:rPr>
                        <a:t>500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0.78918</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0.18377</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2.71</a:t>
                      </a:r>
                      <a:r>
                        <a:rPr lang="en-US" sz="1100" u="none" strike="noStrike" baseline="0" dirty="0">
                          <a:effectLst/>
                        </a:rPr>
                        <a:t> </a:t>
                      </a:r>
                      <a:r>
                        <a:rPr lang="en-US" sz="1100" u="none" strike="noStrike" dirty="0">
                          <a:effectLst/>
                        </a:rPr>
                        <a:t>× 10</a:t>
                      </a:r>
                      <a:r>
                        <a:rPr lang="en-US" sz="1100" u="none" strike="noStrike" baseline="30000" dirty="0">
                          <a:effectLst/>
                        </a:rPr>
                        <a:t>-2</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0.73286</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-4.89 </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-6.521</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-6.33</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02"/>
                  </a:ext>
                </a:extLst>
              </a:tr>
              <a:tr h="382173">
                <a:tc>
                  <a:txBody>
                    <a:bodyPr/>
                    <a:lstStyle/>
                    <a:p>
                      <a:pPr algn="r" fontAlgn="b"/>
                      <a:r>
                        <a:rPr lang="en-US" sz="1100" b="1" u="none" strike="noStrike" dirty="0">
                          <a:effectLst/>
                        </a:rPr>
                        <a:t>550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0.77683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0.16525</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5.79 × 10</a:t>
                      </a:r>
                      <a:r>
                        <a:rPr lang="en-US" sz="1100" u="none" strike="noStrike" baseline="30000" dirty="0">
                          <a:effectLst/>
                        </a:rPr>
                        <a:t>-2</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0.71272</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-4.83</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-6.71</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-5.15</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03"/>
                  </a:ext>
                </a:extLst>
              </a:tr>
              <a:tr h="382173">
                <a:tc>
                  <a:txBody>
                    <a:bodyPr/>
                    <a:lstStyle/>
                    <a:p>
                      <a:pPr algn="r" fontAlgn="b"/>
                      <a:r>
                        <a:rPr lang="en-US" sz="1100" b="1" u="none" strike="noStrike" dirty="0">
                          <a:effectLst/>
                        </a:rPr>
                        <a:t>600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0.75693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0.1354</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0.10767</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0.6788</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-4.68</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-6.91</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-3.76</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04"/>
                  </a:ext>
                </a:extLst>
              </a:tr>
              <a:tr h="382173">
                <a:tc>
                  <a:txBody>
                    <a:bodyPr/>
                    <a:lstStyle/>
                    <a:p>
                      <a:pPr algn="r" fontAlgn="b"/>
                      <a:r>
                        <a:rPr lang="en-US" sz="1100" b="1" u="none" strike="noStrike" dirty="0">
                          <a:effectLst/>
                        </a:rPr>
                        <a:t>650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0.73103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9.65 ×10</a:t>
                      </a:r>
                      <a:r>
                        <a:rPr lang="en-US" sz="1100" u="none" strike="noStrike" baseline="30000" dirty="0">
                          <a:effectLst/>
                        </a:rPr>
                        <a:t>-2</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0.17243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0.63206</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-5.54</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-7.12</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-2.19</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05"/>
                  </a:ext>
                </a:extLst>
              </a:tr>
              <a:tr h="382173">
                <a:tc>
                  <a:txBody>
                    <a:bodyPr/>
                    <a:lstStyle/>
                    <a:p>
                      <a:pPr algn="r" fontAlgn="b"/>
                      <a:r>
                        <a:rPr lang="en-US" sz="1100" b="1" u="none" strike="noStrike" dirty="0">
                          <a:effectLst/>
                        </a:rPr>
                        <a:t>700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0.70527</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5.79 ×10</a:t>
                      </a:r>
                      <a:r>
                        <a:rPr lang="en-US" sz="1100" u="none" strike="noStrike" baseline="30000" dirty="0">
                          <a:effectLst/>
                        </a:rPr>
                        <a:t>-2</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0.23681</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0.58211</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-4.39</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-7.33</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-6.41</a:t>
                      </a:r>
                    </a:p>
                  </a:txBody>
                  <a:tcPr marL="9352" marR="9352" marT="9352" marB="0" anchor="b"/>
                </a:tc>
                <a:extLst>
                  <a:ext uri="{0D108BD9-81ED-4DB2-BD59-A6C34878D82A}">
                    <a16:rowId xmlns:a16="http://schemas.microsoft.com/office/drawing/2014/main" val="10006"/>
                  </a:ext>
                </a:extLst>
              </a:tr>
              <a:tr h="382173">
                <a:tc>
                  <a:txBody>
                    <a:bodyPr/>
                    <a:lstStyle/>
                    <a:p>
                      <a:pPr algn="r" fontAlgn="b"/>
                      <a:r>
                        <a:rPr lang="en-US" sz="1100" b="1" u="none" strike="noStrike" dirty="0">
                          <a:effectLst/>
                        </a:rPr>
                        <a:t>750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0.68645</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2.96 × 10</a:t>
                      </a:r>
                      <a:r>
                        <a:rPr lang="en-US" sz="1100" u="none" strike="noStrike" baseline="30000" dirty="0">
                          <a:effectLst/>
                        </a:rPr>
                        <a:t>-2</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0.28386</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0.54324</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-4.26</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-7.56</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+6.41</a:t>
                      </a:r>
                    </a:p>
                  </a:txBody>
                  <a:tcPr marL="9352" marR="9352" marT="9352" marB="0" anchor="b"/>
                </a:tc>
                <a:extLst>
                  <a:ext uri="{0D108BD9-81ED-4DB2-BD59-A6C34878D82A}">
                    <a16:rowId xmlns:a16="http://schemas.microsoft.com/office/drawing/2014/main" val="10007"/>
                  </a:ext>
                </a:extLst>
              </a:tr>
              <a:tr h="382173">
                <a:tc>
                  <a:txBody>
                    <a:bodyPr/>
                    <a:lstStyle/>
                    <a:p>
                      <a:pPr algn="r" fontAlgn="b"/>
                      <a:r>
                        <a:rPr lang="en-US" sz="1100" b="1" u="none" strike="noStrike" dirty="0">
                          <a:effectLst/>
                        </a:rPr>
                        <a:t>800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0.67596</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1.39 × 10</a:t>
                      </a:r>
                      <a:r>
                        <a:rPr lang="en-US" sz="1100" u="none" strike="noStrike" baseline="30000" dirty="0">
                          <a:effectLst/>
                        </a:rPr>
                        <a:t>-2</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0.31</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0.52063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-4.17</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-7.78</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1.601</a:t>
                      </a:r>
                    </a:p>
                  </a:txBody>
                  <a:tcPr marL="9352" marR="9352" marT="9352" marB="0" anchor="b"/>
                </a:tc>
                <a:extLst>
                  <a:ext uri="{0D108BD9-81ED-4DB2-BD59-A6C34878D82A}">
                    <a16:rowId xmlns:a16="http://schemas.microsoft.com/office/drawing/2014/main" val="10008"/>
                  </a:ext>
                </a:extLst>
              </a:tr>
              <a:tr h="382173">
                <a:tc>
                  <a:txBody>
                    <a:bodyPr/>
                    <a:lstStyle/>
                    <a:p>
                      <a:pPr algn="r" fontAlgn="b"/>
                      <a:r>
                        <a:rPr lang="en-US" sz="1100" b="1" u="none" strike="noStrike" dirty="0">
                          <a:effectLst/>
                        </a:rPr>
                        <a:t>850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0.67098</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6.47 × 10</a:t>
                      </a:r>
                      <a:r>
                        <a:rPr lang="en-US" sz="1100" u="none" strike="noStrike" baseline="30000" dirty="0">
                          <a:effectLst/>
                        </a:rPr>
                        <a:t>-3</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0.32255</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0.50964</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-4.08</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-8.022</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2.34</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09"/>
                  </a:ext>
                </a:extLst>
              </a:tr>
              <a:tr h="382173">
                <a:tc>
                  <a:txBody>
                    <a:bodyPr/>
                    <a:lstStyle/>
                    <a:p>
                      <a:pPr algn="r" fontAlgn="b"/>
                      <a:r>
                        <a:rPr lang="en-US" sz="1100" b="1" u="none" strike="noStrike" dirty="0">
                          <a:effectLst/>
                        </a:rPr>
                        <a:t>900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0.66873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3.09 × 10</a:t>
                      </a:r>
                      <a:r>
                        <a:rPr lang="en-US" sz="1100" u="none" strike="noStrike" baseline="30000" dirty="0">
                          <a:effectLst/>
                        </a:rPr>
                        <a:t>-3</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0.32817</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0.50463</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-4.01</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-8.25</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2.96</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10"/>
                  </a:ext>
                </a:extLst>
              </a:tr>
              <a:tr h="382173">
                <a:tc>
                  <a:txBody>
                    <a:bodyPr/>
                    <a:lstStyle/>
                    <a:p>
                      <a:pPr algn="r" fontAlgn="b"/>
                      <a:r>
                        <a:rPr lang="en-US" sz="1100" b="1" u="none" strike="noStrike" dirty="0">
                          <a:effectLst/>
                        </a:rPr>
                        <a:t>950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0.6677</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1.55 × 10</a:t>
                      </a:r>
                      <a:r>
                        <a:rPr lang="en-US" sz="1100" u="none" strike="noStrike" baseline="30000" dirty="0">
                          <a:effectLst/>
                        </a:rPr>
                        <a:t>-3</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0.33075</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0.50232</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-3.94</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-8.49</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3.52</a:t>
                      </a:r>
                      <a:r>
                        <a:rPr lang="en-US" sz="1100" u="none" strike="noStrike" baseline="0" dirty="0">
                          <a:effectLst/>
                        </a:rPr>
                        <a:t>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11"/>
                  </a:ext>
                </a:extLst>
              </a:tr>
              <a:tr h="382173">
                <a:tc>
                  <a:txBody>
                    <a:bodyPr/>
                    <a:lstStyle/>
                    <a:p>
                      <a:pPr algn="r" fontAlgn="b"/>
                      <a:r>
                        <a:rPr lang="en-US" sz="1100" b="1" u="none" strike="noStrike" dirty="0">
                          <a:effectLst/>
                        </a:rPr>
                        <a:t>1000</a:t>
                      </a:r>
                      <a:endParaRPr lang="en-US" sz="1100" b="1" i="0" u="none" strike="noStrike" dirty="0">
                        <a:solidFill>
                          <a:srgbClr val="000000"/>
                        </a:solidFill>
                        <a:effectLst/>
                        <a:latin typeface="Calibri"/>
                      </a:endParaRPr>
                    </a:p>
                  </a:txBody>
                  <a:tcPr marL="9352" marR="9352" marT="9352" marB="0" anchor="b">
                    <a:solidFill>
                      <a:srgbClr val="92D050">
                        <a:alpha val="49000"/>
                      </a:srgbClr>
                    </a:solidFill>
                  </a:tcPr>
                </a:tc>
                <a:tc>
                  <a:txBody>
                    <a:bodyPr/>
                    <a:lstStyle/>
                    <a:p>
                      <a:pPr algn="r" fontAlgn="b"/>
                      <a:r>
                        <a:rPr lang="en-US" sz="1100" u="none" strike="noStrike" dirty="0">
                          <a:effectLst/>
                        </a:rPr>
                        <a:t>0.66721</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8.16 × 10</a:t>
                      </a:r>
                      <a:r>
                        <a:rPr lang="en-US" sz="1100" u="none" strike="noStrike" baseline="30000" dirty="0">
                          <a:effectLst/>
                        </a:rPr>
                        <a:t>-4</a:t>
                      </a:r>
                      <a:endParaRPr lang="en-US" sz="1100" b="0" i="0" u="none" strike="noStrike" baseline="30000"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0.33197</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0.50122</a:t>
                      </a:r>
                      <a:endParaRPr lang="en-US" sz="1100" b="0" i="0" u="none" strike="noStrike" dirty="0">
                        <a:solidFill>
                          <a:srgbClr val="000000"/>
                        </a:solidFill>
                        <a:effectLst/>
                        <a:latin typeface="Calibri"/>
                      </a:endParaRPr>
                    </a:p>
                  </a:txBody>
                  <a:tcPr marL="9352" marR="9352" marT="9352" marB="0" anchor="b"/>
                </a:tc>
                <a:tc>
                  <a:txBody>
                    <a:bodyPr/>
                    <a:lstStyle/>
                    <a:p>
                      <a:pPr algn="r" fontAlgn="b"/>
                      <a:r>
                        <a:rPr lang="en-US" sz="1100" u="none" strike="noStrike" dirty="0">
                          <a:effectLst/>
                        </a:rPr>
                        <a:t>0.5</a:t>
                      </a:r>
                      <a:endParaRPr lang="en-US" sz="1100" b="0" i="0" u="none" strike="noStrike" dirty="0">
                        <a:solidFill>
                          <a:srgbClr val="000000"/>
                        </a:solidFill>
                        <a:effectLst/>
                        <a:latin typeface="Calibri"/>
                      </a:endParaRPr>
                    </a:p>
                  </a:txBody>
                  <a:tcPr marL="9352" marR="9352" marT="9352" marB="0" anchor="b"/>
                </a:tc>
                <a:tc>
                  <a:txBody>
                    <a:bodyPr/>
                    <a:lstStyle/>
                    <a:p>
                      <a:pPr algn="l" fontAlgn="b"/>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-3.88</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b="0" i="0" u="none" strike="noStrike" dirty="0">
                          <a:solidFill>
                            <a:srgbClr val="000000"/>
                          </a:solidFill>
                          <a:effectLst/>
                          <a:latin typeface="Calibri"/>
                        </a:rPr>
                        <a:t>-8.73</a:t>
                      </a:r>
                      <a:r>
                        <a:rPr lang="en-US" sz="1100" u="none" strike="noStrike" baseline="0" dirty="0">
                          <a:effectLst/>
                        </a:rPr>
                        <a:t> </a:t>
                      </a:r>
                      <a:r>
                        <a:rPr lang="en-US" sz="1100" u="none" strike="noStrike" dirty="0">
                          <a:effectLst/>
                        </a:rPr>
                        <a:t>× 10</a:t>
                      </a:r>
                      <a:r>
                        <a:rPr lang="en-US" sz="1100" u="none" strike="noStrike" baseline="30000" dirty="0">
                          <a:effectLst/>
                        </a:rPr>
                        <a:t>5</a:t>
                      </a:r>
                      <a:endParaRPr lang="en-US" sz="1100" b="0" i="0" u="none" strike="noStrike" dirty="0">
                        <a:solidFill>
                          <a:srgbClr val="000000"/>
                        </a:solidFill>
                        <a:effectLst/>
                        <a:latin typeface="Calibri"/>
                      </a:endParaRPr>
                    </a:p>
                  </a:txBody>
                  <a:tcPr marL="9352" marR="9352" marT="9352" marB="0" anchor="b"/>
                </a:tc>
                <a:tc>
                  <a:txBody>
                    <a:bodyPr/>
                    <a:lstStyle/>
                    <a:p>
                      <a:pPr algn="l" fontAlgn="b"/>
                      <a:r>
                        <a:rPr lang="en-US" sz="1100" u="none" strike="noStrike" baseline="0" dirty="0">
                          <a:effectLst/>
                        </a:rPr>
                        <a:t> 4.04 </a:t>
                      </a:r>
                      <a:r>
                        <a:rPr lang="en-US" sz="1100" u="none" strike="noStrike" dirty="0">
                          <a:effectLst/>
                        </a:rPr>
                        <a:t>× 10</a:t>
                      </a:r>
                      <a:r>
                        <a:rPr lang="en-US" sz="1100" u="none" strike="noStrike" baseline="30000" dirty="0">
                          <a:effectLst/>
                        </a:rPr>
                        <a:t>1</a:t>
                      </a:r>
                      <a:endParaRPr lang="en-US" sz="1100" b="0" i="0" u="none" strike="noStrike" dirty="0">
                        <a:solidFill>
                          <a:srgbClr val="000000"/>
                        </a:solidFill>
                        <a:effectLst/>
                        <a:latin typeface="Calibri"/>
                      </a:endParaRPr>
                    </a:p>
                  </a:txBody>
                  <a:tcPr marL="9352" marR="9352" marT="9352"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84266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671"/>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5416" y="2867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sp>
        <p:nvSpPr>
          <p:cNvPr id="8" name="Title 1"/>
          <p:cNvSpPr>
            <a:spLocks noGrp="1"/>
          </p:cNvSpPr>
          <p:nvPr>
            <p:ph type="title"/>
          </p:nvPr>
        </p:nvSpPr>
        <p:spPr>
          <a:xfrm>
            <a:off x="3531427" y="5656"/>
            <a:ext cx="8003232" cy="637579"/>
          </a:xfrm>
        </p:spPr>
        <p:txBody>
          <a:bodyPr>
            <a:noAutofit/>
          </a:bodyPr>
          <a:lstStyle/>
          <a:p>
            <a:r>
              <a:rPr lang="en-IN" sz="3600" b="1" u="sng" dirty="0">
                <a:latin typeface="Cambria" pitchFamily="18" charset="0"/>
              </a:rPr>
              <a:t>Kinetic Results</a:t>
            </a:r>
          </a:p>
        </p:txBody>
      </p:sp>
      <p:pic>
        <p:nvPicPr>
          <p:cNvPr id="3" name="Picture 2">
            <a:extLst>
              <a:ext uri="{FF2B5EF4-FFF2-40B4-BE49-F238E27FC236}">
                <a16:creationId xmlns:a16="http://schemas.microsoft.com/office/drawing/2014/main" id="{9CB1CC12-8B66-4940-B5F6-DBD5E6946C07}"/>
              </a:ext>
            </a:extLst>
          </p:cNvPr>
          <p:cNvPicPr>
            <a:picLocks noChangeAspect="1"/>
          </p:cNvPicPr>
          <p:nvPr/>
        </p:nvPicPr>
        <p:blipFill>
          <a:blip r:embed="rId5"/>
          <a:stretch>
            <a:fillRect/>
          </a:stretch>
        </p:blipFill>
        <p:spPr>
          <a:xfrm>
            <a:off x="5029200" y="825342"/>
            <a:ext cx="7248398" cy="4338295"/>
          </a:xfrm>
          <a:prstGeom prst="rect">
            <a:avLst/>
          </a:prstGeom>
        </p:spPr>
      </p:pic>
      <p:pic>
        <p:nvPicPr>
          <p:cNvPr id="6" name="Picture 5">
            <a:extLst>
              <a:ext uri="{FF2B5EF4-FFF2-40B4-BE49-F238E27FC236}">
                <a16:creationId xmlns:a16="http://schemas.microsoft.com/office/drawing/2014/main" id="{67867444-CFC4-490B-8138-B84AB5FD68FE}"/>
              </a:ext>
            </a:extLst>
          </p:cNvPr>
          <p:cNvPicPr>
            <a:picLocks noChangeAspect="1"/>
          </p:cNvPicPr>
          <p:nvPr/>
        </p:nvPicPr>
        <p:blipFill>
          <a:blip r:embed="rId6"/>
          <a:stretch>
            <a:fillRect/>
          </a:stretch>
        </p:blipFill>
        <p:spPr>
          <a:xfrm>
            <a:off x="169829" y="733297"/>
            <a:ext cx="3259172" cy="2865695"/>
          </a:xfrm>
          <a:prstGeom prst="rect">
            <a:avLst/>
          </a:prstGeom>
        </p:spPr>
      </p:pic>
      <p:pic>
        <p:nvPicPr>
          <p:cNvPr id="9" name="Picture 8">
            <a:extLst>
              <a:ext uri="{FF2B5EF4-FFF2-40B4-BE49-F238E27FC236}">
                <a16:creationId xmlns:a16="http://schemas.microsoft.com/office/drawing/2014/main" id="{52B9705F-8FFD-46AB-8BEE-C7F3FA52E18B}"/>
              </a:ext>
            </a:extLst>
          </p:cNvPr>
          <p:cNvPicPr>
            <a:picLocks noChangeAspect="1"/>
          </p:cNvPicPr>
          <p:nvPr/>
        </p:nvPicPr>
        <p:blipFill>
          <a:blip r:embed="rId7"/>
          <a:stretch>
            <a:fillRect/>
          </a:stretch>
        </p:blipFill>
        <p:spPr>
          <a:xfrm>
            <a:off x="60222" y="3657600"/>
            <a:ext cx="4892778" cy="1752845"/>
          </a:xfrm>
          <a:prstGeom prst="rect">
            <a:avLst/>
          </a:prstGeom>
        </p:spPr>
      </p:pic>
      <p:sp>
        <p:nvSpPr>
          <p:cNvPr id="10" name="TextBox 9">
            <a:extLst>
              <a:ext uri="{FF2B5EF4-FFF2-40B4-BE49-F238E27FC236}">
                <a16:creationId xmlns:a16="http://schemas.microsoft.com/office/drawing/2014/main" id="{93CF70CC-C3B6-44A8-A2FF-F8726CD86984}"/>
              </a:ext>
            </a:extLst>
          </p:cNvPr>
          <p:cNvSpPr txBox="1"/>
          <p:nvPr/>
        </p:nvSpPr>
        <p:spPr>
          <a:xfrm>
            <a:off x="563699" y="5498361"/>
            <a:ext cx="10120206" cy="1200329"/>
          </a:xfrm>
          <a:prstGeom prst="rect">
            <a:avLst/>
          </a:prstGeom>
          <a:noFill/>
        </p:spPr>
        <p:txBody>
          <a:bodyPr wrap="none" rtlCol="0">
            <a:spAutoFit/>
          </a:bodyPr>
          <a:lstStyle/>
          <a:p>
            <a:r>
              <a:rPr lang="en-IN" sz="2400" dirty="0">
                <a:solidFill>
                  <a:schemeClr val="accent1">
                    <a:lumMod val="75000"/>
                  </a:schemeClr>
                </a:solidFill>
              </a:rPr>
              <a:t>The results obtained from TGA are strictly in accordance with theoretical results</a:t>
            </a:r>
          </a:p>
          <a:p>
            <a:endParaRPr lang="en-IN" sz="2400" dirty="0">
              <a:solidFill>
                <a:schemeClr val="accent1">
                  <a:lumMod val="75000"/>
                </a:schemeClr>
              </a:solidFill>
            </a:endParaRPr>
          </a:p>
          <a:p>
            <a:r>
              <a:rPr lang="en-IN" sz="2400" dirty="0">
                <a:solidFill>
                  <a:schemeClr val="accent1">
                    <a:lumMod val="75000"/>
                  </a:schemeClr>
                </a:solidFill>
              </a:rPr>
              <a:t>The graph rises exponentially from 650 degrees </a:t>
            </a:r>
            <a:r>
              <a:rPr lang="en-IN" sz="2400" dirty="0" err="1">
                <a:solidFill>
                  <a:schemeClr val="accent1">
                    <a:lumMod val="75000"/>
                  </a:schemeClr>
                </a:solidFill>
              </a:rPr>
              <a:t>upto</a:t>
            </a:r>
            <a:r>
              <a:rPr lang="en-IN" sz="2400" dirty="0">
                <a:solidFill>
                  <a:schemeClr val="accent1">
                    <a:lumMod val="75000"/>
                  </a:schemeClr>
                </a:solidFill>
              </a:rPr>
              <a:t> 1200 degrees</a:t>
            </a:r>
            <a:r>
              <a:rPr lang="en-IN" sz="2400" dirty="0"/>
              <a:t> </a:t>
            </a:r>
          </a:p>
        </p:txBody>
      </p:sp>
    </p:spTree>
    <p:extLst>
      <p:ext uri="{BB962C8B-B14F-4D97-AF65-F5344CB8AC3E}">
        <p14:creationId xmlns:p14="http://schemas.microsoft.com/office/powerpoint/2010/main" val="205607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9899CE-B034-4F77-9134-6B6F43AF2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7095" y="0"/>
            <a:ext cx="1742739" cy="1110106"/>
          </a:xfrm>
          <a:prstGeom prst="rect">
            <a:avLst/>
          </a:prstGeom>
        </p:spPr>
      </p:pic>
      <p:pic>
        <p:nvPicPr>
          <p:cNvPr id="3" name="Picture 2">
            <a:extLst>
              <a:ext uri="{FF2B5EF4-FFF2-40B4-BE49-F238E27FC236}">
                <a16:creationId xmlns:a16="http://schemas.microsoft.com/office/drawing/2014/main" id="{BF0D1576-861B-47B1-A4AF-A3200A6AA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0"/>
            <a:ext cx="1742739" cy="540850"/>
          </a:xfrm>
          <a:prstGeom prst="rect">
            <a:avLst/>
          </a:prstGeom>
        </p:spPr>
      </p:pic>
      <p:pic>
        <p:nvPicPr>
          <p:cNvPr id="4" name="Picture 3">
            <a:extLst>
              <a:ext uri="{FF2B5EF4-FFF2-40B4-BE49-F238E27FC236}">
                <a16:creationId xmlns:a16="http://schemas.microsoft.com/office/drawing/2014/main" id="{52CEF153-6057-47B4-AB0D-8F163F954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4583" y="5888159"/>
            <a:ext cx="2925251" cy="820990"/>
          </a:xfrm>
          <a:prstGeom prst="rect">
            <a:avLst/>
          </a:prstGeom>
        </p:spPr>
      </p:pic>
      <p:sp>
        <p:nvSpPr>
          <p:cNvPr id="8" name="Rectangle 7">
            <a:extLst>
              <a:ext uri="{FF2B5EF4-FFF2-40B4-BE49-F238E27FC236}">
                <a16:creationId xmlns:a16="http://schemas.microsoft.com/office/drawing/2014/main" id="{DE483EB9-1437-4B66-9CB4-BD2E187EB31A}"/>
              </a:ext>
            </a:extLst>
          </p:cNvPr>
          <p:cNvSpPr/>
          <p:nvPr/>
        </p:nvSpPr>
        <p:spPr>
          <a:xfrm>
            <a:off x="54298" y="3696512"/>
            <a:ext cx="6357831" cy="2788491"/>
          </a:xfrm>
          <a:prstGeom prst="rect">
            <a:avLst/>
          </a:prstGeom>
          <a:solidFill>
            <a:srgbClr val="CE5F13"/>
          </a:solidFill>
          <a:ln/>
          <a:effectLst>
            <a:glow rad="63500">
              <a:schemeClr val="accent1">
                <a:satMod val="175000"/>
                <a:alpha val="40000"/>
              </a:schemeClr>
            </a:glow>
          </a:effectLst>
          <a:scene3d>
            <a:camera prst="obliqueTopRight"/>
            <a:lightRig rig="threePt" dir="t"/>
          </a:scene3d>
          <a:sp3d extrusionH="107950">
            <a:bevelT prst="relaxedInset"/>
            <a:bevelB w="120650"/>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3CBE1667-54A3-4353-A88D-8DC48DA2F614}"/>
              </a:ext>
            </a:extLst>
          </p:cNvPr>
          <p:cNvSpPr txBox="1"/>
          <p:nvPr/>
        </p:nvSpPr>
        <p:spPr>
          <a:xfrm>
            <a:off x="26188" y="5440341"/>
            <a:ext cx="6103850" cy="430887"/>
          </a:xfrm>
          <a:prstGeom prst="rect">
            <a:avLst/>
          </a:prstGeom>
          <a:noFill/>
        </p:spPr>
        <p:txBody>
          <a:bodyPr wrap="none" rtlCol="0">
            <a:spAutoFit/>
          </a:bodyPr>
          <a:lstStyle/>
          <a:p>
            <a:r>
              <a:rPr lang="en-IN" sz="2200" dirty="0">
                <a:latin typeface="Arial" panose="020B0604020202020204" pitchFamily="34" charset="0"/>
                <a:cs typeface="Arial" panose="020B0604020202020204" pitchFamily="34" charset="0"/>
              </a:rPr>
              <a:t>Mentor- </a:t>
            </a:r>
            <a:r>
              <a:rPr lang="en-IN" sz="2200" dirty="0" err="1">
                <a:latin typeface="Arial" panose="020B0604020202020204" pitchFamily="34" charset="0"/>
                <a:cs typeface="Arial" panose="020B0604020202020204" pitchFamily="34" charset="0"/>
              </a:rPr>
              <a:t>Dr.</a:t>
            </a:r>
            <a:r>
              <a:rPr lang="en-IN" sz="2200" dirty="0">
                <a:latin typeface="Arial" panose="020B0604020202020204" pitchFamily="34" charset="0"/>
                <a:cs typeface="Arial" panose="020B0604020202020204" pitchFamily="34" charset="0"/>
              </a:rPr>
              <a:t> Prakash Bansi </a:t>
            </a:r>
            <a:r>
              <a:rPr lang="en-IN" sz="2200" dirty="0" err="1">
                <a:latin typeface="Arial" panose="020B0604020202020204" pitchFamily="34" charset="0"/>
                <a:cs typeface="Arial" panose="020B0604020202020204" pitchFamily="34" charset="0"/>
              </a:rPr>
              <a:t>Abhale</a:t>
            </a:r>
            <a:r>
              <a:rPr lang="en-IN" sz="2200" dirty="0">
                <a:latin typeface="Arial" panose="020B0604020202020204" pitchFamily="34" charset="0"/>
                <a:cs typeface="Arial" panose="020B0604020202020204" pitchFamily="34" charset="0"/>
              </a:rPr>
              <a:t>(Iron making)</a:t>
            </a:r>
          </a:p>
        </p:txBody>
      </p:sp>
      <p:pic>
        <p:nvPicPr>
          <p:cNvPr id="12" name="Picture 11">
            <a:extLst>
              <a:ext uri="{FF2B5EF4-FFF2-40B4-BE49-F238E27FC236}">
                <a16:creationId xmlns:a16="http://schemas.microsoft.com/office/drawing/2014/main" id="{B490CC69-6C60-4334-A18A-A1E711419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048" y="1044805"/>
            <a:ext cx="5019565" cy="4465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C86CB4E2-019E-464D-9660-A88072C10054}"/>
              </a:ext>
            </a:extLst>
          </p:cNvPr>
          <p:cNvSpPr txBox="1"/>
          <p:nvPr/>
        </p:nvSpPr>
        <p:spPr>
          <a:xfrm>
            <a:off x="7040269" y="414490"/>
            <a:ext cx="2832827" cy="646331"/>
          </a:xfrm>
          <a:prstGeom prst="rect">
            <a:avLst/>
          </a:prstGeom>
          <a:noFill/>
        </p:spPr>
        <p:txBody>
          <a:bodyPr wrap="none" rtlCol="0">
            <a:spAutoFit/>
          </a:bodyPr>
          <a:lstStyle/>
          <a:p>
            <a:r>
              <a:rPr lang="en-IN" b="1" dirty="0">
                <a:solidFill>
                  <a:srgbClr val="FF0000"/>
                </a:solidFill>
                <a:effectLst>
                  <a:glow>
                    <a:schemeClr val="accent1">
                      <a:alpha val="40000"/>
                    </a:schemeClr>
                  </a:glow>
                  <a:outerShdw blurRad="50800" dist="50800" dir="13800000" algn="ctr" rotWithShape="0">
                    <a:srgbClr val="FF0000"/>
                  </a:outerShdw>
                </a:effectLst>
                <a:latin typeface="Arial" panose="020B0604020202020204" pitchFamily="34" charset="0"/>
                <a:cs typeface="Arial" panose="020B0604020202020204" pitchFamily="34" charset="0"/>
              </a:rPr>
              <a:t>Waste for plant</a:t>
            </a:r>
          </a:p>
          <a:p>
            <a:r>
              <a:rPr lang="en-IN" b="1" dirty="0">
                <a:solidFill>
                  <a:srgbClr val="FF0000"/>
                </a:solidFill>
                <a:effectLst>
                  <a:glow>
                    <a:schemeClr val="accent1">
                      <a:alpha val="40000"/>
                    </a:schemeClr>
                  </a:glow>
                  <a:outerShdw blurRad="50800" dist="50800" dir="13800000" algn="ctr" rotWithShape="0">
                    <a:srgbClr val="FF0000"/>
                  </a:outerShdw>
                </a:effectLst>
                <a:latin typeface="Arial" panose="020B0604020202020204" pitchFamily="34" charset="0"/>
                <a:cs typeface="Arial" panose="020B0604020202020204" pitchFamily="34" charset="0"/>
              </a:rPr>
              <a:t>Poison for environment</a:t>
            </a:r>
            <a:r>
              <a:rPr lang="en-IN" dirty="0">
                <a:effectLst>
                  <a:glow>
                    <a:schemeClr val="accent1">
                      <a:alpha val="40000"/>
                    </a:schemeClr>
                  </a:glow>
                  <a:outerShdw blurRad="50800" dist="50800" dir="13800000" algn="ctr" rotWithShape="0">
                    <a:srgbClr val="FF0000"/>
                  </a:outerShdw>
                </a:effectLst>
              </a:rPr>
              <a:t>.</a:t>
            </a:r>
          </a:p>
        </p:txBody>
      </p:sp>
      <p:sp>
        <p:nvSpPr>
          <p:cNvPr id="14" name="Rectangle 13">
            <a:extLst>
              <a:ext uri="{FF2B5EF4-FFF2-40B4-BE49-F238E27FC236}">
                <a16:creationId xmlns:a16="http://schemas.microsoft.com/office/drawing/2014/main" id="{03EC9011-5010-49CA-8016-3F97FE227BA5}"/>
              </a:ext>
            </a:extLst>
          </p:cNvPr>
          <p:cNvSpPr/>
          <p:nvPr/>
        </p:nvSpPr>
        <p:spPr>
          <a:xfrm>
            <a:off x="26188" y="763549"/>
            <a:ext cx="6357831" cy="2788491"/>
          </a:xfrm>
          <a:prstGeom prst="rect">
            <a:avLst/>
          </a:prstGeom>
          <a:solidFill>
            <a:schemeClr val="accent2">
              <a:lumMod val="75000"/>
            </a:schemeClr>
          </a:solidFill>
          <a:ln/>
          <a:effectLst>
            <a:glow rad="63500">
              <a:schemeClr val="accent1">
                <a:satMod val="175000"/>
                <a:alpha val="40000"/>
              </a:schemeClr>
            </a:glow>
          </a:effectLst>
          <a:scene3d>
            <a:camera prst="obliqueTopRight"/>
            <a:lightRig rig="threePt" dir="t"/>
          </a:scene3d>
          <a:sp3d extrusionH="114300">
            <a:bevelT/>
            <a:bevelB h="95250"/>
          </a:sp3d>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E9EEE406-E2FB-459F-9F13-36E7FB265EDB}"/>
              </a:ext>
            </a:extLst>
          </p:cNvPr>
          <p:cNvSpPr txBox="1"/>
          <p:nvPr/>
        </p:nvSpPr>
        <p:spPr>
          <a:xfrm>
            <a:off x="-10624" y="1071497"/>
            <a:ext cx="6487673" cy="769441"/>
          </a:xfrm>
          <a:prstGeom prst="rect">
            <a:avLst/>
          </a:prstGeom>
          <a:noFill/>
          <a:scene3d>
            <a:camera prst="obliqueTopRight"/>
            <a:lightRig rig="threePt" dir="t"/>
          </a:scene3d>
        </p:spPr>
        <p:txBody>
          <a:bodyPr wrap="none" rtlCol="0">
            <a:spAutoFit/>
          </a:bodyPr>
          <a:lstStyle/>
          <a:p>
            <a:r>
              <a:rPr lang="en-IN" sz="2200" dirty="0">
                <a:latin typeface="Arial" panose="020B0604020202020204" pitchFamily="34" charset="0"/>
                <a:cs typeface="Arial" panose="020B0604020202020204" pitchFamily="34" charset="0"/>
              </a:rPr>
              <a:t>Category- Utilisation of waste gas (CO2+N2) from </a:t>
            </a:r>
          </a:p>
          <a:p>
            <a:r>
              <a:rPr lang="en-IN" sz="2200" dirty="0">
                <a:latin typeface="Arial" panose="020B0604020202020204" pitchFamily="34" charset="0"/>
                <a:cs typeface="Arial" panose="020B0604020202020204" pitchFamily="34" charset="0"/>
              </a:rPr>
              <a:t>                 blast furnace stoves</a:t>
            </a:r>
          </a:p>
        </p:txBody>
      </p:sp>
      <p:sp>
        <p:nvSpPr>
          <p:cNvPr id="7" name="TextBox 6">
            <a:extLst>
              <a:ext uri="{FF2B5EF4-FFF2-40B4-BE49-F238E27FC236}">
                <a16:creationId xmlns:a16="http://schemas.microsoft.com/office/drawing/2014/main" id="{5C5FA340-E8CF-40C0-9C50-94ECF802017C}"/>
              </a:ext>
            </a:extLst>
          </p:cNvPr>
          <p:cNvSpPr txBox="1"/>
          <p:nvPr/>
        </p:nvSpPr>
        <p:spPr>
          <a:xfrm>
            <a:off x="0" y="2195963"/>
            <a:ext cx="6357831" cy="1107996"/>
          </a:xfrm>
          <a:prstGeom prst="rect">
            <a:avLst/>
          </a:prstGeom>
          <a:noFill/>
          <a:scene3d>
            <a:camera prst="orthographicFront"/>
            <a:lightRig rig="threePt" dir="t"/>
          </a:scene3d>
          <a:sp3d>
            <a:bevelT/>
          </a:sp3d>
        </p:spPr>
        <p:txBody>
          <a:bodyPr wrap="none" rtlCol="0">
            <a:spAutoFit/>
          </a:bodyPr>
          <a:lstStyle/>
          <a:p>
            <a:r>
              <a:rPr lang="en-IN" sz="2200" dirty="0">
                <a:latin typeface="Arial" panose="020B0604020202020204" pitchFamily="34" charset="0"/>
                <a:cs typeface="Arial" panose="020B0604020202020204" pitchFamily="34" charset="0"/>
              </a:rPr>
              <a:t>Proposal- Reaction of CO2 in waste gas with low</a:t>
            </a:r>
          </a:p>
          <a:p>
            <a:r>
              <a:rPr lang="en-IN" sz="2200" dirty="0">
                <a:latin typeface="Arial" panose="020B0604020202020204" pitchFamily="34" charset="0"/>
                <a:cs typeface="Arial" panose="020B0604020202020204" pitchFamily="34" charset="0"/>
              </a:rPr>
              <a:t>                grade aluminium dross to convert into </a:t>
            </a:r>
          </a:p>
          <a:p>
            <a:r>
              <a:rPr lang="en-IN" sz="2200" dirty="0">
                <a:latin typeface="Arial" panose="020B0604020202020204" pitchFamily="34" charset="0"/>
                <a:cs typeface="Arial" panose="020B0604020202020204" pitchFamily="34" charset="0"/>
              </a:rPr>
              <a:t>                useful CO and alumina.</a:t>
            </a:r>
          </a:p>
        </p:txBody>
      </p:sp>
      <p:sp>
        <p:nvSpPr>
          <p:cNvPr id="11" name="TextBox 10">
            <a:extLst>
              <a:ext uri="{FF2B5EF4-FFF2-40B4-BE49-F238E27FC236}">
                <a16:creationId xmlns:a16="http://schemas.microsoft.com/office/drawing/2014/main" id="{CC592C6F-1B65-4595-A967-D8210CA0219E}"/>
              </a:ext>
            </a:extLst>
          </p:cNvPr>
          <p:cNvSpPr txBox="1"/>
          <p:nvPr/>
        </p:nvSpPr>
        <p:spPr>
          <a:xfrm>
            <a:off x="54298" y="4404787"/>
            <a:ext cx="5736827" cy="430887"/>
          </a:xfrm>
          <a:prstGeom prst="rect">
            <a:avLst/>
          </a:prstGeom>
          <a:noFill/>
        </p:spPr>
        <p:txBody>
          <a:bodyPr wrap="none" rtlCol="0">
            <a:spAutoFit/>
          </a:bodyPr>
          <a:lstStyle/>
          <a:p>
            <a:r>
              <a:rPr lang="en-IN" sz="2200" dirty="0">
                <a:latin typeface="Arial" panose="020B0604020202020204" pitchFamily="34" charset="0"/>
                <a:cs typeface="Arial" panose="020B0604020202020204" pitchFamily="34" charset="0"/>
              </a:rPr>
              <a:t>Team- Adarsh Raj, Onkar </a:t>
            </a:r>
            <a:r>
              <a:rPr lang="en-IN" sz="2200" dirty="0" err="1">
                <a:latin typeface="Arial" panose="020B0604020202020204" pitchFamily="34" charset="0"/>
                <a:cs typeface="Arial" panose="020B0604020202020204" pitchFamily="34" charset="0"/>
              </a:rPr>
              <a:t>Pushp</a:t>
            </a:r>
            <a:r>
              <a:rPr lang="en-IN" sz="2200" dirty="0">
                <a:latin typeface="Arial" panose="020B0604020202020204" pitchFamily="34" charset="0"/>
                <a:cs typeface="Arial" panose="020B0604020202020204" pitchFamily="34" charset="0"/>
              </a:rPr>
              <a:t>( BIT </a:t>
            </a:r>
            <a:r>
              <a:rPr lang="en-IN" sz="2200" dirty="0" err="1">
                <a:latin typeface="Arial" panose="020B0604020202020204" pitchFamily="34" charset="0"/>
                <a:cs typeface="Arial" panose="020B0604020202020204" pitchFamily="34" charset="0"/>
              </a:rPr>
              <a:t>Sindri</a:t>
            </a:r>
            <a:r>
              <a:rPr lang="en-IN"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69339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546" y="0"/>
            <a:ext cx="10051454"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61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9598" y="-76200"/>
            <a:ext cx="9127872"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647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762000"/>
            <a:ext cx="12017669" cy="483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16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84CEB7-65B5-432E-AF1E-FD4B82E6B0C2}"/>
              </a:ext>
            </a:extLst>
          </p:cNvPr>
          <p:cNvPicPr>
            <a:picLocks noChangeAspect="1"/>
          </p:cNvPicPr>
          <p:nvPr/>
        </p:nvPicPr>
        <p:blipFill>
          <a:blip r:embed="rId2"/>
          <a:stretch>
            <a:fillRect/>
          </a:stretch>
        </p:blipFill>
        <p:spPr>
          <a:xfrm>
            <a:off x="6390941" y="838200"/>
            <a:ext cx="5543550" cy="3524250"/>
          </a:xfrm>
          <a:prstGeom prst="rect">
            <a:avLst/>
          </a:prstGeom>
        </p:spPr>
      </p:pic>
      <p:sp>
        <p:nvSpPr>
          <p:cNvPr id="6" name="TextBox 5">
            <a:extLst>
              <a:ext uri="{FF2B5EF4-FFF2-40B4-BE49-F238E27FC236}">
                <a16:creationId xmlns:a16="http://schemas.microsoft.com/office/drawing/2014/main" id="{6F58D16A-516F-46B1-8EAD-33CAB16865D6}"/>
              </a:ext>
            </a:extLst>
          </p:cNvPr>
          <p:cNvSpPr txBox="1"/>
          <p:nvPr/>
        </p:nvSpPr>
        <p:spPr>
          <a:xfrm>
            <a:off x="3124200" y="0"/>
            <a:ext cx="5450466" cy="523220"/>
          </a:xfrm>
          <a:prstGeom prst="rect">
            <a:avLst/>
          </a:prstGeom>
          <a:noFill/>
        </p:spPr>
        <p:txBody>
          <a:bodyPr wrap="none" rtlCol="0">
            <a:spAutoFit/>
          </a:bodyPr>
          <a:lstStyle/>
          <a:p>
            <a:r>
              <a:rPr lang="en-IN" sz="2800" b="1" u="sng" dirty="0">
                <a:latin typeface="Arial" panose="020B0604020202020204" pitchFamily="34" charset="0"/>
                <a:cs typeface="Arial" panose="020B0604020202020204" pitchFamily="34" charset="0"/>
              </a:rPr>
              <a:t>Vision and Benefits of our Idea</a:t>
            </a:r>
          </a:p>
        </p:txBody>
      </p:sp>
      <p:pic>
        <p:nvPicPr>
          <p:cNvPr id="8" name="Picture 7">
            <a:extLst>
              <a:ext uri="{FF2B5EF4-FFF2-40B4-BE49-F238E27FC236}">
                <a16:creationId xmlns:a16="http://schemas.microsoft.com/office/drawing/2014/main" id="{E2A052BF-74D4-47F5-B09C-EB278B7E85D8}"/>
              </a:ext>
            </a:extLst>
          </p:cNvPr>
          <p:cNvPicPr>
            <a:picLocks noChangeAspect="1"/>
          </p:cNvPicPr>
          <p:nvPr/>
        </p:nvPicPr>
        <p:blipFill>
          <a:blip r:embed="rId3"/>
          <a:stretch>
            <a:fillRect/>
          </a:stretch>
        </p:blipFill>
        <p:spPr>
          <a:xfrm>
            <a:off x="257509" y="523220"/>
            <a:ext cx="5134309" cy="3677163"/>
          </a:xfrm>
          <a:prstGeom prst="rect">
            <a:avLst/>
          </a:prstGeom>
        </p:spPr>
      </p:pic>
      <p:sp>
        <p:nvSpPr>
          <p:cNvPr id="9" name="TextBox 8">
            <a:extLst>
              <a:ext uri="{FF2B5EF4-FFF2-40B4-BE49-F238E27FC236}">
                <a16:creationId xmlns:a16="http://schemas.microsoft.com/office/drawing/2014/main" id="{BF6121A5-A96C-44A3-BC40-118090CB5C27}"/>
              </a:ext>
            </a:extLst>
          </p:cNvPr>
          <p:cNvSpPr txBox="1"/>
          <p:nvPr/>
        </p:nvSpPr>
        <p:spPr>
          <a:xfrm>
            <a:off x="0" y="4200383"/>
            <a:ext cx="6122189" cy="646331"/>
          </a:xfrm>
          <a:prstGeom prst="rect">
            <a:avLst/>
          </a:prstGeom>
          <a:noFill/>
        </p:spPr>
        <p:txBody>
          <a:bodyPr wrap="none" rtlCol="0">
            <a:spAutoFit/>
          </a:bodyPr>
          <a:lstStyle/>
          <a:p>
            <a:r>
              <a:rPr lang="en-IN" b="1" dirty="0">
                <a:solidFill>
                  <a:srgbClr val="FF0000"/>
                </a:solidFill>
                <a:latin typeface="Arial" panose="020B0604020202020204" pitchFamily="34" charset="0"/>
                <a:cs typeface="Arial" panose="020B0604020202020204" pitchFamily="34" charset="0"/>
              </a:rPr>
              <a:t>The cost of fossil fuels will exponentially rise in future</a:t>
            </a:r>
          </a:p>
          <a:p>
            <a:r>
              <a:rPr lang="en-IN" b="1" dirty="0">
                <a:solidFill>
                  <a:srgbClr val="FF0000"/>
                </a:solidFill>
                <a:latin typeface="Arial" panose="020B0604020202020204" pitchFamily="34" charset="0"/>
                <a:cs typeface="Arial" panose="020B0604020202020204" pitchFamily="34" charset="0"/>
              </a:rPr>
              <a:t>and thus the iron making process.</a:t>
            </a:r>
          </a:p>
        </p:txBody>
      </p:sp>
      <p:sp>
        <p:nvSpPr>
          <p:cNvPr id="10" name="TextBox 9">
            <a:extLst>
              <a:ext uri="{FF2B5EF4-FFF2-40B4-BE49-F238E27FC236}">
                <a16:creationId xmlns:a16="http://schemas.microsoft.com/office/drawing/2014/main" id="{97037D55-25F0-4484-8CF6-85A2393B1C2C}"/>
              </a:ext>
            </a:extLst>
          </p:cNvPr>
          <p:cNvSpPr txBox="1"/>
          <p:nvPr/>
        </p:nvSpPr>
        <p:spPr>
          <a:xfrm>
            <a:off x="6122189" y="4543477"/>
            <a:ext cx="6288901" cy="923330"/>
          </a:xfrm>
          <a:prstGeom prst="rect">
            <a:avLst/>
          </a:prstGeom>
          <a:noFill/>
        </p:spPr>
        <p:txBody>
          <a:bodyPr wrap="none" rtlCol="0">
            <a:spAutoFit/>
          </a:bodyPr>
          <a:lstStyle/>
          <a:p>
            <a:r>
              <a:rPr lang="en-IN" b="1" dirty="0">
                <a:solidFill>
                  <a:srgbClr val="FF0000"/>
                </a:solidFill>
                <a:latin typeface="Arial" panose="020B0604020202020204" pitchFamily="34" charset="0"/>
                <a:cs typeface="Arial" panose="020B0604020202020204" pitchFamily="34" charset="0"/>
              </a:rPr>
              <a:t>The exponential rise in the rate of CO2 is really a threat </a:t>
            </a:r>
          </a:p>
          <a:p>
            <a:r>
              <a:rPr lang="en-IN" b="1" dirty="0">
                <a:solidFill>
                  <a:srgbClr val="FF0000"/>
                </a:solidFill>
                <a:latin typeface="Arial" panose="020B0604020202020204" pitchFamily="34" charset="0"/>
                <a:cs typeface="Arial" panose="020B0604020202020204" pitchFamily="34" charset="0"/>
              </a:rPr>
              <a:t>In long term. Moreover, due to its high density CO2 will </a:t>
            </a:r>
          </a:p>
          <a:p>
            <a:r>
              <a:rPr lang="en-IN" b="1" dirty="0">
                <a:solidFill>
                  <a:srgbClr val="FF0000"/>
                </a:solidFill>
                <a:latin typeface="Arial" panose="020B0604020202020204" pitchFamily="34" charset="0"/>
                <a:cs typeface="Arial" panose="020B0604020202020204" pitchFamily="34" charset="0"/>
              </a:rPr>
              <a:t>definitely reside where humanity exists.</a:t>
            </a:r>
          </a:p>
        </p:txBody>
      </p:sp>
      <p:sp>
        <p:nvSpPr>
          <p:cNvPr id="11" name="TextBox 10">
            <a:extLst>
              <a:ext uri="{FF2B5EF4-FFF2-40B4-BE49-F238E27FC236}">
                <a16:creationId xmlns:a16="http://schemas.microsoft.com/office/drawing/2014/main" id="{C2F102FC-FFF4-4ABE-81B9-7FBFE973CDA7}"/>
              </a:ext>
            </a:extLst>
          </p:cNvPr>
          <p:cNvSpPr txBox="1"/>
          <p:nvPr/>
        </p:nvSpPr>
        <p:spPr>
          <a:xfrm>
            <a:off x="111016" y="5466807"/>
            <a:ext cx="12155892" cy="1200329"/>
          </a:xfrm>
          <a:prstGeom prst="rect">
            <a:avLst/>
          </a:prstGeom>
          <a:noFill/>
        </p:spPr>
        <p:txBody>
          <a:bodyPr wrap="none" rtlCol="0">
            <a:spAutoFit/>
          </a:bodyPr>
          <a:lstStyle/>
          <a:p>
            <a:pPr marL="285750" indent="-285750">
              <a:buFont typeface="Wingdings" panose="05000000000000000000" pitchFamily="2" charset="2"/>
              <a:buChar char="Ø"/>
            </a:pPr>
            <a:r>
              <a:rPr lang="en-IN" b="1" dirty="0">
                <a:solidFill>
                  <a:srgbClr val="002060"/>
                </a:solidFill>
                <a:latin typeface="Arial" panose="020B0604020202020204" pitchFamily="34" charset="0"/>
                <a:cs typeface="Arial" panose="020B0604020202020204" pitchFamily="34" charset="0"/>
              </a:rPr>
              <a:t>Our idea of conversion of CO2 into CO will definitely help in lowering global warming rate because it is not</a:t>
            </a:r>
          </a:p>
          <a:p>
            <a:r>
              <a:rPr lang="en-IN" b="1" dirty="0">
                <a:solidFill>
                  <a:srgbClr val="002060"/>
                </a:solidFill>
                <a:latin typeface="Arial" panose="020B0604020202020204" pitchFamily="34" charset="0"/>
                <a:cs typeface="Arial" panose="020B0604020202020204" pitchFamily="34" charset="0"/>
              </a:rPr>
              <a:t> just limited to steel industries but can be used in any CO2 emitting industry.</a:t>
            </a:r>
          </a:p>
          <a:p>
            <a:pPr marL="285750" indent="-285750">
              <a:buFont typeface="Wingdings" panose="05000000000000000000" pitchFamily="2" charset="2"/>
              <a:buChar char="Ø"/>
            </a:pPr>
            <a:r>
              <a:rPr lang="en-IN" b="1" dirty="0">
                <a:solidFill>
                  <a:srgbClr val="002060"/>
                </a:solidFill>
                <a:latin typeface="Arial" panose="020B0604020202020204" pitchFamily="34" charset="0"/>
                <a:cs typeface="Arial" panose="020B0604020202020204" pitchFamily="34" charset="0"/>
              </a:rPr>
              <a:t>The CO produced during this process will help in reducing the amount of coke consumption and thus</a:t>
            </a:r>
          </a:p>
          <a:p>
            <a:r>
              <a:rPr lang="en-IN" b="1" dirty="0">
                <a:solidFill>
                  <a:srgbClr val="002060"/>
                </a:solidFill>
                <a:latin typeface="Arial" panose="020B0604020202020204" pitchFamily="34" charset="0"/>
                <a:cs typeface="Arial" panose="020B0604020202020204" pitchFamily="34" charset="0"/>
              </a:rPr>
              <a:t> it might be helpful in decreasing the cost expenses in long run.</a:t>
            </a:r>
          </a:p>
        </p:txBody>
      </p:sp>
    </p:spTree>
    <p:extLst>
      <p:ext uri="{BB962C8B-B14F-4D97-AF65-F5344CB8AC3E}">
        <p14:creationId xmlns:p14="http://schemas.microsoft.com/office/powerpoint/2010/main" val="66697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9113" y="1028700"/>
            <a:ext cx="8609012"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53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680" y="-103102"/>
            <a:ext cx="841375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0478A32F-3B25-4B6D-AD1F-248455D03591}"/>
              </a:ext>
            </a:extLst>
          </p:cNvPr>
          <p:cNvSpPr/>
          <p:nvPr/>
        </p:nvSpPr>
        <p:spPr>
          <a:xfrm>
            <a:off x="55198" y="784292"/>
            <a:ext cx="5631131" cy="1754326"/>
          </a:xfrm>
          <a:prstGeom prst="rect">
            <a:avLst/>
          </a:prstGeom>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In Ironmaking, BF top gas is burnt in stoves to heat the incoming cold blast and the flue gas containing CO2 and N2 are released to atmosphere through chimney after removal of all the possible heat and dust.</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This is leads to production of tons of CO2 daily.</a:t>
            </a:r>
            <a:endParaRPr lang="en-IN" dirty="0">
              <a:latin typeface="Arial" panose="020B0604020202020204" pitchFamily="34" charset="0"/>
              <a:cs typeface="Arial" panose="020B0604020202020204" pitchFamily="34" charset="0"/>
            </a:endParaRPr>
          </a:p>
        </p:txBody>
      </p:sp>
      <p:graphicFrame>
        <p:nvGraphicFramePr>
          <p:cNvPr id="14" name="Chart 13">
            <a:extLst>
              <a:ext uri="{FF2B5EF4-FFF2-40B4-BE49-F238E27FC236}">
                <a16:creationId xmlns:a16="http://schemas.microsoft.com/office/drawing/2014/main" id="{0E0F33CA-5B2B-47D6-A8D3-201C02A3A078}"/>
              </a:ext>
            </a:extLst>
          </p:cNvPr>
          <p:cNvGraphicFramePr/>
          <p:nvPr>
            <p:extLst>
              <p:ext uri="{D42A27DB-BD31-4B8C-83A1-F6EECF244321}">
                <p14:modId xmlns:p14="http://schemas.microsoft.com/office/powerpoint/2010/main" val="2012443739"/>
              </p:ext>
            </p:extLst>
          </p:nvPr>
        </p:nvGraphicFramePr>
        <p:xfrm>
          <a:off x="4733540" y="2903117"/>
          <a:ext cx="4888454" cy="3287958"/>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3D197ADB-F437-453E-884F-FFF7216B07D8}"/>
              </a:ext>
            </a:extLst>
          </p:cNvPr>
          <p:cNvSpPr txBox="1"/>
          <p:nvPr/>
        </p:nvSpPr>
        <p:spPr>
          <a:xfrm>
            <a:off x="7528811" y="4019952"/>
            <a:ext cx="1029081" cy="584775"/>
          </a:xfrm>
          <a:prstGeom prst="rect">
            <a:avLst/>
          </a:prstGeom>
          <a:noFill/>
        </p:spPr>
        <p:txBody>
          <a:bodyPr wrap="square" rtlCol="0">
            <a:spAutoFit/>
          </a:bodyPr>
          <a:lstStyle/>
          <a:p>
            <a:r>
              <a:rPr lang="en-IN" sz="3200" b="1" dirty="0"/>
              <a:t>N</a:t>
            </a:r>
            <a:r>
              <a:rPr lang="en-IN" b="1" dirty="0"/>
              <a:t>2</a:t>
            </a:r>
          </a:p>
        </p:txBody>
      </p:sp>
      <p:sp>
        <p:nvSpPr>
          <p:cNvPr id="17" name="TextBox 16">
            <a:extLst>
              <a:ext uri="{FF2B5EF4-FFF2-40B4-BE49-F238E27FC236}">
                <a16:creationId xmlns:a16="http://schemas.microsoft.com/office/drawing/2014/main" id="{AD6C26FD-0797-4A22-B926-336BD4AD5225}"/>
              </a:ext>
            </a:extLst>
          </p:cNvPr>
          <p:cNvSpPr txBox="1"/>
          <p:nvPr/>
        </p:nvSpPr>
        <p:spPr>
          <a:xfrm>
            <a:off x="7479614" y="4583567"/>
            <a:ext cx="861133" cy="415498"/>
          </a:xfrm>
          <a:prstGeom prst="rect">
            <a:avLst/>
          </a:prstGeom>
          <a:noFill/>
        </p:spPr>
        <p:txBody>
          <a:bodyPr wrap="none" rtlCol="0">
            <a:spAutoFit/>
          </a:bodyPr>
          <a:lstStyle/>
          <a:p>
            <a:r>
              <a:rPr lang="en-IN" sz="2100" b="1" dirty="0"/>
              <a:t>52.7%</a:t>
            </a:r>
          </a:p>
        </p:txBody>
      </p:sp>
      <p:sp>
        <p:nvSpPr>
          <p:cNvPr id="18" name="TextBox 17">
            <a:extLst>
              <a:ext uri="{FF2B5EF4-FFF2-40B4-BE49-F238E27FC236}">
                <a16:creationId xmlns:a16="http://schemas.microsoft.com/office/drawing/2014/main" id="{0E82A4BA-DE3A-4CAA-A29D-F2CA53A63761}"/>
              </a:ext>
            </a:extLst>
          </p:cNvPr>
          <p:cNvSpPr txBox="1"/>
          <p:nvPr/>
        </p:nvSpPr>
        <p:spPr>
          <a:xfrm>
            <a:off x="6076469" y="4576645"/>
            <a:ext cx="764953" cy="369332"/>
          </a:xfrm>
          <a:prstGeom prst="rect">
            <a:avLst/>
          </a:prstGeom>
          <a:noFill/>
        </p:spPr>
        <p:txBody>
          <a:bodyPr wrap="none" rtlCol="0">
            <a:spAutoFit/>
          </a:bodyPr>
          <a:lstStyle/>
          <a:p>
            <a:r>
              <a:rPr lang="en-IN" b="1" dirty="0">
                <a:solidFill>
                  <a:schemeClr val="bg1">
                    <a:lumMod val="95000"/>
                    <a:lumOff val="5000"/>
                  </a:schemeClr>
                </a:solidFill>
              </a:rPr>
              <a:t>47.3%</a:t>
            </a:r>
          </a:p>
        </p:txBody>
      </p:sp>
      <p:sp>
        <p:nvSpPr>
          <p:cNvPr id="6" name="Rectangle 5">
            <a:extLst>
              <a:ext uri="{FF2B5EF4-FFF2-40B4-BE49-F238E27FC236}">
                <a16:creationId xmlns:a16="http://schemas.microsoft.com/office/drawing/2014/main" id="{14A4EBA2-1178-4020-A0BA-F89A22535E8F}"/>
              </a:ext>
            </a:extLst>
          </p:cNvPr>
          <p:cNvSpPr/>
          <p:nvPr/>
        </p:nvSpPr>
        <p:spPr>
          <a:xfrm>
            <a:off x="6096000" y="6267219"/>
            <a:ext cx="2289409" cy="461665"/>
          </a:xfrm>
          <a:prstGeom prst="rect">
            <a:avLst/>
          </a:prstGeom>
        </p:spPr>
        <p:txBody>
          <a:bodyPr wrap="none">
            <a:spAutoFit/>
          </a:bodyPr>
          <a:lstStyle/>
          <a:p>
            <a:r>
              <a:rPr lang="en-IN" sz="2400" b="1" dirty="0">
                <a:solidFill>
                  <a:srgbClr val="FF0000"/>
                </a:solidFill>
                <a:latin typeface="Arial" panose="020B0604020202020204" pitchFamily="34" charset="0"/>
                <a:cs typeface="Arial" panose="020B0604020202020204" pitchFamily="34" charset="0"/>
              </a:rPr>
              <a:t>Dry Stove Gas</a:t>
            </a:r>
          </a:p>
        </p:txBody>
      </p:sp>
      <p:graphicFrame>
        <p:nvGraphicFramePr>
          <p:cNvPr id="12" name="Chart 11">
            <a:extLst>
              <a:ext uri="{FF2B5EF4-FFF2-40B4-BE49-F238E27FC236}">
                <a16:creationId xmlns:a16="http://schemas.microsoft.com/office/drawing/2014/main" id="{07D70391-ADF3-4D1D-823F-BD52B1567F6B}"/>
              </a:ext>
            </a:extLst>
          </p:cNvPr>
          <p:cNvGraphicFramePr/>
          <p:nvPr>
            <p:extLst>
              <p:ext uri="{D42A27DB-BD31-4B8C-83A1-F6EECF244321}">
                <p14:modId xmlns:p14="http://schemas.microsoft.com/office/powerpoint/2010/main" val="1646422352"/>
              </p:ext>
            </p:extLst>
          </p:nvPr>
        </p:nvGraphicFramePr>
        <p:xfrm>
          <a:off x="-507610" y="3273379"/>
          <a:ext cx="4345743" cy="2917696"/>
        </p:xfrm>
        <a:graphic>
          <a:graphicData uri="http://schemas.openxmlformats.org/drawingml/2006/chart">
            <c:chart xmlns:c="http://schemas.openxmlformats.org/drawingml/2006/chart" xmlns:r="http://schemas.openxmlformats.org/officeDocument/2006/relationships" r:id="rId7"/>
          </a:graphicData>
        </a:graphic>
      </p:graphicFrame>
      <p:sp>
        <p:nvSpPr>
          <p:cNvPr id="13" name="TextBox 12">
            <a:extLst>
              <a:ext uri="{FF2B5EF4-FFF2-40B4-BE49-F238E27FC236}">
                <a16:creationId xmlns:a16="http://schemas.microsoft.com/office/drawing/2014/main" id="{37E758D5-6A34-40BA-9D17-3FAAE0BFA46E}"/>
              </a:ext>
            </a:extLst>
          </p:cNvPr>
          <p:cNvSpPr txBox="1"/>
          <p:nvPr/>
        </p:nvSpPr>
        <p:spPr>
          <a:xfrm>
            <a:off x="2080837" y="3906865"/>
            <a:ext cx="471604" cy="6694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prstClr val="black"/>
                </a:solidFill>
                <a:effectLst/>
                <a:uLnTx/>
                <a:uFillTx/>
              </a:rPr>
              <a:t>N</a:t>
            </a:r>
            <a:r>
              <a:rPr kumimoji="0" lang="en-IN" sz="1350" b="1" i="0" u="none" strike="noStrike" kern="0" cap="none" spc="0" normalizeH="0" baseline="0" noProof="0" dirty="0">
                <a:ln>
                  <a:noFill/>
                </a:ln>
                <a:solidFill>
                  <a:prstClr val="black"/>
                </a:solidFill>
                <a:effectLst/>
                <a:uLnTx/>
                <a:uFillTx/>
              </a:rPr>
              <a:t>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black"/>
              </a:solidFill>
              <a:effectLst/>
              <a:uLnTx/>
              <a:uFillTx/>
            </a:endParaRPr>
          </a:p>
        </p:txBody>
      </p:sp>
      <p:cxnSp>
        <p:nvCxnSpPr>
          <p:cNvPr id="19" name="Straight Arrow Connector 18">
            <a:extLst>
              <a:ext uri="{FF2B5EF4-FFF2-40B4-BE49-F238E27FC236}">
                <a16:creationId xmlns:a16="http://schemas.microsoft.com/office/drawing/2014/main" id="{D2B9465E-1AFC-4447-A8C7-1AB9E214DDAA}"/>
              </a:ext>
            </a:extLst>
          </p:cNvPr>
          <p:cNvCxnSpPr/>
          <p:nvPr/>
        </p:nvCxnSpPr>
        <p:spPr>
          <a:xfrm flipH="1" flipV="1">
            <a:off x="1254790" y="3011723"/>
            <a:ext cx="274320" cy="253219"/>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
        <p:nvSpPr>
          <p:cNvPr id="20" name="TextBox 19">
            <a:extLst>
              <a:ext uri="{FF2B5EF4-FFF2-40B4-BE49-F238E27FC236}">
                <a16:creationId xmlns:a16="http://schemas.microsoft.com/office/drawing/2014/main" id="{9F4B5BDE-6A7F-4BB1-9503-E9067587D40B}"/>
              </a:ext>
            </a:extLst>
          </p:cNvPr>
          <p:cNvSpPr txBox="1"/>
          <p:nvPr/>
        </p:nvSpPr>
        <p:spPr>
          <a:xfrm>
            <a:off x="818439" y="2676667"/>
            <a:ext cx="46679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rgbClr val="002060"/>
                </a:solidFill>
                <a:effectLst/>
                <a:uLnTx/>
                <a:uFillTx/>
              </a:rPr>
              <a:t>H</a:t>
            </a:r>
            <a:r>
              <a:rPr kumimoji="0" lang="en-IN" sz="1350" b="1" i="0" u="none" strike="noStrike" kern="0" cap="none" spc="0" normalizeH="0" baseline="0" noProof="0" dirty="0">
                <a:ln>
                  <a:noFill/>
                </a:ln>
                <a:solidFill>
                  <a:srgbClr val="002060"/>
                </a:solidFill>
                <a:effectLst/>
                <a:uLnTx/>
                <a:uFillTx/>
              </a:rPr>
              <a:t>2</a:t>
            </a:r>
          </a:p>
        </p:txBody>
      </p:sp>
      <p:sp>
        <p:nvSpPr>
          <p:cNvPr id="21" name="TextBox 20">
            <a:extLst>
              <a:ext uri="{FF2B5EF4-FFF2-40B4-BE49-F238E27FC236}">
                <a16:creationId xmlns:a16="http://schemas.microsoft.com/office/drawing/2014/main" id="{1F33DADA-1FB3-4FCC-AA76-752B95A2C176}"/>
              </a:ext>
            </a:extLst>
          </p:cNvPr>
          <p:cNvSpPr txBox="1"/>
          <p:nvPr/>
        </p:nvSpPr>
        <p:spPr>
          <a:xfrm>
            <a:off x="1837382" y="4325595"/>
            <a:ext cx="954107" cy="3000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rPr>
              <a:t>About 50%</a:t>
            </a:r>
          </a:p>
        </p:txBody>
      </p:sp>
      <p:sp>
        <p:nvSpPr>
          <p:cNvPr id="22" name="TextBox 21">
            <a:extLst>
              <a:ext uri="{FF2B5EF4-FFF2-40B4-BE49-F238E27FC236}">
                <a16:creationId xmlns:a16="http://schemas.microsoft.com/office/drawing/2014/main" id="{2BFCDC42-DBC1-4424-A05F-C93CF43B5349}"/>
              </a:ext>
            </a:extLst>
          </p:cNvPr>
          <p:cNvSpPr txBox="1"/>
          <p:nvPr/>
        </p:nvSpPr>
        <p:spPr>
          <a:xfrm>
            <a:off x="733350" y="5350896"/>
            <a:ext cx="968535" cy="3000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350" b="1" i="0" u="none" strike="noStrike" kern="0" cap="none" spc="0" normalizeH="0" baseline="0" noProof="0" dirty="0">
                <a:ln>
                  <a:noFill/>
                </a:ln>
                <a:solidFill>
                  <a:srgbClr val="002060"/>
                </a:solidFill>
                <a:effectLst/>
                <a:uLnTx/>
                <a:uFillTx/>
              </a:rPr>
              <a:t>About 24%</a:t>
            </a:r>
          </a:p>
        </p:txBody>
      </p:sp>
      <p:sp>
        <p:nvSpPr>
          <p:cNvPr id="23" name="TextBox 22">
            <a:extLst>
              <a:ext uri="{FF2B5EF4-FFF2-40B4-BE49-F238E27FC236}">
                <a16:creationId xmlns:a16="http://schemas.microsoft.com/office/drawing/2014/main" id="{D99A1544-528B-47D7-9D6C-53B7CFDB0619}"/>
              </a:ext>
            </a:extLst>
          </p:cNvPr>
          <p:cNvSpPr txBox="1"/>
          <p:nvPr/>
        </p:nvSpPr>
        <p:spPr>
          <a:xfrm>
            <a:off x="471966" y="4292032"/>
            <a:ext cx="968535" cy="3000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350" b="1" i="0" u="none" strike="noStrike" kern="0" cap="none" spc="0" normalizeH="0" baseline="0" noProof="0" dirty="0">
                <a:ln>
                  <a:noFill/>
                </a:ln>
                <a:solidFill>
                  <a:prstClr val="white">
                    <a:lumMod val="95000"/>
                    <a:lumOff val="5000"/>
                  </a:prstClr>
                </a:solidFill>
                <a:effectLst/>
                <a:uLnTx/>
                <a:uFillTx/>
              </a:rPr>
              <a:t>About 22%</a:t>
            </a:r>
          </a:p>
        </p:txBody>
      </p:sp>
      <p:sp>
        <p:nvSpPr>
          <p:cNvPr id="24" name="TextBox 23">
            <a:extLst>
              <a:ext uri="{FF2B5EF4-FFF2-40B4-BE49-F238E27FC236}">
                <a16:creationId xmlns:a16="http://schemas.microsoft.com/office/drawing/2014/main" id="{8F7DC8D2-627C-478C-AEE6-813627AA9148}"/>
              </a:ext>
            </a:extLst>
          </p:cNvPr>
          <p:cNvSpPr txBox="1"/>
          <p:nvPr/>
        </p:nvSpPr>
        <p:spPr>
          <a:xfrm>
            <a:off x="1399299" y="2703529"/>
            <a:ext cx="111038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100" b="1" i="0" u="none" strike="noStrike" kern="0" cap="none" spc="0" normalizeH="0" baseline="0" noProof="0" dirty="0">
                <a:ln>
                  <a:noFill/>
                </a:ln>
                <a:solidFill>
                  <a:srgbClr val="002060"/>
                </a:solidFill>
                <a:effectLst/>
                <a:uLnTx/>
                <a:uFillTx/>
              </a:rPr>
              <a:t>(4%)</a:t>
            </a:r>
          </a:p>
        </p:txBody>
      </p:sp>
      <p:sp>
        <p:nvSpPr>
          <p:cNvPr id="25" name="TextBox 24">
            <a:extLst>
              <a:ext uri="{FF2B5EF4-FFF2-40B4-BE49-F238E27FC236}">
                <a16:creationId xmlns:a16="http://schemas.microsoft.com/office/drawing/2014/main" id="{E5D54A76-1DE4-475F-9EAA-1B689F472F3F}"/>
              </a:ext>
            </a:extLst>
          </p:cNvPr>
          <p:cNvSpPr txBox="1"/>
          <p:nvPr/>
        </p:nvSpPr>
        <p:spPr>
          <a:xfrm>
            <a:off x="298519" y="6274166"/>
            <a:ext cx="2751074" cy="461665"/>
          </a:xfrm>
          <a:prstGeom prst="rect">
            <a:avLst/>
          </a:prstGeom>
          <a:noFill/>
        </p:spPr>
        <p:txBody>
          <a:bodyPr wrap="none" rtlCol="0">
            <a:spAutoFit/>
          </a:bodyPr>
          <a:lstStyle/>
          <a:p>
            <a:r>
              <a:rPr lang="en-IN" sz="2400" b="1" dirty="0">
                <a:solidFill>
                  <a:srgbClr val="FF0000"/>
                </a:solidFill>
                <a:latin typeface="Arial" panose="020B0604020202020204" pitchFamily="34" charset="0"/>
                <a:cs typeface="Arial" panose="020B0604020202020204" pitchFamily="34" charset="0"/>
              </a:rPr>
              <a:t>Blast furnace gas</a:t>
            </a:r>
          </a:p>
        </p:txBody>
      </p:sp>
      <p:sp>
        <p:nvSpPr>
          <p:cNvPr id="26" name="Arrow: Right 25">
            <a:extLst>
              <a:ext uri="{FF2B5EF4-FFF2-40B4-BE49-F238E27FC236}">
                <a16:creationId xmlns:a16="http://schemas.microsoft.com/office/drawing/2014/main" id="{01B2E1E7-6C3E-42D7-84F6-8EDEF5655DB5}"/>
              </a:ext>
            </a:extLst>
          </p:cNvPr>
          <p:cNvSpPr/>
          <p:nvPr/>
        </p:nvSpPr>
        <p:spPr>
          <a:xfrm>
            <a:off x="3259652" y="4465332"/>
            <a:ext cx="2426677" cy="453683"/>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38FC9E9-6FF6-4AA2-B25B-30606E7D13F8}"/>
              </a:ext>
            </a:extLst>
          </p:cNvPr>
          <p:cNvSpPr txBox="1"/>
          <p:nvPr/>
        </p:nvSpPr>
        <p:spPr>
          <a:xfrm>
            <a:off x="3172017" y="4073334"/>
            <a:ext cx="2356671"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100" b="1" i="0" u="none" strike="noStrike" kern="0" cap="none" spc="0" normalizeH="0" baseline="0" noProof="0" dirty="0">
                <a:ln>
                  <a:noFill/>
                </a:ln>
                <a:solidFill>
                  <a:prstClr val="black">
                    <a:lumMod val="95000"/>
                    <a:lumOff val="5000"/>
                  </a:prstClr>
                </a:solidFill>
                <a:effectLst/>
                <a:uLnTx/>
                <a:uFillTx/>
              </a:rPr>
              <a:t>After burning in O</a:t>
            </a:r>
            <a:r>
              <a:rPr kumimoji="0" lang="en-IN" sz="1500" b="1" i="0" u="none" strike="noStrike" kern="0" cap="none" spc="0" normalizeH="0" baseline="0" noProof="0" dirty="0">
                <a:ln>
                  <a:noFill/>
                </a:ln>
                <a:solidFill>
                  <a:prstClr val="black">
                    <a:lumMod val="95000"/>
                    <a:lumOff val="5000"/>
                  </a:prstClr>
                </a:solidFill>
                <a:effectLst/>
                <a:uLnTx/>
                <a:uFillTx/>
              </a:rPr>
              <a:t>2</a:t>
            </a:r>
            <a:r>
              <a:rPr kumimoji="0" lang="en-IN" sz="2100" b="1" i="0" u="none" strike="noStrike" kern="0" cap="none" spc="0" normalizeH="0" baseline="0" noProof="0" dirty="0">
                <a:ln>
                  <a:noFill/>
                </a:ln>
                <a:solidFill>
                  <a:prstClr val="black">
                    <a:lumMod val="95000"/>
                    <a:lumOff val="5000"/>
                  </a:prstClr>
                </a:solidFill>
                <a:effectLst/>
                <a:uLnTx/>
                <a:uFillTx/>
              </a:rPr>
              <a:t> </a:t>
            </a:r>
          </a:p>
        </p:txBody>
      </p:sp>
      <p:pic>
        <p:nvPicPr>
          <p:cNvPr id="4" name="Picture 3">
            <a:extLst>
              <a:ext uri="{FF2B5EF4-FFF2-40B4-BE49-F238E27FC236}">
                <a16:creationId xmlns:a16="http://schemas.microsoft.com/office/drawing/2014/main" id="{55991E05-83CC-4D6A-A17F-850982807AC2}"/>
              </a:ext>
            </a:extLst>
          </p:cNvPr>
          <p:cNvPicPr>
            <a:picLocks noChangeAspect="1"/>
          </p:cNvPicPr>
          <p:nvPr/>
        </p:nvPicPr>
        <p:blipFill>
          <a:blip r:embed="rId8"/>
          <a:stretch>
            <a:fillRect/>
          </a:stretch>
        </p:blipFill>
        <p:spPr>
          <a:xfrm>
            <a:off x="7240704" y="403493"/>
            <a:ext cx="3725306" cy="2526181"/>
          </a:xfrm>
          <a:prstGeom prst="rect">
            <a:avLst/>
          </a:prstGeom>
        </p:spPr>
      </p:pic>
      <p:sp>
        <p:nvSpPr>
          <p:cNvPr id="7" name="TextBox 6">
            <a:extLst>
              <a:ext uri="{FF2B5EF4-FFF2-40B4-BE49-F238E27FC236}">
                <a16:creationId xmlns:a16="http://schemas.microsoft.com/office/drawing/2014/main" id="{9B071F78-543A-453D-8D91-1F48400207C5}"/>
              </a:ext>
            </a:extLst>
          </p:cNvPr>
          <p:cNvSpPr txBox="1"/>
          <p:nvPr/>
        </p:nvSpPr>
        <p:spPr>
          <a:xfrm>
            <a:off x="7156973" y="2940426"/>
            <a:ext cx="3930628" cy="430887"/>
          </a:xfrm>
          <a:prstGeom prst="rect">
            <a:avLst/>
          </a:prstGeom>
          <a:noFill/>
        </p:spPr>
        <p:txBody>
          <a:bodyPr wrap="none" rtlCol="0">
            <a:spAutoFit/>
          </a:bodyPr>
          <a:lstStyle/>
          <a:p>
            <a:r>
              <a:rPr lang="en-IN" sz="2200" dirty="0">
                <a:latin typeface="Arial" panose="020B0604020202020204" pitchFamily="34" charset="0"/>
                <a:cs typeface="Arial" panose="020B0604020202020204" pitchFamily="34" charset="0"/>
              </a:rPr>
              <a:t>Schematic Greenhouse Effect</a:t>
            </a:r>
          </a:p>
        </p:txBody>
      </p:sp>
      <p:sp>
        <p:nvSpPr>
          <p:cNvPr id="8" name="TextBox 7">
            <a:extLst>
              <a:ext uri="{FF2B5EF4-FFF2-40B4-BE49-F238E27FC236}">
                <a16:creationId xmlns:a16="http://schemas.microsoft.com/office/drawing/2014/main" id="{BA4E8574-9422-4004-83BA-E1316B40F21D}"/>
              </a:ext>
            </a:extLst>
          </p:cNvPr>
          <p:cNvSpPr txBox="1"/>
          <p:nvPr/>
        </p:nvSpPr>
        <p:spPr>
          <a:xfrm>
            <a:off x="9105651" y="4861726"/>
            <a:ext cx="2459456" cy="430887"/>
          </a:xfrm>
          <a:prstGeom prst="rect">
            <a:avLst/>
          </a:prstGeom>
          <a:noFill/>
        </p:spPr>
        <p:txBody>
          <a:bodyPr wrap="none" rtlCol="0">
            <a:spAutoFit/>
          </a:bodyPr>
          <a:lstStyle/>
          <a:p>
            <a:r>
              <a:rPr lang="en-IN" sz="2200" b="1" dirty="0">
                <a:solidFill>
                  <a:srgbClr val="FF0000"/>
                </a:solidFill>
                <a:latin typeface="Arial" panose="020B0604020202020204" pitchFamily="34" charset="0"/>
                <a:cs typeface="Arial" panose="020B0604020202020204" pitchFamily="34" charset="0"/>
              </a:rPr>
              <a:t>For TATA STEEL </a:t>
            </a:r>
          </a:p>
        </p:txBody>
      </p:sp>
      <p:sp>
        <p:nvSpPr>
          <p:cNvPr id="9" name="TextBox 8">
            <a:extLst>
              <a:ext uri="{FF2B5EF4-FFF2-40B4-BE49-F238E27FC236}">
                <a16:creationId xmlns:a16="http://schemas.microsoft.com/office/drawing/2014/main" id="{01FB84DF-50DE-42BB-9218-BEF8CC9939F5}"/>
              </a:ext>
            </a:extLst>
          </p:cNvPr>
          <p:cNvSpPr txBox="1"/>
          <p:nvPr/>
        </p:nvSpPr>
        <p:spPr>
          <a:xfrm>
            <a:off x="8619487" y="5314116"/>
            <a:ext cx="3611886" cy="769441"/>
          </a:xfrm>
          <a:prstGeom prst="rect">
            <a:avLst/>
          </a:prstGeom>
          <a:noFill/>
        </p:spPr>
        <p:txBody>
          <a:bodyPr wrap="none" rtlCol="0">
            <a:spAutoFit/>
          </a:bodyPr>
          <a:lstStyle/>
          <a:p>
            <a:pPr marL="285750" indent="-285750">
              <a:buFont typeface="Wingdings" panose="05000000000000000000" pitchFamily="2" charset="2"/>
              <a:buChar char="Ø"/>
            </a:pPr>
            <a:r>
              <a:rPr lang="en-IN" sz="2200" dirty="0">
                <a:latin typeface="Arial" panose="020B0604020202020204" pitchFamily="34" charset="0"/>
                <a:cs typeface="Arial" panose="020B0604020202020204" pitchFamily="34" charset="0"/>
              </a:rPr>
              <a:t>243 million ton CO2 daily</a:t>
            </a:r>
          </a:p>
          <a:p>
            <a:pPr marL="285750" indent="-285750">
              <a:buFont typeface="Wingdings" panose="05000000000000000000" pitchFamily="2" charset="2"/>
              <a:buChar char="Ø"/>
            </a:pPr>
            <a:r>
              <a:rPr lang="en-IN" sz="2200" dirty="0">
                <a:latin typeface="Arial" panose="020B0604020202020204" pitchFamily="34" charset="0"/>
                <a:cs typeface="Arial" panose="020B0604020202020204" pitchFamily="34" charset="0"/>
              </a:rPr>
              <a:t>303 million ton N2 daily</a:t>
            </a:r>
          </a:p>
        </p:txBody>
      </p:sp>
    </p:spTree>
    <p:extLst>
      <p:ext uri="{BB962C8B-B14F-4D97-AF65-F5344CB8AC3E}">
        <p14:creationId xmlns:p14="http://schemas.microsoft.com/office/powerpoint/2010/main" val="425114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CF139-511A-4803-9131-6FDB2DD24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3" name="Picture 2">
            <a:extLst>
              <a:ext uri="{FF2B5EF4-FFF2-40B4-BE49-F238E27FC236}">
                <a16:creationId xmlns:a16="http://schemas.microsoft.com/office/drawing/2014/main" id="{497C2561-5607-483F-82BE-E1366D888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7" y="-90784"/>
            <a:ext cx="1742739" cy="540850"/>
          </a:xfrm>
          <a:prstGeom prst="rect">
            <a:avLst/>
          </a:prstGeom>
        </p:spPr>
      </p:pic>
      <p:pic>
        <p:nvPicPr>
          <p:cNvPr id="4" name="Picture 3">
            <a:extLst>
              <a:ext uri="{FF2B5EF4-FFF2-40B4-BE49-F238E27FC236}">
                <a16:creationId xmlns:a16="http://schemas.microsoft.com/office/drawing/2014/main" id="{DFD53602-2935-4031-9646-B21A69A20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6963"/>
            <a:ext cx="1078486" cy="704626"/>
          </a:xfrm>
          <a:prstGeom prst="rect">
            <a:avLst/>
          </a:prstGeom>
        </p:spPr>
      </p:pic>
      <p:sp>
        <p:nvSpPr>
          <p:cNvPr id="5" name="TextBox 4">
            <a:extLst>
              <a:ext uri="{FF2B5EF4-FFF2-40B4-BE49-F238E27FC236}">
                <a16:creationId xmlns:a16="http://schemas.microsoft.com/office/drawing/2014/main" id="{5C8A1289-CF85-4D09-936E-DC0953E2FF06}"/>
              </a:ext>
            </a:extLst>
          </p:cNvPr>
          <p:cNvSpPr txBox="1"/>
          <p:nvPr/>
        </p:nvSpPr>
        <p:spPr>
          <a:xfrm>
            <a:off x="64858" y="414305"/>
            <a:ext cx="982961" cy="523220"/>
          </a:xfrm>
          <a:prstGeom prst="rect">
            <a:avLst/>
          </a:prstGeom>
          <a:noFill/>
        </p:spPr>
        <p:txBody>
          <a:bodyPr wrap="none" rtlCol="0">
            <a:spAutoFit/>
          </a:bodyPr>
          <a:lstStyle/>
          <a:p>
            <a:r>
              <a:rPr lang="en-IN" sz="2800" b="1" u="sng" dirty="0">
                <a:solidFill>
                  <a:srgbClr val="FF0000"/>
                </a:solidFill>
                <a:latin typeface="Arial" panose="020B0604020202020204" pitchFamily="34" charset="0"/>
                <a:cs typeface="Arial" panose="020B0604020202020204" pitchFamily="34" charset="0"/>
              </a:rPr>
              <a:t>Aim-</a:t>
            </a:r>
          </a:p>
        </p:txBody>
      </p:sp>
      <p:sp>
        <p:nvSpPr>
          <p:cNvPr id="6" name="TextBox 5">
            <a:extLst>
              <a:ext uri="{FF2B5EF4-FFF2-40B4-BE49-F238E27FC236}">
                <a16:creationId xmlns:a16="http://schemas.microsoft.com/office/drawing/2014/main" id="{27D2E80F-8D12-4444-9A68-5CF7134B9B83}"/>
              </a:ext>
            </a:extLst>
          </p:cNvPr>
          <p:cNvSpPr txBox="1"/>
          <p:nvPr/>
        </p:nvSpPr>
        <p:spPr>
          <a:xfrm>
            <a:off x="1026940" y="509068"/>
            <a:ext cx="5827236" cy="430887"/>
          </a:xfrm>
          <a:prstGeom prst="rect">
            <a:avLst/>
          </a:prstGeom>
          <a:noFill/>
        </p:spPr>
        <p:txBody>
          <a:bodyPr wrap="none" rtlCol="0">
            <a:spAutoFit/>
          </a:bodyPr>
          <a:lstStyle/>
          <a:p>
            <a:r>
              <a:rPr lang="en-IN" sz="2200" dirty="0">
                <a:latin typeface="Arial" panose="020B0604020202020204" pitchFamily="34" charset="0"/>
                <a:cs typeface="Arial" panose="020B0604020202020204" pitchFamily="34" charset="0"/>
              </a:rPr>
              <a:t>Our aim is to utilise this waste gas(CO2+N2).</a:t>
            </a:r>
          </a:p>
        </p:txBody>
      </p:sp>
      <p:pic>
        <p:nvPicPr>
          <p:cNvPr id="8" name="Picture 7">
            <a:extLst>
              <a:ext uri="{FF2B5EF4-FFF2-40B4-BE49-F238E27FC236}">
                <a16:creationId xmlns:a16="http://schemas.microsoft.com/office/drawing/2014/main" id="{0C349CFC-301A-41EE-9722-8B0DA5690B1F}"/>
              </a:ext>
            </a:extLst>
          </p:cNvPr>
          <p:cNvPicPr>
            <a:picLocks noChangeAspect="1"/>
          </p:cNvPicPr>
          <p:nvPr/>
        </p:nvPicPr>
        <p:blipFill>
          <a:blip r:embed="rId5"/>
          <a:stretch>
            <a:fillRect/>
          </a:stretch>
        </p:blipFill>
        <p:spPr>
          <a:xfrm>
            <a:off x="5774652" y="843346"/>
            <a:ext cx="6417347" cy="3810001"/>
          </a:xfrm>
          <a:prstGeom prst="rect">
            <a:avLst/>
          </a:prstGeom>
        </p:spPr>
      </p:pic>
      <p:sp>
        <p:nvSpPr>
          <p:cNvPr id="10" name="TextBox 9">
            <a:extLst>
              <a:ext uri="{FF2B5EF4-FFF2-40B4-BE49-F238E27FC236}">
                <a16:creationId xmlns:a16="http://schemas.microsoft.com/office/drawing/2014/main" id="{7DE86FC4-7EB9-4A24-AEE7-138FE8733710}"/>
              </a:ext>
            </a:extLst>
          </p:cNvPr>
          <p:cNvSpPr txBox="1"/>
          <p:nvPr/>
        </p:nvSpPr>
        <p:spPr>
          <a:xfrm>
            <a:off x="-48075" y="2096346"/>
            <a:ext cx="4556055" cy="769441"/>
          </a:xfrm>
          <a:prstGeom prst="rect">
            <a:avLst/>
          </a:prstGeom>
          <a:noFill/>
        </p:spPr>
        <p:txBody>
          <a:bodyPr wrap="none" rtlCol="0">
            <a:spAutoFit/>
          </a:bodyPr>
          <a:lstStyle/>
          <a:p>
            <a:pPr marL="285750" indent="-285750">
              <a:buFont typeface="Wingdings" panose="05000000000000000000" pitchFamily="2" charset="2"/>
              <a:buChar char="Ø"/>
            </a:pPr>
            <a:r>
              <a:rPr lang="en-IN" sz="2200" dirty="0">
                <a:latin typeface="Arial" panose="020B0604020202020204" pitchFamily="34" charset="0"/>
                <a:cs typeface="Arial" panose="020B0604020202020204" pitchFamily="34" charset="0"/>
              </a:rPr>
              <a:t>All together nature has provided </a:t>
            </a:r>
          </a:p>
          <a:p>
            <a:r>
              <a:rPr lang="en-IN" sz="2200" dirty="0">
                <a:latin typeface="Arial" panose="020B0604020202020204" pitchFamily="34" charset="0"/>
                <a:cs typeface="Arial" panose="020B0604020202020204" pitchFamily="34" charset="0"/>
              </a:rPr>
              <a:t>   118 elements</a:t>
            </a:r>
            <a:r>
              <a:rPr lang="en-IN" dirty="0"/>
              <a:t>.</a:t>
            </a:r>
          </a:p>
        </p:txBody>
      </p:sp>
      <p:sp>
        <p:nvSpPr>
          <p:cNvPr id="11" name="TextBox 10">
            <a:extLst>
              <a:ext uri="{FF2B5EF4-FFF2-40B4-BE49-F238E27FC236}">
                <a16:creationId xmlns:a16="http://schemas.microsoft.com/office/drawing/2014/main" id="{B590D6DD-1D8D-4D2E-B561-5ED702389265}"/>
              </a:ext>
            </a:extLst>
          </p:cNvPr>
          <p:cNvSpPr txBox="1"/>
          <p:nvPr/>
        </p:nvSpPr>
        <p:spPr>
          <a:xfrm>
            <a:off x="-48075" y="3044768"/>
            <a:ext cx="5662127" cy="1046440"/>
          </a:xfrm>
          <a:prstGeom prst="rect">
            <a:avLst/>
          </a:prstGeom>
          <a:noFill/>
        </p:spPr>
        <p:txBody>
          <a:bodyPr wrap="none" rtlCol="0">
            <a:spAutoFit/>
          </a:bodyPr>
          <a:lstStyle/>
          <a:p>
            <a:pPr marL="342900" indent="-342900">
              <a:buFont typeface="Wingdings" panose="05000000000000000000" pitchFamily="2" charset="2"/>
              <a:buChar char="Ø"/>
            </a:pPr>
            <a:r>
              <a:rPr lang="en-IN" sz="2200" dirty="0">
                <a:latin typeface="Arial" panose="020B0604020202020204" pitchFamily="34" charset="0"/>
                <a:cs typeface="Arial" panose="020B0604020202020204" pitchFamily="34" charset="0"/>
              </a:rPr>
              <a:t>But utilisation will be easy if the elements</a:t>
            </a:r>
          </a:p>
          <a:p>
            <a:r>
              <a:rPr lang="en-IN" sz="2200" dirty="0">
                <a:latin typeface="Arial" panose="020B0604020202020204" pitchFamily="34" charset="0"/>
                <a:cs typeface="Arial" panose="020B0604020202020204" pitchFamily="34" charset="0"/>
              </a:rPr>
              <a:t>    could be oxidised in CO2 environment.</a:t>
            </a:r>
          </a:p>
          <a:p>
            <a:endParaRPr lang="en-IN" dirty="0"/>
          </a:p>
        </p:txBody>
      </p:sp>
      <p:sp>
        <p:nvSpPr>
          <p:cNvPr id="13" name="TextBox 12">
            <a:extLst>
              <a:ext uri="{FF2B5EF4-FFF2-40B4-BE49-F238E27FC236}">
                <a16:creationId xmlns:a16="http://schemas.microsoft.com/office/drawing/2014/main" id="{5B5ED4CC-B255-445E-8B0F-E03372911334}"/>
              </a:ext>
            </a:extLst>
          </p:cNvPr>
          <p:cNvSpPr txBox="1"/>
          <p:nvPr/>
        </p:nvSpPr>
        <p:spPr>
          <a:xfrm>
            <a:off x="-57692" y="1139286"/>
            <a:ext cx="5979522" cy="769441"/>
          </a:xfrm>
          <a:prstGeom prst="rect">
            <a:avLst/>
          </a:prstGeom>
          <a:noFill/>
        </p:spPr>
        <p:txBody>
          <a:bodyPr wrap="none" rtlCol="0">
            <a:spAutoFit/>
          </a:bodyPr>
          <a:lstStyle/>
          <a:p>
            <a:pPr marL="342900" indent="-342900">
              <a:buFont typeface="Wingdings" panose="05000000000000000000" pitchFamily="2" charset="2"/>
              <a:buChar char="Ø"/>
            </a:pPr>
            <a:r>
              <a:rPr lang="en-IN" sz="2200" dirty="0">
                <a:latin typeface="Arial" panose="020B0604020202020204" pitchFamily="34" charset="0"/>
                <a:cs typeface="Arial" panose="020B0604020202020204" pitchFamily="34" charset="0"/>
              </a:rPr>
              <a:t>For utilisation we have to convert them into </a:t>
            </a:r>
          </a:p>
          <a:p>
            <a:r>
              <a:rPr lang="en-IN" sz="2200" dirty="0">
                <a:latin typeface="Arial" panose="020B0604020202020204" pitchFamily="34" charset="0"/>
                <a:cs typeface="Arial" panose="020B0604020202020204" pitchFamily="34" charset="0"/>
              </a:rPr>
              <a:t>usable form using various chemical reactions.</a:t>
            </a:r>
          </a:p>
        </p:txBody>
      </p:sp>
      <p:sp>
        <p:nvSpPr>
          <p:cNvPr id="14" name="TextBox 13">
            <a:extLst>
              <a:ext uri="{FF2B5EF4-FFF2-40B4-BE49-F238E27FC236}">
                <a16:creationId xmlns:a16="http://schemas.microsoft.com/office/drawing/2014/main" id="{57046B76-D08F-4FEE-9D57-3753AEE59835}"/>
              </a:ext>
            </a:extLst>
          </p:cNvPr>
          <p:cNvSpPr txBox="1"/>
          <p:nvPr/>
        </p:nvSpPr>
        <p:spPr>
          <a:xfrm>
            <a:off x="-57692" y="4104899"/>
            <a:ext cx="5681363" cy="430887"/>
          </a:xfrm>
          <a:prstGeom prst="rect">
            <a:avLst/>
          </a:prstGeom>
          <a:noFill/>
        </p:spPr>
        <p:txBody>
          <a:bodyPr wrap="none" rtlCol="0">
            <a:spAutoFit/>
          </a:bodyPr>
          <a:lstStyle/>
          <a:p>
            <a:pPr marL="342900" indent="-342900">
              <a:buFont typeface="Wingdings" panose="05000000000000000000" pitchFamily="2" charset="2"/>
              <a:buChar char="Ø"/>
            </a:pPr>
            <a:r>
              <a:rPr lang="en-IN" sz="2200" dirty="0">
                <a:latin typeface="Arial" panose="020B0604020202020204" pitchFamily="34" charset="0"/>
                <a:cs typeface="Arial" panose="020B0604020202020204" pitchFamily="34" charset="0"/>
              </a:rPr>
              <a:t>And metals are the best reducing agents.</a:t>
            </a:r>
          </a:p>
        </p:txBody>
      </p:sp>
      <p:sp>
        <p:nvSpPr>
          <p:cNvPr id="15" name="TextBox 14">
            <a:extLst>
              <a:ext uri="{FF2B5EF4-FFF2-40B4-BE49-F238E27FC236}">
                <a16:creationId xmlns:a16="http://schemas.microsoft.com/office/drawing/2014/main" id="{04AADB1F-41C5-43EA-B8AB-B0199F2775BF}"/>
              </a:ext>
            </a:extLst>
          </p:cNvPr>
          <p:cNvSpPr txBox="1"/>
          <p:nvPr/>
        </p:nvSpPr>
        <p:spPr>
          <a:xfrm>
            <a:off x="-57692" y="4693069"/>
            <a:ext cx="10320326" cy="430887"/>
          </a:xfrm>
          <a:prstGeom prst="rect">
            <a:avLst/>
          </a:prstGeom>
          <a:noFill/>
        </p:spPr>
        <p:txBody>
          <a:bodyPr wrap="none" rtlCol="0">
            <a:spAutoFit/>
          </a:bodyPr>
          <a:lstStyle/>
          <a:p>
            <a:pPr marL="342900" indent="-342900">
              <a:buFont typeface="Wingdings" panose="05000000000000000000" pitchFamily="2" charset="2"/>
              <a:buChar char="Ø"/>
            </a:pPr>
            <a:r>
              <a:rPr lang="en-IN" sz="2200" dirty="0">
                <a:latin typeface="Arial" panose="020B0604020202020204" pitchFamily="34" charset="0"/>
                <a:cs typeface="Arial" panose="020B0604020202020204" pitchFamily="34" charset="0"/>
              </a:rPr>
              <a:t>But metals with heavy nucleus cannot be used because of low specific energy.</a:t>
            </a:r>
          </a:p>
        </p:txBody>
      </p:sp>
      <p:sp>
        <p:nvSpPr>
          <p:cNvPr id="16" name="TextBox 15">
            <a:extLst>
              <a:ext uri="{FF2B5EF4-FFF2-40B4-BE49-F238E27FC236}">
                <a16:creationId xmlns:a16="http://schemas.microsoft.com/office/drawing/2014/main" id="{BD50916B-2C09-43CF-B551-1F3D6F6D8583}"/>
              </a:ext>
            </a:extLst>
          </p:cNvPr>
          <p:cNvSpPr txBox="1"/>
          <p:nvPr/>
        </p:nvSpPr>
        <p:spPr>
          <a:xfrm>
            <a:off x="-57692" y="5251284"/>
            <a:ext cx="9054530" cy="430887"/>
          </a:xfrm>
          <a:prstGeom prst="rect">
            <a:avLst/>
          </a:prstGeom>
          <a:noFill/>
        </p:spPr>
        <p:txBody>
          <a:bodyPr wrap="none" rtlCol="0">
            <a:spAutoFit/>
          </a:bodyPr>
          <a:lstStyle/>
          <a:p>
            <a:pPr marL="342900" indent="-342900">
              <a:buFont typeface="Wingdings" panose="05000000000000000000" pitchFamily="2" charset="2"/>
              <a:buChar char="Ø"/>
            </a:pPr>
            <a:r>
              <a:rPr lang="en-IN" sz="2200" dirty="0">
                <a:latin typeface="Arial" panose="020B0604020202020204" pitchFamily="34" charset="0"/>
                <a:cs typeface="Arial" panose="020B0604020202020204" pitchFamily="34" charset="0"/>
              </a:rPr>
              <a:t>Moreover, the metal used should be cheap and in abundant amount</a:t>
            </a:r>
            <a:r>
              <a:rPr lang="en-IN" dirty="0"/>
              <a:t>.</a:t>
            </a:r>
          </a:p>
        </p:txBody>
      </p:sp>
      <p:sp>
        <p:nvSpPr>
          <p:cNvPr id="17" name="TextBox 16">
            <a:extLst>
              <a:ext uri="{FF2B5EF4-FFF2-40B4-BE49-F238E27FC236}">
                <a16:creationId xmlns:a16="http://schemas.microsoft.com/office/drawing/2014/main" id="{17DF9D96-600E-4E0A-BD54-CDF355DE24A0}"/>
              </a:ext>
            </a:extLst>
          </p:cNvPr>
          <p:cNvSpPr txBox="1"/>
          <p:nvPr/>
        </p:nvSpPr>
        <p:spPr>
          <a:xfrm>
            <a:off x="-73622" y="5909404"/>
            <a:ext cx="8596071" cy="430887"/>
          </a:xfrm>
          <a:prstGeom prst="rect">
            <a:avLst/>
          </a:prstGeom>
          <a:noFill/>
        </p:spPr>
        <p:txBody>
          <a:bodyPr wrap="none" rtlCol="0">
            <a:spAutoFit/>
          </a:bodyPr>
          <a:lstStyle/>
          <a:p>
            <a:pPr marL="342900" indent="-342900">
              <a:buFont typeface="Wingdings" panose="05000000000000000000" pitchFamily="2" charset="2"/>
              <a:buChar char="Ø"/>
            </a:pPr>
            <a:r>
              <a:rPr lang="en-IN" sz="2200" dirty="0">
                <a:latin typeface="Arial" panose="020B0604020202020204" pitchFamily="34" charset="0"/>
                <a:cs typeface="Arial" panose="020B0604020202020204" pitchFamily="34" charset="0"/>
              </a:rPr>
              <a:t>This narrows our search to only two metals- Aluminium and Zinc</a:t>
            </a:r>
            <a:r>
              <a:rPr lang="en-IN" dirty="0"/>
              <a:t>.</a:t>
            </a:r>
          </a:p>
        </p:txBody>
      </p:sp>
    </p:spTree>
    <p:extLst>
      <p:ext uri="{BB962C8B-B14F-4D97-AF65-F5344CB8AC3E}">
        <p14:creationId xmlns:p14="http://schemas.microsoft.com/office/powerpoint/2010/main" val="76292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CF139-511A-4803-9131-6FDB2DD24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3" name="Picture 2">
            <a:extLst>
              <a:ext uri="{FF2B5EF4-FFF2-40B4-BE49-F238E27FC236}">
                <a16:creationId xmlns:a16="http://schemas.microsoft.com/office/drawing/2014/main" id="{497C2561-5607-483F-82BE-E1366D888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4" name="Picture 3">
            <a:extLst>
              <a:ext uri="{FF2B5EF4-FFF2-40B4-BE49-F238E27FC236}">
                <a16:creationId xmlns:a16="http://schemas.microsoft.com/office/drawing/2014/main" id="{DFD53602-2935-4031-9646-B21A69A20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10104"/>
            <a:ext cx="1078486" cy="704626"/>
          </a:xfrm>
          <a:prstGeom prst="rect">
            <a:avLst/>
          </a:prstGeom>
        </p:spPr>
      </p:pic>
      <p:sp>
        <p:nvSpPr>
          <p:cNvPr id="5" name="TextBox 4">
            <a:extLst>
              <a:ext uri="{FF2B5EF4-FFF2-40B4-BE49-F238E27FC236}">
                <a16:creationId xmlns:a16="http://schemas.microsoft.com/office/drawing/2014/main" id="{249EC2AA-DFB3-410D-9A59-4145A441A2B4}"/>
              </a:ext>
            </a:extLst>
          </p:cNvPr>
          <p:cNvSpPr txBox="1"/>
          <p:nvPr/>
        </p:nvSpPr>
        <p:spPr>
          <a:xfrm>
            <a:off x="3852842" y="148851"/>
            <a:ext cx="2643672" cy="461665"/>
          </a:xfrm>
          <a:prstGeom prst="rect">
            <a:avLst/>
          </a:prstGeom>
          <a:noFill/>
        </p:spPr>
        <p:txBody>
          <a:bodyPr wrap="none" rtlCol="0">
            <a:spAutoFit/>
          </a:bodyPr>
          <a:lstStyle/>
          <a:p>
            <a:r>
              <a:rPr lang="en-IN" sz="2400" b="1" u="sng" dirty="0">
                <a:latin typeface="Arial" panose="020B0604020202020204" pitchFamily="34" charset="0"/>
                <a:cs typeface="Arial" panose="020B0604020202020204" pitchFamily="34" charset="0"/>
              </a:rPr>
              <a:t>Why aluminium?</a:t>
            </a:r>
          </a:p>
        </p:txBody>
      </p:sp>
      <p:sp>
        <p:nvSpPr>
          <p:cNvPr id="6" name="TextBox 5">
            <a:extLst>
              <a:ext uri="{FF2B5EF4-FFF2-40B4-BE49-F238E27FC236}">
                <a16:creationId xmlns:a16="http://schemas.microsoft.com/office/drawing/2014/main" id="{03FA79FC-1863-4910-827C-1CF21B1851EB}"/>
              </a:ext>
            </a:extLst>
          </p:cNvPr>
          <p:cNvSpPr txBox="1"/>
          <p:nvPr/>
        </p:nvSpPr>
        <p:spPr>
          <a:xfrm>
            <a:off x="0" y="663286"/>
            <a:ext cx="7342716" cy="646331"/>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Since aluminium is the most abundant metal found on earth’s crust.</a:t>
            </a:r>
          </a:p>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Moreover it is a better reducing agent than zinc. </a:t>
            </a:r>
          </a:p>
        </p:txBody>
      </p:sp>
      <p:pic>
        <p:nvPicPr>
          <p:cNvPr id="7" name="Picture 6">
            <a:extLst>
              <a:ext uri="{FF2B5EF4-FFF2-40B4-BE49-F238E27FC236}">
                <a16:creationId xmlns:a16="http://schemas.microsoft.com/office/drawing/2014/main" id="{8CCC4627-155B-4F6B-83D6-E141CF417434}"/>
              </a:ext>
            </a:extLst>
          </p:cNvPr>
          <p:cNvPicPr>
            <a:picLocks noChangeAspect="1"/>
          </p:cNvPicPr>
          <p:nvPr/>
        </p:nvPicPr>
        <p:blipFill>
          <a:blip r:embed="rId5"/>
          <a:stretch>
            <a:fillRect/>
          </a:stretch>
        </p:blipFill>
        <p:spPr>
          <a:xfrm>
            <a:off x="7383344" y="610517"/>
            <a:ext cx="4587303" cy="3551106"/>
          </a:xfrm>
          <a:prstGeom prst="rect">
            <a:avLst/>
          </a:prstGeom>
        </p:spPr>
      </p:pic>
      <p:pic>
        <p:nvPicPr>
          <p:cNvPr id="8" name="Picture 3">
            <a:extLst>
              <a:ext uri="{FF2B5EF4-FFF2-40B4-BE49-F238E27FC236}">
                <a16:creationId xmlns:a16="http://schemas.microsoft.com/office/drawing/2014/main" id="{C3C735B1-8AB2-4B31-971F-541922D536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17" y="1833147"/>
            <a:ext cx="6313497"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5A9D708F-AF83-464F-915D-24BBCFEB79B1}"/>
              </a:ext>
            </a:extLst>
          </p:cNvPr>
          <p:cNvSpPr txBox="1"/>
          <p:nvPr/>
        </p:nvSpPr>
        <p:spPr>
          <a:xfrm>
            <a:off x="5957599" y="2954991"/>
            <a:ext cx="665567" cy="307777"/>
          </a:xfrm>
          <a:prstGeom prst="rect">
            <a:avLst/>
          </a:prstGeom>
          <a:noFill/>
        </p:spPr>
        <p:txBody>
          <a:bodyPr wrap="none" rtlCol="0">
            <a:spAutoFit/>
          </a:bodyPr>
          <a:lstStyle/>
          <a:p>
            <a:r>
              <a:rPr lang="en-US" sz="1400" b="1" dirty="0"/>
              <a:t>500⁰ C</a:t>
            </a:r>
          </a:p>
        </p:txBody>
      </p:sp>
      <p:sp>
        <p:nvSpPr>
          <p:cNvPr id="10" name="TextBox 9">
            <a:extLst>
              <a:ext uri="{FF2B5EF4-FFF2-40B4-BE49-F238E27FC236}">
                <a16:creationId xmlns:a16="http://schemas.microsoft.com/office/drawing/2014/main" id="{F726F913-51D0-4051-8EA8-B605043770F5}"/>
              </a:ext>
            </a:extLst>
          </p:cNvPr>
          <p:cNvSpPr txBox="1"/>
          <p:nvPr/>
        </p:nvSpPr>
        <p:spPr>
          <a:xfrm>
            <a:off x="5943600" y="2404452"/>
            <a:ext cx="665567" cy="307777"/>
          </a:xfrm>
          <a:prstGeom prst="rect">
            <a:avLst/>
          </a:prstGeom>
          <a:noFill/>
        </p:spPr>
        <p:txBody>
          <a:bodyPr wrap="none" rtlCol="0">
            <a:spAutoFit/>
          </a:bodyPr>
          <a:lstStyle/>
          <a:p>
            <a:r>
              <a:rPr lang="en-US" sz="1400" b="1" dirty="0"/>
              <a:t>900⁰ C</a:t>
            </a:r>
          </a:p>
        </p:txBody>
      </p:sp>
      <p:sp>
        <p:nvSpPr>
          <p:cNvPr id="11" name="TextBox 10">
            <a:extLst>
              <a:ext uri="{FF2B5EF4-FFF2-40B4-BE49-F238E27FC236}">
                <a16:creationId xmlns:a16="http://schemas.microsoft.com/office/drawing/2014/main" id="{D74FDB32-055B-476E-9B10-437C5EF1AC80}"/>
              </a:ext>
            </a:extLst>
          </p:cNvPr>
          <p:cNvSpPr txBox="1"/>
          <p:nvPr/>
        </p:nvSpPr>
        <p:spPr>
          <a:xfrm>
            <a:off x="5957599" y="2689729"/>
            <a:ext cx="665567" cy="307777"/>
          </a:xfrm>
          <a:prstGeom prst="rect">
            <a:avLst/>
          </a:prstGeom>
          <a:noFill/>
        </p:spPr>
        <p:txBody>
          <a:bodyPr wrap="none" rtlCol="0">
            <a:spAutoFit/>
          </a:bodyPr>
          <a:lstStyle/>
          <a:p>
            <a:r>
              <a:rPr lang="en-US" sz="1400" b="1" dirty="0"/>
              <a:t>700⁰ C</a:t>
            </a:r>
          </a:p>
        </p:txBody>
      </p:sp>
      <p:sp>
        <p:nvSpPr>
          <p:cNvPr id="12" name="TextBox 11">
            <a:extLst>
              <a:ext uri="{FF2B5EF4-FFF2-40B4-BE49-F238E27FC236}">
                <a16:creationId xmlns:a16="http://schemas.microsoft.com/office/drawing/2014/main" id="{F794A749-C9F7-4241-B2B7-A6EC0F460D51}"/>
              </a:ext>
            </a:extLst>
          </p:cNvPr>
          <p:cNvSpPr txBox="1"/>
          <p:nvPr/>
        </p:nvSpPr>
        <p:spPr>
          <a:xfrm>
            <a:off x="5943600" y="2129183"/>
            <a:ext cx="756938" cy="307777"/>
          </a:xfrm>
          <a:prstGeom prst="rect">
            <a:avLst/>
          </a:prstGeom>
          <a:noFill/>
        </p:spPr>
        <p:txBody>
          <a:bodyPr wrap="none" rtlCol="0">
            <a:spAutoFit/>
          </a:bodyPr>
          <a:lstStyle/>
          <a:p>
            <a:r>
              <a:rPr lang="en-US" sz="1400" b="1" dirty="0"/>
              <a:t>1000⁰ C</a:t>
            </a:r>
          </a:p>
        </p:txBody>
      </p:sp>
      <p:pic>
        <p:nvPicPr>
          <p:cNvPr id="13" name="Picture 12">
            <a:extLst>
              <a:ext uri="{FF2B5EF4-FFF2-40B4-BE49-F238E27FC236}">
                <a16:creationId xmlns:a16="http://schemas.microsoft.com/office/drawing/2014/main" id="{E1899BAF-4EDF-4A8F-8311-090030485450}"/>
              </a:ext>
            </a:extLst>
          </p:cNvPr>
          <p:cNvPicPr>
            <a:picLocks noChangeAspect="1"/>
          </p:cNvPicPr>
          <p:nvPr/>
        </p:nvPicPr>
        <p:blipFill>
          <a:blip r:embed="rId7"/>
          <a:stretch>
            <a:fillRect/>
          </a:stretch>
        </p:blipFill>
        <p:spPr>
          <a:xfrm>
            <a:off x="90910" y="4721329"/>
            <a:ext cx="4086795" cy="2086266"/>
          </a:xfrm>
          <a:prstGeom prst="rect">
            <a:avLst/>
          </a:prstGeom>
        </p:spPr>
      </p:pic>
      <p:sp>
        <p:nvSpPr>
          <p:cNvPr id="14" name="TextBox 13">
            <a:extLst>
              <a:ext uri="{FF2B5EF4-FFF2-40B4-BE49-F238E27FC236}">
                <a16:creationId xmlns:a16="http://schemas.microsoft.com/office/drawing/2014/main" id="{71A4D870-81EA-442A-B43D-CCB81E024DDA}"/>
              </a:ext>
            </a:extLst>
          </p:cNvPr>
          <p:cNvSpPr txBox="1"/>
          <p:nvPr/>
        </p:nvSpPr>
        <p:spPr>
          <a:xfrm>
            <a:off x="3902922" y="6416528"/>
            <a:ext cx="1981200" cy="369332"/>
          </a:xfrm>
          <a:prstGeom prst="rect">
            <a:avLst/>
          </a:prstGeom>
          <a:noFill/>
        </p:spPr>
        <p:txBody>
          <a:bodyPr wrap="square" rtlCol="0">
            <a:spAutoFit/>
          </a:bodyPr>
          <a:lstStyle/>
          <a:p>
            <a:r>
              <a:rPr lang="en-IN" b="1" dirty="0"/>
              <a:t>Reaction rate(1/s)</a:t>
            </a:r>
          </a:p>
        </p:txBody>
      </p:sp>
      <p:graphicFrame>
        <p:nvGraphicFramePr>
          <p:cNvPr id="16" name="Table 15">
            <a:extLst>
              <a:ext uri="{FF2B5EF4-FFF2-40B4-BE49-F238E27FC236}">
                <a16:creationId xmlns:a16="http://schemas.microsoft.com/office/drawing/2014/main" id="{8B319781-37CE-40C9-B7C9-DC39A8AFF092}"/>
              </a:ext>
            </a:extLst>
          </p:cNvPr>
          <p:cNvGraphicFramePr>
            <a:graphicFrameLocks noGrp="1"/>
          </p:cNvGraphicFramePr>
          <p:nvPr>
            <p:extLst>
              <p:ext uri="{D42A27DB-BD31-4B8C-83A1-F6EECF244321}">
                <p14:modId xmlns:p14="http://schemas.microsoft.com/office/powerpoint/2010/main" val="2625034534"/>
              </p:ext>
            </p:extLst>
          </p:nvPr>
        </p:nvGraphicFramePr>
        <p:xfrm>
          <a:off x="4876800" y="4704246"/>
          <a:ext cx="7128260" cy="1414257"/>
        </p:xfrm>
        <a:graphic>
          <a:graphicData uri="http://schemas.openxmlformats.org/drawingml/2006/table">
            <a:tbl>
              <a:tblPr firstRow="1" bandRow="1">
                <a:tableStyleId>{5DA37D80-6434-44D0-A028-1B22A696006F}</a:tableStyleId>
              </a:tblPr>
              <a:tblGrid>
                <a:gridCol w="1425652">
                  <a:extLst>
                    <a:ext uri="{9D8B030D-6E8A-4147-A177-3AD203B41FA5}">
                      <a16:colId xmlns:a16="http://schemas.microsoft.com/office/drawing/2014/main" val="1596402202"/>
                    </a:ext>
                  </a:extLst>
                </a:gridCol>
                <a:gridCol w="1425652">
                  <a:extLst>
                    <a:ext uri="{9D8B030D-6E8A-4147-A177-3AD203B41FA5}">
                      <a16:colId xmlns:a16="http://schemas.microsoft.com/office/drawing/2014/main" val="2496700439"/>
                    </a:ext>
                  </a:extLst>
                </a:gridCol>
                <a:gridCol w="1425652">
                  <a:extLst>
                    <a:ext uri="{9D8B030D-6E8A-4147-A177-3AD203B41FA5}">
                      <a16:colId xmlns:a16="http://schemas.microsoft.com/office/drawing/2014/main" val="2206296285"/>
                    </a:ext>
                  </a:extLst>
                </a:gridCol>
                <a:gridCol w="1425652">
                  <a:extLst>
                    <a:ext uri="{9D8B030D-6E8A-4147-A177-3AD203B41FA5}">
                      <a16:colId xmlns:a16="http://schemas.microsoft.com/office/drawing/2014/main" val="1806040254"/>
                    </a:ext>
                  </a:extLst>
                </a:gridCol>
                <a:gridCol w="1425652">
                  <a:extLst>
                    <a:ext uri="{9D8B030D-6E8A-4147-A177-3AD203B41FA5}">
                      <a16:colId xmlns:a16="http://schemas.microsoft.com/office/drawing/2014/main" val="2980803931"/>
                    </a:ext>
                  </a:extLst>
                </a:gridCol>
              </a:tblGrid>
              <a:tr h="659987">
                <a:tc>
                  <a:txBody>
                    <a:bodyPr/>
                    <a:lstStyle/>
                    <a:p>
                      <a:r>
                        <a:rPr lang="en-IN" dirty="0"/>
                        <a:t>Environment</a:t>
                      </a:r>
                    </a:p>
                  </a:txBody>
                  <a:tcPr/>
                </a:tc>
                <a:tc>
                  <a:txBody>
                    <a:bodyPr/>
                    <a:lstStyle/>
                    <a:p>
                      <a:r>
                        <a:rPr lang="en-IN" dirty="0"/>
                        <a:t>Substance </a:t>
                      </a:r>
                    </a:p>
                  </a:txBody>
                  <a:tcPr/>
                </a:tc>
                <a:tc>
                  <a:txBody>
                    <a:bodyPr/>
                    <a:lstStyle/>
                    <a:p>
                      <a:r>
                        <a:rPr lang="en-IN" dirty="0"/>
                        <a:t>Size(micron)  </a:t>
                      </a:r>
                    </a:p>
                  </a:txBody>
                  <a:tcPr/>
                </a:tc>
                <a:tc>
                  <a:txBody>
                    <a:bodyPr/>
                    <a:lstStyle/>
                    <a:p>
                      <a:r>
                        <a:rPr lang="en-IN" dirty="0"/>
                        <a:t>Time (</a:t>
                      </a:r>
                      <a:r>
                        <a:rPr lang="en-IN" dirty="0" err="1"/>
                        <a:t>ms</a:t>
                      </a:r>
                      <a:r>
                        <a:rPr lang="en-IN" dirty="0"/>
                        <a:t>)</a:t>
                      </a:r>
                    </a:p>
                  </a:txBody>
                  <a:tcPr/>
                </a:tc>
                <a:tc>
                  <a:txBody>
                    <a:bodyPr/>
                    <a:lstStyle/>
                    <a:p>
                      <a:r>
                        <a:rPr lang="en-IN" dirty="0"/>
                        <a:t>%Exp error</a:t>
                      </a:r>
                    </a:p>
                  </a:txBody>
                  <a:tcPr/>
                </a:tc>
                <a:extLst>
                  <a:ext uri="{0D108BD9-81ED-4DB2-BD59-A6C34878D82A}">
                    <a16:rowId xmlns:a16="http://schemas.microsoft.com/office/drawing/2014/main" val="2648138039"/>
                  </a:ext>
                </a:extLst>
              </a:tr>
              <a:tr h="377135">
                <a:tc>
                  <a:txBody>
                    <a:bodyPr/>
                    <a:lstStyle/>
                    <a:p>
                      <a:r>
                        <a:rPr lang="en-IN" dirty="0"/>
                        <a:t>Air </a:t>
                      </a:r>
                    </a:p>
                  </a:txBody>
                  <a:tcPr/>
                </a:tc>
                <a:tc>
                  <a:txBody>
                    <a:bodyPr/>
                    <a:lstStyle/>
                    <a:p>
                      <a:r>
                        <a:rPr lang="en-IN" dirty="0"/>
                        <a:t>Aluminium </a:t>
                      </a:r>
                    </a:p>
                  </a:txBody>
                  <a:tcPr/>
                </a:tc>
                <a:tc>
                  <a:txBody>
                    <a:bodyPr/>
                    <a:lstStyle/>
                    <a:p>
                      <a:r>
                        <a:rPr lang="en-IN" dirty="0"/>
                        <a:t>165</a:t>
                      </a:r>
                    </a:p>
                  </a:txBody>
                  <a:tcPr/>
                </a:tc>
                <a:tc>
                  <a:txBody>
                    <a:bodyPr/>
                    <a:lstStyle/>
                    <a:p>
                      <a:r>
                        <a:rPr lang="en-IN" dirty="0"/>
                        <a:t>75</a:t>
                      </a:r>
                    </a:p>
                  </a:txBody>
                  <a:tcPr/>
                </a:tc>
                <a:tc>
                  <a:txBody>
                    <a:bodyPr/>
                    <a:lstStyle/>
                    <a:p>
                      <a:r>
                        <a:rPr lang="en-IN" dirty="0"/>
                        <a:t>9.3</a:t>
                      </a:r>
                    </a:p>
                  </a:txBody>
                  <a:tcPr/>
                </a:tc>
                <a:extLst>
                  <a:ext uri="{0D108BD9-81ED-4DB2-BD59-A6C34878D82A}">
                    <a16:rowId xmlns:a16="http://schemas.microsoft.com/office/drawing/2014/main" val="2195317562"/>
                  </a:ext>
                </a:extLst>
              </a:tr>
              <a:tr h="377135">
                <a:tc>
                  <a:txBody>
                    <a:bodyPr/>
                    <a:lstStyle/>
                    <a:p>
                      <a:r>
                        <a:rPr lang="en-IN" dirty="0"/>
                        <a:t>CO2</a:t>
                      </a:r>
                    </a:p>
                  </a:txBody>
                  <a:tcPr/>
                </a:tc>
                <a:tc>
                  <a:txBody>
                    <a:bodyPr/>
                    <a:lstStyle/>
                    <a:p>
                      <a:r>
                        <a:rPr lang="en-IN" dirty="0"/>
                        <a:t>Aluminium </a:t>
                      </a:r>
                    </a:p>
                  </a:txBody>
                  <a:tcPr/>
                </a:tc>
                <a:tc>
                  <a:txBody>
                    <a:bodyPr/>
                    <a:lstStyle/>
                    <a:p>
                      <a:r>
                        <a:rPr lang="en-IN" dirty="0"/>
                        <a:t>165</a:t>
                      </a:r>
                    </a:p>
                  </a:txBody>
                  <a:tcPr/>
                </a:tc>
                <a:tc>
                  <a:txBody>
                    <a:bodyPr/>
                    <a:lstStyle/>
                    <a:p>
                      <a:r>
                        <a:rPr lang="en-IN" dirty="0"/>
                        <a:t>45</a:t>
                      </a:r>
                    </a:p>
                  </a:txBody>
                  <a:tcPr/>
                </a:tc>
                <a:tc>
                  <a:txBody>
                    <a:bodyPr/>
                    <a:lstStyle/>
                    <a:p>
                      <a:r>
                        <a:rPr lang="en-IN" dirty="0"/>
                        <a:t>11.2</a:t>
                      </a:r>
                    </a:p>
                  </a:txBody>
                  <a:tcPr/>
                </a:tc>
                <a:extLst>
                  <a:ext uri="{0D108BD9-81ED-4DB2-BD59-A6C34878D82A}">
                    <a16:rowId xmlns:a16="http://schemas.microsoft.com/office/drawing/2014/main" val="1809616753"/>
                  </a:ext>
                </a:extLst>
              </a:tr>
            </a:tbl>
          </a:graphicData>
        </a:graphic>
      </p:graphicFrame>
      <p:sp>
        <p:nvSpPr>
          <p:cNvPr id="17" name="TextBox 16">
            <a:extLst>
              <a:ext uri="{FF2B5EF4-FFF2-40B4-BE49-F238E27FC236}">
                <a16:creationId xmlns:a16="http://schemas.microsoft.com/office/drawing/2014/main" id="{B5997648-8744-47C7-8557-C9B43D5A60C6}"/>
              </a:ext>
            </a:extLst>
          </p:cNvPr>
          <p:cNvSpPr txBox="1"/>
          <p:nvPr/>
        </p:nvSpPr>
        <p:spPr>
          <a:xfrm>
            <a:off x="5334000" y="4251903"/>
            <a:ext cx="5819863" cy="430887"/>
          </a:xfrm>
          <a:prstGeom prst="rect">
            <a:avLst/>
          </a:prstGeom>
          <a:noFill/>
        </p:spPr>
        <p:txBody>
          <a:bodyPr wrap="none" rtlCol="0">
            <a:spAutoFit/>
          </a:bodyPr>
          <a:lstStyle/>
          <a:p>
            <a:r>
              <a:rPr lang="en-IN" sz="2200" b="1" u="sng" dirty="0">
                <a:solidFill>
                  <a:srgbClr val="0070C0"/>
                </a:solidFill>
              </a:rPr>
              <a:t>Combustion Time( ref: Rossi, </a:t>
            </a:r>
            <a:r>
              <a:rPr lang="en-IN" sz="2200" b="1" u="sng" dirty="0" err="1">
                <a:solidFill>
                  <a:srgbClr val="0070C0"/>
                </a:solidFill>
              </a:rPr>
              <a:t>Dreizin</a:t>
            </a:r>
            <a:r>
              <a:rPr lang="en-IN" sz="2200" b="1" u="sng" dirty="0">
                <a:solidFill>
                  <a:srgbClr val="0070C0"/>
                </a:solidFill>
              </a:rPr>
              <a:t> &amp; law2001)</a:t>
            </a:r>
          </a:p>
        </p:txBody>
      </p:sp>
      <p:sp>
        <p:nvSpPr>
          <p:cNvPr id="15" name="TextBox 14">
            <a:extLst>
              <a:ext uri="{FF2B5EF4-FFF2-40B4-BE49-F238E27FC236}">
                <a16:creationId xmlns:a16="http://schemas.microsoft.com/office/drawing/2014/main" id="{67BF8F2C-F38E-48AE-A338-BD9D85B17833}"/>
              </a:ext>
            </a:extLst>
          </p:cNvPr>
          <p:cNvSpPr txBox="1"/>
          <p:nvPr/>
        </p:nvSpPr>
        <p:spPr>
          <a:xfrm>
            <a:off x="7374" y="1229548"/>
            <a:ext cx="6795515"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Arial" panose="020B0604020202020204" pitchFamily="34" charset="0"/>
                <a:cs typeface="Arial" panose="020B0604020202020204" pitchFamily="34" charset="0"/>
              </a:rPr>
              <a:t>Moreover, its has very high conversion of CO2 into useful CO.</a:t>
            </a:r>
          </a:p>
        </p:txBody>
      </p:sp>
    </p:spTree>
    <p:extLst>
      <p:ext uri="{BB962C8B-B14F-4D97-AF65-F5344CB8AC3E}">
        <p14:creationId xmlns:p14="http://schemas.microsoft.com/office/powerpoint/2010/main" val="229013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sp>
        <p:nvSpPr>
          <p:cNvPr id="6" name="Title 1">
            <a:extLst>
              <a:ext uri="{FF2B5EF4-FFF2-40B4-BE49-F238E27FC236}">
                <a16:creationId xmlns:a16="http://schemas.microsoft.com/office/drawing/2014/main" id="{F4145888-DABD-422D-B892-17DF8D43664D}"/>
              </a:ext>
            </a:extLst>
          </p:cNvPr>
          <p:cNvSpPr txBox="1">
            <a:spLocks/>
          </p:cNvSpPr>
          <p:nvPr/>
        </p:nvSpPr>
        <p:spPr>
          <a:xfrm>
            <a:off x="1752600" y="24618"/>
            <a:ext cx="8229600" cy="56921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u="sng">
                <a:latin typeface="Cambria" pitchFamily="18" charset="0"/>
              </a:rPr>
              <a:t>Idea</a:t>
            </a:r>
            <a:endParaRPr lang="en-IN" sz="3600" b="1" u="sng" dirty="0">
              <a:latin typeface="Cambria" pitchFamily="18" charset="0"/>
            </a:endParaRPr>
          </a:p>
        </p:txBody>
      </p:sp>
      <p:sp>
        <p:nvSpPr>
          <p:cNvPr id="2" name="TextBox 1">
            <a:extLst>
              <a:ext uri="{FF2B5EF4-FFF2-40B4-BE49-F238E27FC236}">
                <a16:creationId xmlns:a16="http://schemas.microsoft.com/office/drawing/2014/main" id="{A4822681-6FF6-41C6-A0D9-6DB5990F4444}"/>
              </a:ext>
            </a:extLst>
          </p:cNvPr>
          <p:cNvSpPr txBox="1"/>
          <p:nvPr/>
        </p:nvSpPr>
        <p:spPr>
          <a:xfrm>
            <a:off x="152400" y="1066800"/>
            <a:ext cx="811441" cy="430887"/>
          </a:xfrm>
          <a:prstGeom prst="rect">
            <a:avLst/>
          </a:prstGeom>
          <a:noFill/>
        </p:spPr>
        <p:txBody>
          <a:bodyPr wrap="none" rtlCol="0">
            <a:spAutoFit/>
          </a:bodyPr>
          <a:lstStyle/>
          <a:p>
            <a:r>
              <a:rPr lang="en-IN" sz="2200" dirty="0">
                <a:solidFill>
                  <a:srgbClr val="FF0000"/>
                </a:solidFill>
                <a:latin typeface="Arial" panose="020B0604020202020204" pitchFamily="34" charset="0"/>
                <a:cs typeface="Arial" panose="020B0604020202020204" pitchFamily="34" charset="0"/>
              </a:rPr>
              <a:t>Aim</a:t>
            </a:r>
            <a:r>
              <a:rPr lang="en-IN" sz="2200" dirty="0">
                <a:latin typeface="Arial" panose="020B0604020202020204" pitchFamily="34" charset="0"/>
                <a:cs typeface="Arial" panose="020B0604020202020204" pitchFamily="34" charset="0"/>
              </a:rPr>
              <a:t> </a:t>
            </a:r>
            <a:r>
              <a:rPr lang="en-IN" dirty="0">
                <a:solidFill>
                  <a:srgbClr val="FF0000"/>
                </a:solidFill>
              </a:rPr>
              <a:t>:</a:t>
            </a:r>
          </a:p>
        </p:txBody>
      </p:sp>
      <p:sp>
        <p:nvSpPr>
          <p:cNvPr id="3" name="TextBox 2">
            <a:extLst>
              <a:ext uri="{FF2B5EF4-FFF2-40B4-BE49-F238E27FC236}">
                <a16:creationId xmlns:a16="http://schemas.microsoft.com/office/drawing/2014/main" id="{C089E75F-2D9E-4E85-9116-F97B22CF57C8}"/>
              </a:ext>
            </a:extLst>
          </p:cNvPr>
          <p:cNvSpPr txBox="1"/>
          <p:nvPr/>
        </p:nvSpPr>
        <p:spPr>
          <a:xfrm>
            <a:off x="865870" y="1095884"/>
            <a:ext cx="9323386" cy="769441"/>
          </a:xfrm>
          <a:prstGeom prst="rect">
            <a:avLst/>
          </a:prstGeom>
          <a:noFill/>
        </p:spPr>
        <p:txBody>
          <a:bodyPr wrap="none" rtlCol="0">
            <a:spAutoFit/>
          </a:bodyPr>
          <a:lstStyle/>
          <a:p>
            <a:r>
              <a:rPr lang="en-IN" sz="2200" dirty="0">
                <a:solidFill>
                  <a:srgbClr val="7030A0"/>
                </a:solidFill>
                <a:latin typeface="Arial" panose="020B0604020202020204" pitchFamily="34" charset="0"/>
                <a:cs typeface="Arial" panose="020B0604020202020204" pitchFamily="34" charset="0"/>
              </a:rPr>
              <a:t>The aim is to use waste CO2 from blast furnace stoves for the production</a:t>
            </a:r>
          </a:p>
          <a:p>
            <a:r>
              <a:rPr lang="en-IN" sz="2200" dirty="0">
                <a:solidFill>
                  <a:srgbClr val="7030A0"/>
                </a:solidFill>
                <a:latin typeface="Arial" panose="020B0604020202020204" pitchFamily="34" charset="0"/>
                <a:cs typeface="Arial" panose="020B0604020202020204" pitchFamily="34" charset="0"/>
              </a:rPr>
              <a:t>of Alumina and Carbon Monoxide using cheap aluminium dross.  </a:t>
            </a:r>
          </a:p>
        </p:txBody>
      </p:sp>
      <p:sp>
        <p:nvSpPr>
          <p:cNvPr id="4" name="TextBox 3">
            <a:extLst>
              <a:ext uri="{FF2B5EF4-FFF2-40B4-BE49-F238E27FC236}">
                <a16:creationId xmlns:a16="http://schemas.microsoft.com/office/drawing/2014/main" id="{D2DF7946-4113-4CC7-A87A-9849AD9FC807}"/>
              </a:ext>
            </a:extLst>
          </p:cNvPr>
          <p:cNvSpPr txBox="1"/>
          <p:nvPr/>
        </p:nvSpPr>
        <p:spPr>
          <a:xfrm>
            <a:off x="66624" y="2066360"/>
            <a:ext cx="5476179" cy="430887"/>
          </a:xfrm>
          <a:prstGeom prst="rect">
            <a:avLst/>
          </a:prstGeom>
          <a:noFill/>
        </p:spPr>
        <p:txBody>
          <a:bodyPr wrap="none" rtlCol="0">
            <a:spAutoFit/>
          </a:bodyPr>
          <a:lstStyle/>
          <a:p>
            <a:r>
              <a:rPr lang="en-IN" sz="2200" b="1" u="sng" dirty="0">
                <a:latin typeface="Arial" panose="020B0604020202020204" pitchFamily="34" charset="0"/>
                <a:cs typeface="Arial" panose="020B0604020202020204" pitchFamily="34" charset="0"/>
              </a:rPr>
              <a:t>Comparison with Hall </a:t>
            </a:r>
            <a:r>
              <a:rPr lang="en-IN" sz="2200" b="1" u="sng" dirty="0" err="1">
                <a:latin typeface="Arial" panose="020B0604020202020204" pitchFamily="34" charset="0"/>
                <a:cs typeface="Arial" panose="020B0604020202020204" pitchFamily="34" charset="0"/>
              </a:rPr>
              <a:t>Heroult</a:t>
            </a:r>
            <a:r>
              <a:rPr lang="en-IN" sz="2200" b="1" u="sng" dirty="0">
                <a:latin typeface="Arial" panose="020B0604020202020204" pitchFamily="34" charset="0"/>
                <a:cs typeface="Arial" panose="020B0604020202020204" pitchFamily="34" charset="0"/>
              </a:rPr>
              <a:t> process: </a:t>
            </a:r>
          </a:p>
        </p:txBody>
      </p:sp>
      <p:sp>
        <p:nvSpPr>
          <p:cNvPr id="7" name="Rectangle 6">
            <a:extLst>
              <a:ext uri="{FF2B5EF4-FFF2-40B4-BE49-F238E27FC236}">
                <a16:creationId xmlns:a16="http://schemas.microsoft.com/office/drawing/2014/main" id="{9C790FDD-B01A-4501-96B6-6B14DCEFC2C9}"/>
              </a:ext>
            </a:extLst>
          </p:cNvPr>
          <p:cNvSpPr/>
          <p:nvPr/>
        </p:nvSpPr>
        <p:spPr>
          <a:xfrm>
            <a:off x="2361463" y="2696588"/>
            <a:ext cx="3376309" cy="369332"/>
          </a:xfrm>
          <a:prstGeom prst="rect">
            <a:avLst/>
          </a:prstGeom>
        </p:spPr>
        <p:txBody>
          <a:bodyPr wrap="none">
            <a:spAutoFit/>
          </a:bodyPr>
          <a:lstStyle/>
          <a:p>
            <a:r>
              <a:rPr lang="en-IN" dirty="0">
                <a:solidFill>
                  <a:srgbClr val="222222"/>
                </a:solidFill>
                <a:latin typeface="Arial" panose="020B0604020202020204" pitchFamily="34" charset="0"/>
              </a:rPr>
              <a:t>Al</a:t>
            </a:r>
            <a:r>
              <a:rPr lang="en-IN" baseline="-25000" dirty="0">
                <a:solidFill>
                  <a:srgbClr val="222222"/>
                </a:solidFill>
                <a:latin typeface="Arial" panose="020B0604020202020204" pitchFamily="34" charset="0"/>
              </a:rPr>
              <a:t>2</a:t>
            </a:r>
            <a:r>
              <a:rPr lang="en-IN" dirty="0">
                <a:solidFill>
                  <a:srgbClr val="222222"/>
                </a:solidFill>
                <a:latin typeface="Arial" panose="020B0604020202020204" pitchFamily="34" charset="0"/>
              </a:rPr>
              <a:t>O</a:t>
            </a:r>
            <a:r>
              <a:rPr lang="en-IN" baseline="-25000" dirty="0">
                <a:solidFill>
                  <a:srgbClr val="222222"/>
                </a:solidFill>
                <a:latin typeface="Arial" panose="020B0604020202020204" pitchFamily="34" charset="0"/>
              </a:rPr>
              <a:t>3</a:t>
            </a:r>
            <a:r>
              <a:rPr lang="en-IN" dirty="0">
                <a:solidFill>
                  <a:srgbClr val="222222"/>
                </a:solidFill>
                <a:latin typeface="Arial" panose="020B0604020202020204" pitchFamily="34" charset="0"/>
              </a:rPr>
              <a:t> + 1.5 C → 2 Al + 1.5 CO</a:t>
            </a:r>
            <a:r>
              <a:rPr lang="en-IN" baseline="-25000" dirty="0">
                <a:solidFill>
                  <a:srgbClr val="222222"/>
                </a:solidFill>
                <a:latin typeface="Arial" panose="020B0604020202020204" pitchFamily="34" charset="0"/>
              </a:rPr>
              <a:t>2</a:t>
            </a:r>
            <a:endParaRPr lang="en-IN" dirty="0"/>
          </a:p>
        </p:txBody>
      </p:sp>
      <p:sp>
        <p:nvSpPr>
          <p:cNvPr id="8" name="TextBox 7">
            <a:extLst>
              <a:ext uri="{FF2B5EF4-FFF2-40B4-BE49-F238E27FC236}">
                <a16:creationId xmlns:a16="http://schemas.microsoft.com/office/drawing/2014/main" id="{D9D00B05-54E5-4825-B369-91F36AAA8733}"/>
              </a:ext>
            </a:extLst>
          </p:cNvPr>
          <p:cNvSpPr txBox="1"/>
          <p:nvPr/>
        </p:nvSpPr>
        <p:spPr>
          <a:xfrm>
            <a:off x="100276" y="2696588"/>
            <a:ext cx="1531188" cy="369332"/>
          </a:xfrm>
          <a:prstGeom prst="rect">
            <a:avLst/>
          </a:prstGeom>
          <a:noFill/>
        </p:spPr>
        <p:txBody>
          <a:bodyPr wrap="none" rtlCol="0">
            <a:spAutoFit/>
          </a:bodyPr>
          <a:lstStyle/>
          <a:p>
            <a:r>
              <a:rPr lang="en-IN" b="1" u="sng" dirty="0">
                <a:latin typeface="Arial" panose="020B0604020202020204" pitchFamily="34" charset="0"/>
                <a:cs typeface="Arial" panose="020B0604020202020204" pitchFamily="34" charset="0"/>
              </a:rPr>
              <a:t>Hall </a:t>
            </a:r>
            <a:r>
              <a:rPr lang="en-IN" b="1" u="sng" dirty="0" err="1">
                <a:latin typeface="Arial" panose="020B0604020202020204" pitchFamily="34" charset="0"/>
                <a:cs typeface="Arial" panose="020B0604020202020204" pitchFamily="34" charset="0"/>
              </a:rPr>
              <a:t>heroult</a:t>
            </a:r>
            <a:r>
              <a:rPr lang="en-IN" b="1" u="sng"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C1AE7181-C84C-4D01-8651-88D5DBF99FC4}"/>
              </a:ext>
            </a:extLst>
          </p:cNvPr>
          <p:cNvSpPr txBox="1"/>
          <p:nvPr/>
        </p:nvSpPr>
        <p:spPr>
          <a:xfrm>
            <a:off x="94759" y="3279098"/>
            <a:ext cx="2287806" cy="369332"/>
          </a:xfrm>
          <a:prstGeom prst="rect">
            <a:avLst/>
          </a:prstGeom>
          <a:noFill/>
        </p:spPr>
        <p:txBody>
          <a:bodyPr wrap="none" rtlCol="0">
            <a:spAutoFit/>
          </a:bodyPr>
          <a:lstStyle/>
          <a:p>
            <a:r>
              <a:rPr lang="en-IN" b="1" u="sng" dirty="0">
                <a:latin typeface="Arial" panose="020B0604020202020204" pitchFamily="34" charset="0"/>
                <a:cs typeface="Arial" panose="020B0604020202020204" pitchFamily="34" charset="0"/>
              </a:rPr>
              <a:t>Proposed reaction:</a:t>
            </a:r>
          </a:p>
        </p:txBody>
      </p:sp>
      <p:sp>
        <p:nvSpPr>
          <p:cNvPr id="10" name="TextBox 9">
            <a:extLst>
              <a:ext uri="{FF2B5EF4-FFF2-40B4-BE49-F238E27FC236}">
                <a16:creationId xmlns:a16="http://schemas.microsoft.com/office/drawing/2014/main" id="{B984DC0C-36E2-4EF5-97C2-8DEC6FCAAFE1}"/>
              </a:ext>
            </a:extLst>
          </p:cNvPr>
          <p:cNvSpPr txBox="1"/>
          <p:nvPr/>
        </p:nvSpPr>
        <p:spPr>
          <a:xfrm>
            <a:off x="2382564" y="3286187"/>
            <a:ext cx="5008835" cy="369332"/>
          </a:xfrm>
          <a:prstGeom prst="rect">
            <a:avLst/>
          </a:prstGeom>
          <a:noFill/>
        </p:spPr>
        <p:txBody>
          <a:bodyPr wrap="square" rtlCol="0">
            <a:spAutoFit/>
          </a:bodyPr>
          <a:lstStyle/>
          <a:p>
            <a:r>
              <a:rPr lang="en-IN" dirty="0">
                <a:solidFill>
                  <a:srgbClr val="222222"/>
                </a:solidFill>
                <a:latin typeface="Arial" panose="020B0604020202020204" pitchFamily="34" charset="0"/>
              </a:rPr>
              <a:t>Al + 1.5 CO</a:t>
            </a:r>
            <a:r>
              <a:rPr lang="en-IN" baseline="-25000" dirty="0">
                <a:solidFill>
                  <a:srgbClr val="222222"/>
                </a:solidFill>
                <a:latin typeface="Arial" panose="020B0604020202020204" pitchFamily="34" charset="0"/>
              </a:rPr>
              <a:t>2</a:t>
            </a:r>
            <a:r>
              <a:rPr lang="en-IN" dirty="0">
                <a:solidFill>
                  <a:srgbClr val="222222"/>
                </a:solidFill>
                <a:latin typeface="Arial" panose="020B0604020202020204" pitchFamily="34" charset="0"/>
              </a:rPr>
              <a:t> → 0.5 Al</a:t>
            </a:r>
            <a:r>
              <a:rPr lang="en-IN" baseline="-25000" dirty="0">
                <a:solidFill>
                  <a:srgbClr val="222222"/>
                </a:solidFill>
                <a:latin typeface="Arial" panose="020B0604020202020204" pitchFamily="34" charset="0"/>
              </a:rPr>
              <a:t>2</a:t>
            </a:r>
            <a:r>
              <a:rPr lang="en-IN" dirty="0">
                <a:solidFill>
                  <a:srgbClr val="222222"/>
                </a:solidFill>
                <a:latin typeface="Arial" panose="020B0604020202020204" pitchFamily="34" charset="0"/>
              </a:rPr>
              <a:t>O</a:t>
            </a:r>
            <a:r>
              <a:rPr lang="en-IN" baseline="-25000" dirty="0">
                <a:solidFill>
                  <a:srgbClr val="222222"/>
                </a:solidFill>
                <a:latin typeface="Arial" panose="020B0604020202020204" pitchFamily="34" charset="0"/>
              </a:rPr>
              <a:t>3</a:t>
            </a:r>
            <a:r>
              <a:rPr lang="en-IN" dirty="0">
                <a:solidFill>
                  <a:srgbClr val="222222"/>
                </a:solidFill>
                <a:latin typeface="Arial" panose="020B0604020202020204" pitchFamily="34" charset="0"/>
              </a:rPr>
              <a:t> + 1.5 C    (500C) </a:t>
            </a:r>
            <a:endParaRPr lang="en-IN" dirty="0"/>
          </a:p>
        </p:txBody>
      </p:sp>
      <p:sp>
        <p:nvSpPr>
          <p:cNvPr id="12" name="TextBox 11">
            <a:extLst>
              <a:ext uri="{FF2B5EF4-FFF2-40B4-BE49-F238E27FC236}">
                <a16:creationId xmlns:a16="http://schemas.microsoft.com/office/drawing/2014/main" id="{625A8CA0-D928-48AD-98D3-E3DB8EF99342}"/>
              </a:ext>
            </a:extLst>
          </p:cNvPr>
          <p:cNvSpPr txBox="1"/>
          <p:nvPr/>
        </p:nvSpPr>
        <p:spPr>
          <a:xfrm>
            <a:off x="45624" y="3861608"/>
            <a:ext cx="2454518" cy="369332"/>
          </a:xfrm>
          <a:prstGeom prst="rect">
            <a:avLst/>
          </a:prstGeom>
          <a:noFill/>
        </p:spPr>
        <p:txBody>
          <a:bodyPr wrap="none" rtlCol="0">
            <a:spAutoFit/>
          </a:bodyPr>
          <a:lstStyle/>
          <a:p>
            <a:r>
              <a:rPr lang="en-IN" b="1" u="sng" dirty="0">
                <a:latin typeface="Arial" panose="020B0604020202020204" pitchFamily="34" charset="0"/>
                <a:cs typeface="Arial" panose="020B0604020202020204" pitchFamily="34" charset="0"/>
              </a:rPr>
              <a:t>Heating above 900C:</a:t>
            </a:r>
          </a:p>
        </p:txBody>
      </p:sp>
      <p:sp>
        <p:nvSpPr>
          <p:cNvPr id="13" name="Rectangle 12">
            <a:extLst>
              <a:ext uri="{FF2B5EF4-FFF2-40B4-BE49-F238E27FC236}">
                <a16:creationId xmlns:a16="http://schemas.microsoft.com/office/drawing/2014/main" id="{D3809A81-9712-4062-967D-F4DC8B2E4BE6}"/>
              </a:ext>
            </a:extLst>
          </p:cNvPr>
          <p:cNvSpPr/>
          <p:nvPr/>
        </p:nvSpPr>
        <p:spPr>
          <a:xfrm>
            <a:off x="2382564" y="3897183"/>
            <a:ext cx="1532792" cy="369332"/>
          </a:xfrm>
          <a:prstGeom prst="rect">
            <a:avLst/>
          </a:prstGeom>
        </p:spPr>
        <p:txBody>
          <a:bodyPr wrap="none">
            <a:spAutoFit/>
          </a:bodyPr>
          <a:lstStyle/>
          <a:p>
            <a:r>
              <a:rPr lang="en-IN" dirty="0">
                <a:solidFill>
                  <a:srgbClr val="222222"/>
                </a:solidFill>
                <a:latin typeface="Arial" panose="020B0604020202020204" pitchFamily="34" charset="0"/>
              </a:rPr>
              <a:t>Al + 1.5 CO</a:t>
            </a:r>
            <a:r>
              <a:rPr lang="en-IN" baseline="-25000" dirty="0">
                <a:solidFill>
                  <a:srgbClr val="222222"/>
                </a:solidFill>
                <a:latin typeface="Arial" panose="020B0604020202020204" pitchFamily="34" charset="0"/>
              </a:rPr>
              <a:t>2</a:t>
            </a:r>
            <a:r>
              <a:rPr lang="en-IN" dirty="0">
                <a:solidFill>
                  <a:srgbClr val="222222"/>
                </a:solidFill>
                <a:latin typeface="Arial" panose="020B0604020202020204" pitchFamily="34" charset="0"/>
              </a:rPr>
              <a:t> </a:t>
            </a:r>
            <a:endParaRPr lang="en-IN" dirty="0"/>
          </a:p>
        </p:txBody>
      </p:sp>
      <p:sp>
        <p:nvSpPr>
          <p:cNvPr id="14" name="Rectangle 13">
            <a:extLst>
              <a:ext uri="{FF2B5EF4-FFF2-40B4-BE49-F238E27FC236}">
                <a16:creationId xmlns:a16="http://schemas.microsoft.com/office/drawing/2014/main" id="{A27D9A36-AC25-4D51-9014-18F987E78C3E}"/>
              </a:ext>
            </a:extLst>
          </p:cNvPr>
          <p:cNvSpPr/>
          <p:nvPr/>
        </p:nvSpPr>
        <p:spPr>
          <a:xfrm>
            <a:off x="3707607" y="3861608"/>
            <a:ext cx="415498" cy="369332"/>
          </a:xfrm>
          <a:prstGeom prst="rect">
            <a:avLst/>
          </a:prstGeom>
        </p:spPr>
        <p:txBody>
          <a:bodyPr wrap="none">
            <a:spAutoFit/>
          </a:bodyPr>
          <a:lstStyle/>
          <a:p>
            <a:r>
              <a:rPr lang="en-IN" dirty="0">
                <a:solidFill>
                  <a:srgbClr val="222222"/>
                </a:solidFill>
                <a:latin typeface="Arial" panose="020B0604020202020204" pitchFamily="34" charset="0"/>
              </a:rPr>
              <a:t>→</a:t>
            </a:r>
            <a:endParaRPr lang="en-IN" dirty="0"/>
          </a:p>
        </p:txBody>
      </p:sp>
      <p:sp>
        <p:nvSpPr>
          <p:cNvPr id="17" name="Rectangle 16">
            <a:extLst>
              <a:ext uri="{FF2B5EF4-FFF2-40B4-BE49-F238E27FC236}">
                <a16:creationId xmlns:a16="http://schemas.microsoft.com/office/drawing/2014/main" id="{949F744F-0186-4C7A-B72B-20B4EB141B26}"/>
              </a:ext>
            </a:extLst>
          </p:cNvPr>
          <p:cNvSpPr/>
          <p:nvPr/>
        </p:nvSpPr>
        <p:spPr>
          <a:xfrm>
            <a:off x="4049617" y="3894397"/>
            <a:ext cx="4150560" cy="369332"/>
          </a:xfrm>
          <a:prstGeom prst="rect">
            <a:avLst/>
          </a:prstGeom>
        </p:spPr>
        <p:txBody>
          <a:bodyPr wrap="none">
            <a:spAutoFit/>
          </a:bodyPr>
          <a:lstStyle/>
          <a:p>
            <a:r>
              <a:rPr lang="en-IN" dirty="0">
                <a:solidFill>
                  <a:srgbClr val="222222"/>
                </a:solidFill>
                <a:latin typeface="Arial" panose="020B0604020202020204" pitchFamily="34" charset="0"/>
              </a:rPr>
              <a:t>0.5 Al</a:t>
            </a:r>
            <a:r>
              <a:rPr lang="en-IN" baseline="-25000" dirty="0">
                <a:solidFill>
                  <a:srgbClr val="222222"/>
                </a:solidFill>
                <a:latin typeface="Arial" panose="020B0604020202020204" pitchFamily="34" charset="0"/>
              </a:rPr>
              <a:t>2</a:t>
            </a:r>
            <a:r>
              <a:rPr lang="en-IN" dirty="0">
                <a:solidFill>
                  <a:srgbClr val="222222"/>
                </a:solidFill>
                <a:latin typeface="Arial" panose="020B0604020202020204" pitchFamily="34" charset="0"/>
              </a:rPr>
              <a:t>O</a:t>
            </a:r>
            <a:r>
              <a:rPr lang="en-IN" baseline="-25000" dirty="0">
                <a:solidFill>
                  <a:srgbClr val="222222"/>
                </a:solidFill>
                <a:latin typeface="Arial" panose="020B0604020202020204" pitchFamily="34" charset="0"/>
              </a:rPr>
              <a:t>3</a:t>
            </a:r>
            <a:r>
              <a:rPr lang="en-IN" dirty="0">
                <a:solidFill>
                  <a:srgbClr val="222222"/>
                </a:solidFill>
                <a:latin typeface="Arial" panose="020B0604020202020204" pitchFamily="34" charset="0"/>
              </a:rPr>
              <a:t> + 1.42 CO+ traces of carbon </a:t>
            </a:r>
            <a:endParaRPr lang="en-IN" dirty="0"/>
          </a:p>
        </p:txBody>
      </p:sp>
      <p:sp>
        <p:nvSpPr>
          <p:cNvPr id="18" name="TextBox 17">
            <a:extLst>
              <a:ext uri="{FF2B5EF4-FFF2-40B4-BE49-F238E27FC236}">
                <a16:creationId xmlns:a16="http://schemas.microsoft.com/office/drawing/2014/main" id="{0EC9B8B1-CF39-41A1-BBA6-AD73FE0AC539}"/>
              </a:ext>
            </a:extLst>
          </p:cNvPr>
          <p:cNvSpPr txBox="1"/>
          <p:nvPr/>
        </p:nvSpPr>
        <p:spPr>
          <a:xfrm>
            <a:off x="152400" y="4660431"/>
            <a:ext cx="7938392" cy="1785104"/>
          </a:xfrm>
          <a:prstGeom prst="rect">
            <a:avLst/>
          </a:prstGeom>
          <a:noFill/>
        </p:spPr>
        <p:txBody>
          <a:bodyPr wrap="none" rtlCol="0">
            <a:spAutoFit/>
          </a:bodyPr>
          <a:lstStyle/>
          <a:p>
            <a:pPr marL="285750" indent="-285750">
              <a:buFont typeface="Wingdings" panose="05000000000000000000" pitchFamily="2" charset="2"/>
              <a:buChar char="Ø"/>
            </a:pPr>
            <a:r>
              <a:rPr lang="en-IN" sz="2200" dirty="0">
                <a:latin typeface="Arial" panose="020B0604020202020204" pitchFamily="34" charset="0"/>
                <a:cs typeface="Arial" panose="020B0604020202020204" pitchFamily="34" charset="0"/>
              </a:rPr>
              <a:t>Our idea is exactly reverse of Hall </a:t>
            </a:r>
            <a:r>
              <a:rPr lang="en-IN" sz="2200" dirty="0" err="1">
                <a:latin typeface="Arial" panose="020B0604020202020204" pitchFamily="34" charset="0"/>
                <a:cs typeface="Arial" panose="020B0604020202020204" pitchFamily="34" charset="0"/>
              </a:rPr>
              <a:t>Heroult</a:t>
            </a:r>
            <a:r>
              <a:rPr lang="en-IN" sz="2200" dirty="0">
                <a:latin typeface="Arial" panose="020B0604020202020204" pitchFamily="34" charset="0"/>
                <a:cs typeface="Arial" panose="020B0604020202020204" pitchFamily="34" charset="0"/>
              </a:rPr>
              <a:t> Process</a:t>
            </a:r>
          </a:p>
          <a:p>
            <a:pPr marL="285750" indent="-285750">
              <a:buFont typeface="Wingdings" panose="05000000000000000000" pitchFamily="2" charset="2"/>
              <a:buChar char="Ø"/>
            </a:pPr>
            <a:r>
              <a:rPr lang="en-IN" sz="2200" dirty="0">
                <a:latin typeface="Arial" panose="020B0604020202020204" pitchFamily="34" charset="0"/>
                <a:cs typeface="Arial" panose="020B0604020202020204" pitchFamily="34" charset="0"/>
              </a:rPr>
              <a:t>Hall </a:t>
            </a:r>
            <a:r>
              <a:rPr lang="en-IN" sz="2200" dirty="0" err="1">
                <a:latin typeface="Arial" panose="020B0604020202020204" pitchFamily="34" charset="0"/>
                <a:cs typeface="Arial" panose="020B0604020202020204" pitchFamily="34" charset="0"/>
              </a:rPr>
              <a:t>Heroult</a:t>
            </a:r>
            <a:r>
              <a:rPr lang="en-IN" sz="2200" dirty="0">
                <a:latin typeface="Arial" panose="020B0604020202020204" pitchFamily="34" charset="0"/>
                <a:cs typeface="Arial" panose="020B0604020202020204" pitchFamily="34" charset="0"/>
              </a:rPr>
              <a:t> extracts Al from Alumina(found in bauxite)</a:t>
            </a:r>
          </a:p>
          <a:p>
            <a:pPr marL="285750" indent="-285750">
              <a:buFont typeface="Wingdings" panose="05000000000000000000" pitchFamily="2" charset="2"/>
              <a:buChar char="Ø"/>
            </a:pPr>
            <a:r>
              <a:rPr lang="en-IN" sz="2200" dirty="0">
                <a:latin typeface="Arial" panose="020B0604020202020204" pitchFamily="34" charset="0"/>
                <a:cs typeface="Arial" panose="020B0604020202020204" pitchFamily="34" charset="0"/>
              </a:rPr>
              <a:t>Our idea converts Al of Aluminium dross into alumina</a:t>
            </a:r>
          </a:p>
          <a:p>
            <a:r>
              <a:rPr lang="en-IN" sz="2200" dirty="0">
                <a:latin typeface="Arial" panose="020B0604020202020204" pitchFamily="34" charset="0"/>
                <a:cs typeface="Arial" panose="020B0604020202020204" pitchFamily="34" charset="0"/>
              </a:rPr>
              <a:t>    using waste CO2 gas and gives CO as a </a:t>
            </a:r>
            <a:r>
              <a:rPr lang="en-IN" sz="2200" dirty="0" err="1">
                <a:latin typeface="Arial" panose="020B0604020202020204" pitchFamily="34" charset="0"/>
                <a:cs typeface="Arial" panose="020B0604020202020204" pitchFamily="34" charset="0"/>
              </a:rPr>
              <a:t>byproduct</a:t>
            </a:r>
            <a:r>
              <a:rPr lang="en-IN" sz="2200" dirty="0">
                <a:latin typeface="Arial" panose="020B0604020202020204" pitchFamily="34" charset="0"/>
                <a:cs typeface="Arial" panose="020B0604020202020204" pitchFamily="34" charset="0"/>
              </a:rPr>
              <a:t> which </a:t>
            </a:r>
          </a:p>
          <a:p>
            <a:r>
              <a:rPr lang="en-IN" sz="2200" dirty="0">
                <a:latin typeface="Arial" panose="020B0604020202020204" pitchFamily="34" charset="0"/>
                <a:cs typeface="Arial" panose="020B0604020202020204" pitchFamily="34" charset="0"/>
              </a:rPr>
              <a:t>    is useful for steel industry. </a:t>
            </a:r>
          </a:p>
        </p:txBody>
      </p:sp>
    </p:spTree>
    <p:extLst>
      <p:ext uri="{BB962C8B-B14F-4D97-AF65-F5344CB8AC3E}">
        <p14:creationId xmlns:p14="http://schemas.microsoft.com/office/powerpoint/2010/main" val="78024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sp>
        <p:nvSpPr>
          <p:cNvPr id="2" name="TextBox 1"/>
          <p:cNvSpPr txBox="1"/>
          <p:nvPr/>
        </p:nvSpPr>
        <p:spPr>
          <a:xfrm>
            <a:off x="3962400" y="0"/>
            <a:ext cx="3371051" cy="830997"/>
          </a:xfrm>
          <a:prstGeom prst="rect">
            <a:avLst/>
          </a:prstGeom>
          <a:noFill/>
        </p:spPr>
        <p:txBody>
          <a:bodyPr wrap="none" rtlCol="0">
            <a:spAutoFit/>
          </a:bodyPr>
          <a:lstStyle/>
          <a:p>
            <a:r>
              <a:rPr lang="en-US" sz="4800" b="1" dirty="0"/>
              <a:t>Introduction</a:t>
            </a:r>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794657"/>
            <a:ext cx="7772400" cy="598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24200" y="801469"/>
            <a:ext cx="418704" cy="646331"/>
          </a:xfrm>
          <a:prstGeom prst="rect">
            <a:avLst/>
          </a:prstGeom>
          <a:noFill/>
        </p:spPr>
        <p:txBody>
          <a:bodyPr wrap="none" rtlCol="0">
            <a:spAutoFit/>
          </a:bodyPr>
          <a:lstStyle/>
          <a:p>
            <a:r>
              <a:rPr lang="en-US" sz="3600" b="1" dirty="0">
                <a:solidFill>
                  <a:srgbClr val="00B050"/>
                </a:solidFill>
              </a:rPr>
              <a:t>1</a:t>
            </a:r>
          </a:p>
        </p:txBody>
      </p:sp>
      <p:sp>
        <p:nvSpPr>
          <p:cNvPr id="4" name="Oval 3"/>
          <p:cNvSpPr/>
          <p:nvPr/>
        </p:nvSpPr>
        <p:spPr>
          <a:xfrm>
            <a:off x="3124200" y="914400"/>
            <a:ext cx="418704"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1563469"/>
            <a:ext cx="418704" cy="646331"/>
          </a:xfrm>
          <a:prstGeom prst="rect">
            <a:avLst/>
          </a:prstGeom>
          <a:noFill/>
        </p:spPr>
        <p:txBody>
          <a:bodyPr wrap="none" rtlCol="0">
            <a:spAutoFit/>
          </a:bodyPr>
          <a:lstStyle/>
          <a:p>
            <a:r>
              <a:rPr lang="en-US" sz="3600" b="1" dirty="0">
                <a:solidFill>
                  <a:srgbClr val="00B050"/>
                </a:solidFill>
              </a:rPr>
              <a:t>2</a:t>
            </a:r>
          </a:p>
        </p:txBody>
      </p:sp>
      <p:sp>
        <p:nvSpPr>
          <p:cNvPr id="10" name="TextBox 9"/>
          <p:cNvSpPr txBox="1"/>
          <p:nvPr/>
        </p:nvSpPr>
        <p:spPr>
          <a:xfrm>
            <a:off x="2438400" y="3810000"/>
            <a:ext cx="418704" cy="646331"/>
          </a:xfrm>
          <a:prstGeom prst="rect">
            <a:avLst/>
          </a:prstGeom>
          <a:noFill/>
        </p:spPr>
        <p:txBody>
          <a:bodyPr wrap="none" rtlCol="0">
            <a:spAutoFit/>
          </a:bodyPr>
          <a:lstStyle/>
          <a:p>
            <a:r>
              <a:rPr lang="en-US" sz="3600" b="1" dirty="0">
                <a:solidFill>
                  <a:srgbClr val="00B050"/>
                </a:solidFill>
              </a:rPr>
              <a:t>3</a:t>
            </a:r>
          </a:p>
        </p:txBody>
      </p:sp>
      <p:sp>
        <p:nvSpPr>
          <p:cNvPr id="12" name="Oval 11"/>
          <p:cNvSpPr/>
          <p:nvPr/>
        </p:nvSpPr>
        <p:spPr>
          <a:xfrm>
            <a:off x="5867400" y="1676400"/>
            <a:ext cx="418704"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38400" y="3886200"/>
            <a:ext cx="418704"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24800" y="838200"/>
            <a:ext cx="4382546" cy="7017306"/>
          </a:xfrm>
          <a:prstGeom prst="rect">
            <a:avLst/>
          </a:prstGeom>
          <a:noFill/>
        </p:spPr>
        <p:txBody>
          <a:bodyPr wrap="none" rtlCol="0">
            <a:spAutoFit/>
          </a:bodyPr>
          <a:lstStyle/>
          <a:p>
            <a:pPr algn="just"/>
            <a:r>
              <a:rPr lang="en-US" sz="2400" b="1" dirty="0">
                <a:solidFill>
                  <a:srgbClr val="00B050"/>
                </a:solidFill>
              </a:rPr>
              <a:t>Current Situation</a:t>
            </a:r>
          </a:p>
          <a:p>
            <a:pPr algn="just"/>
            <a:endParaRPr lang="en-US" sz="2400" b="1" dirty="0">
              <a:solidFill>
                <a:srgbClr val="00B050"/>
              </a:solidFill>
            </a:endParaRPr>
          </a:p>
          <a:p>
            <a:pPr algn="just"/>
            <a:r>
              <a:rPr lang="en-US" sz="2400" b="1" dirty="0">
                <a:solidFill>
                  <a:srgbClr val="00B050"/>
                </a:solidFill>
              </a:rPr>
              <a:t>1.   Charge ( Sinter + Coke ) is </a:t>
            </a:r>
          </a:p>
          <a:p>
            <a:pPr algn="just"/>
            <a:r>
              <a:rPr lang="en-US" sz="2400" b="1" dirty="0">
                <a:solidFill>
                  <a:srgbClr val="00B050"/>
                </a:solidFill>
              </a:rPr>
              <a:t>      fed at the top of the Blast </a:t>
            </a:r>
          </a:p>
          <a:p>
            <a:pPr algn="just"/>
            <a:r>
              <a:rPr lang="en-US" sz="2400" b="1" dirty="0">
                <a:solidFill>
                  <a:srgbClr val="00B050"/>
                </a:solidFill>
              </a:rPr>
              <a:t>      Furnace</a:t>
            </a:r>
          </a:p>
          <a:p>
            <a:pPr algn="just"/>
            <a:endParaRPr lang="en-US" sz="2400" b="1" dirty="0">
              <a:solidFill>
                <a:srgbClr val="00B050"/>
              </a:solidFill>
            </a:endParaRPr>
          </a:p>
          <a:p>
            <a:pPr algn="just"/>
            <a:r>
              <a:rPr lang="en-US" sz="2400" b="1" dirty="0">
                <a:solidFill>
                  <a:srgbClr val="00B050"/>
                </a:solidFill>
              </a:rPr>
              <a:t>2.   Exhaust gas from the top is </a:t>
            </a:r>
          </a:p>
          <a:p>
            <a:pPr algn="just"/>
            <a:r>
              <a:rPr lang="en-US" sz="2400" b="1" dirty="0">
                <a:solidFill>
                  <a:srgbClr val="00B050"/>
                </a:solidFill>
              </a:rPr>
              <a:t>      cleaned using a system of </a:t>
            </a:r>
          </a:p>
          <a:p>
            <a:pPr algn="just"/>
            <a:r>
              <a:rPr lang="en-US" sz="2400" b="1" dirty="0">
                <a:solidFill>
                  <a:srgbClr val="00B050"/>
                </a:solidFill>
              </a:rPr>
              <a:t>      Scrubbers, Cyclone</a:t>
            </a:r>
          </a:p>
          <a:p>
            <a:pPr algn="just"/>
            <a:r>
              <a:rPr lang="en-US" sz="2400" b="1" dirty="0">
                <a:solidFill>
                  <a:srgbClr val="00B050"/>
                </a:solidFill>
              </a:rPr>
              <a:t>      Separators etc.</a:t>
            </a:r>
          </a:p>
          <a:p>
            <a:pPr algn="just"/>
            <a:endParaRPr lang="en-US" sz="2400" b="1" dirty="0">
              <a:solidFill>
                <a:srgbClr val="00B050"/>
              </a:solidFill>
            </a:endParaRPr>
          </a:p>
          <a:p>
            <a:pPr marL="457200" indent="-457200" algn="just">
              <a:buAutoNum type="arabicPeriod" startAt="3"/>
            </a:pPr>
            <a:r>
              <a:rPr lang="en-US" sz="2400" b="1" dirty="0">
                <a:solidFill>
                  <a:srgbClr val="00B050"/>
                </a:solidFill>
              </a:rPr>
              <a:t>Then the exhaust gas is burnt</a:t>
            </a:r>
          </a:p>
          <a:p>
            <a:pPr algn="just"/>
            <a:r>
              <a:rPr lang="en-US" sz="2400" b="1" dirty="0">
                <a:solidFill>
                  <a:srgbClr val="00B050"/>
                </a:solidFill>
              </a:rPr>
              <a:t>        in Regenerative Stoves to</a:t>
            </a:r>
          </a:p>
          <a:p>
            <a:pPr algn="just"/>
            <a:r>
              <a:rPr lang="en-US" sz="2400" b="1" dirty="0">
                <a:solidFill>
                  <a:srgbClr val="00B050"/>
                </a:solidFill>
              </a:rPr>
              <a:t>        preheat the incoming blast</a:t>
            </a:r>
          </a:p>
          <a:p>
            <a:pPr algn="just"/>
            <a:endParaRPr lang="en-US" sz="2400" b="1" dirty="0">
              <a:solidFill>
                <a:srgbClr val="00B050"/>
              </a:solidFill>
            </a:endParaRPr>
          </a:p>
          <a:p>
            <a:pPr marL="342900" indent="-342900" algn="just">
              <a:buFont typeface="Arial" pitchFamily="34" charset="0"/>
              <a:buChar char="•"/>
            </a:pPr>
            <a:endParaRPr lang="en-US" sz="2400" b="1" dirty="0">
              <a:solidFill>
                <a:srgbClr val="00B050"/>
              </a:solidFill>
            </a:endParaRPr>
          </a:p>
          <a:p>
            <a:pPr algn="just"/>
            <a:endParaRPr lang="en-US" sz="2400" b="1" dirty="0">
              <a:solidFill>
                <a:srgbClr val="00B050"/>
              </a:solidFill>
            </a:endParaRPr>
          </a:p>
          <a:p>
            <a:pPr marL="342900" indent="-342900" algn="just">
              <a:buFont typeface="Arial" pitchFamily="34" charset="0"/>
              <a:buChar char="•"/>
            </a:pPr>
            <a:endParaRPr lang="en-US" sz="2400" b="1" dirty="0">
              <a:solidFill>
                <a:srgbClr val="00B050"/>
              </a:solidFill>
            </a:endParaRPr>
          </a:p>
          <a:p>
            <a:pPr algn="just"/>
            <a:endParaRPr lang="en-US" dirty="0"/>
          </a:p>
        </p:txBody>
      </p:sp>
      <p:cxnSp>
        <p:nvCxnSpPr>
          <p:cNvPr id="8" name="Straight Connector 7"/>
          <p:cNvCxnSpPr/>
          <p:nvPr/>
        </p:nvCxnSpPr>
        <p:spPr>
          <a:xfrm>
            <a:off x="7772400" y="853477"/>
            <a:ext cx="0" cy="559205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12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14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3A17C-F916-4857-9E65-721FDAFC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0739"/>
            <a:ext cx="1742739" cy="540850"/>
          </a:xfrm>
          <a:prstGeom prst="rect">
            <a:avLst/>
          </a:prstGeom>
        </p:spPr>
      </p:pic>
      <p:pic>
        <p:nvPicPr>
          <p:cNvPr id="11" name="Picture 10">
            <a:extLst>
              <a:ext uri="{FF2B5EF4-FFF2-40B4-BE49-F238E27FC236}">
                <a16:creationId xmlns:a16="http://schemas.microsoft.com/office/drawing/2014/main" id="{957F95B2-6184-4634-A60A-1B929579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1348" y="148851"/>
            <a:ext cx="1078486" cy="704626"/>
          </a:xfrm>
          <a:prstGeom prst="rect">
            <a:avLst/>
          </a:prstGeom>
        </p:spPr>
      </p:pic>
      <p:pic>
        <p:nvPicPr>
          <p:cNvPr id="16" name="Picture 15">
            <a:extLst>
              <a:ext uri="{FF2B5EF4-FFF2-40B4-BE49-F238E27FC236}">
                <a16:creationId xmlns:a16="http://schemas.microsoft.com/office/drawing/2014/main" id="{9313527D-34E3-458A-9359-B4C1B80D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6748" y="6035040"/>
            <a:ext cx="2925251" cy="820990"/>
          </a:xfrm>
          <a:prstGeom prst="rect">
            <a:avLst/>
          </a:prstGeom>
        </p:spPr>
      </p:pic>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5557" y="0"/>
            <a:ext cx="992444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2362200" y="1905000"/>
            <a:ext cx="32766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362200" y="2590800"/>
            <a:ext cx="2819400" cy="83820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251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601</TotalTime>
  <Words>1330</Words>
  <Application>Microsoft Office PowerPoint</Application>
  <PresentationFormat>Widescreen</PresentationFormat>
  <Paragraphs>315</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Thermodynamic Results</vt:lpstr>
      <vt:lpstr>Kinetic 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47</cp:revision>
  <dcterms:modified xsi:type="dcterms:W3CDTF">2018-07-08T04:02:14Z</dcterms:modified>
</cp:coreProperties>
</file>