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71" r:id="rId11"/>
    <p:sldId id="267" r:id="rId12"/>
    <p:sldId id="269" r:id="rId13"/>
    <p:sldId id="268" r:id="rId14"/>
    <p:sldId id="264" r:id="rId15"/>
    <p:sldId id="270" r:id="rId16"/>
    <p:sldId id="25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47" autoAdjust="0"/>
  </p:normalViewPr>
  <p:slideViewPr>
    <p:cSldViewPr snapToGrid="0" snapToObjects="1">
      <p:cViewPr varScale="1">
        <p:scale>
          <a:sx n="81" d="100"/>
          <a:sy n="81" d="100"/>
        </p:scale>
        <p:origin x="-128" y="-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todesco:Desktop:Testing%20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Learning rate vs Hidden nodes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1"/>
          <c:order val="0"/>
          <c:xVal>
            <c:numRef>
              <c:f>Sheet1!$B$15:$F$15</c:f>
              <c:numCache>
                <c:formatCode>General</c:formatCode>
                <c:ptCount val="5"/>
                <c:pt idx="0">
                  <c:v>15.0</c:v>
                </c:pt>
                <c:pt idx="1">
                  <c:v>30.0</c:v>
                </c:pt>
                <c:pt idx="2">
                  <c:v>50.0</c:v>
                </c:pt>
                <c:pt idx="3">
                  <c:v>80.0</c:v>
                </c:pt>
                <c:pt idx="4">
                  <c:v>100.0</c:v>
                </c:pt>
              </c:numCache>
            </c:numRef>
          </c:xVal>
          <c:yVal>
            <c:numRef>
              <c:f>Sheet1!$B$21:$F$21</c:f>
              <c:numCache>
                <c:formatCode>General</c:formatCode>
                <c:ptCount val="5"/>
                <c:pt idx="0">
                  <c:v>7068.1</c:v>
                </c:pt>
                <c:pt idx="1">
                  <c:v>7998.9</c:v>
                </c:pt>
                <c:pt idx="2">
                  <c:v>8469.799999999992</c:v>
                </c:pt>
                <c:pt idx="3">
                  <c:v>8454.5</c:v>
                </c:pt>
                <c:pt idx="4">
                  <c:v>8602.9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6840264"/>
        <c:axId val="2116845784"/>
      </c:scatterChart>
      <c:valAx>
        <c:axId val="21168402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Hidden Nodes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6845784"/>
        <c:crosses val="autoZero"/>
        <c:crossBetween val="midCat"/>
      </c:valAx>
      <c:valAx>
        <c:axId val="2116845784"/>
        <c:scaling>
          <c:orientation val="minMax"/>
          <c:min val="50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Digits</a:t>
                </a:r>
                <a:r>
                  <a:rPr lang="en-US" baseline="0"/>
                  <a:t> Correctly Identified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684026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AACF-8F67-3541-A514-8D61D82208FB}" type="datetimeFigureOut">
              <a:rPr lang="en-US" smtClean="0"/>
              <a:t>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9D43-B589-A443-ADE3-0DC1AD8E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AACF-8F67-3541-A514-8D61D82208FB}" type="datetimeFigureOut">
              <a:rPr lang="en-US" smtClean="0"/>
              <a:t>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9D43-B589-A443-ADE3-0DC1AD8E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2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AACF-8F67-3541-A514-8D61D82208FB}" type="datetimeFigureOut">
              <a:rPr lang="en-US" smtClean="0"/>
              <a:t>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9D43-B589-A443-ADE3-0DC1AD8E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7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AACF-8F67-3541-A514-8D61D82208FB}" type="datetimeFigureOut">
              <a:rPr lang="en-US" smtClean="0"/>
              <a:t>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9D43-B589-A443-ADE3-0DC1AD8E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5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AACF-8F67-3541-A514-8D61D82208FB}" type="datetimeFigureOut">
              <a:rPr lang="en-US" smtClean="0"/>
              <a:t>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9D43-B589-A443-ADE3-0DC1AD8E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3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AACF-8F67-3541-A514-8D61D82208FB}" type="datetimeFigureOut">
              <a:rPr lang="en-US" smtClean="0"/>
              <a:t>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9D43-B589-A443-ADE3-0DC1AD8E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7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AACF-8F67-3541-A514-8D61D82208FB}" type="datetimeFigureOut">
              <a:rPr lang="en-US" smtClean="0"/>
              <a:t>1/9/15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9D43-B589-A443-ADE3-0DC1AD8E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4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AACF-8F67-3541-A514-8D61D82208FB}" type="datetimeFigureOut">
              <a:rPr lang="en-US" smtClean="0"/>
              <a:t>1/9/15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9D43-B589-A443-ADE3-0DC1AD8E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7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AACF-8F67-3541-A514-8D61D82208FB}" type="datetimeFigureOut">
              <a:rPr lang="en-US" smtClean="0"/>
              <a:t>1/9/15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9D43-B589-A443-ADE3-0DC1AD8E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AACF-8F67-3541-A514-8D61D82208FB}" type="datetimeFigureOut">
              <a:rPr lang="en-US" smtClean="0"/>
              <a:t>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9D43-B589-A443-ADE3-0DC1AD8E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AACF-8F67-3541-A514-8D61D82208FB}" type="datetimeFigureOut">
              <a:rPr lang="en-US" smtClean="0"/>
              <a:t>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9D43-B589-A443-ADE3-0DC1AD8E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0AACF-8F67-3541-A514-8D61D82208FB}" type="datetimeFigureOut">
              <a:rPr lang="en-US" smtClean="0"/>
              <a:t>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09D43-B589-A443-ADE3-0DC1AD8EF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5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yann.lecun.com/exdb/mnis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Feed Forward Neural Network: Handwritten Digit Recognition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Julia, Adam, and Anthony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671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 Binary Output?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6</a:t>
            </a:r>
            <a:r>
              <a:rPr lang="en-US" dirty="0" smtClean="0"/>
              <a:t> total, all with scaling</a:t>
            </a:r>
          </a:p>
          <a:p>
            <a:r>
              <a:rPr lang="en-US" dirty="0" smtClean="0"/>
              <a:t>Check if correct nodes…</a:t>
            </a:r>
          </a:p>
          <a:p>
            <a:pPr lvl="1"/>
            <a:r>
              <a:rPr lang="en-US" b="1" dirty="0" smtClean="0"/>
              <a:t>…are above or below the average output</a:t>
            </a:r>
          </a:p>
          <a:p>
            <a:pPr lvl="1"/>
            <a:r>
              <a:rPr lang="en-US" dirty="0" smtClean="0"/>
              <a:t>…are above or below the middle output</a:t>
            </a:r>
          </a:p>
          <a:p>
            <a:pPr lvl="1"/>
            <a:r>
              <a:rPr lang="en-US" dirty="0" smtClean="0"/>
              <a:t>…are above or below the average output for the specific node minus a constant</a:t>
            </a:r>
          </a:p>
          <a:p>
            <a:pPr lvl="1"/>
            <a:r>
              <a:rPr lang="en-US" dirty="0" smtClean="0"/>
              <a:t>…are above or below the average output for the specific node, minus different constants for above or below</a:t>
            </a:r>
          </a:p>
          <a:p>
            <a:pPr lvl="1"/>
            <a:r>
              <a:rPr lang="en-US" dirty="0" smtClean="0"/>
              <a:t>…are less than or greater than other nodes, mathematically scaled</a:t>
            </a:r>
          </a:p>
          <a:p>
            <a:pPr lvl="1"/>
            <a:r>
              <a:rPr lang="en-US" b="1" dirty="0" smtClean="0"/>
              <a:t>… are less than or greater than other nodes, </a:t>
            </a:r>
            <a:r>
              <a:rPr lang="en-US" b="1" dirty="0" err="1" smtClean="0"/>
              <a:t>boolean</a:t>
            </a:r>
            <a:r>
              <a:rPr lang="en-US" b="1" dirty="0"/>
              <a:t> </a:t>
            </a:r>
            <a:r>
              <a:rPr lang="en-US" b="1" dirty="0" smtClean="0"/>
              <a:t>tested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4253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Output Node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Binary output nodes vs. decimal output nodes</a:t>
            </a:r>
          </a:p>
          <a:p>
            <a:pPr lvl="1"/>
            <a:r>
              <a:rPr lang="en-US" dirty="0" smtClean="0"/>
              <a:t>Both 4 epochs of 30,000 iterations</a:t>
            </a:r>
            <a:endParaRPr lang="en-US" dirty="0"/>
          </a:p>
          <a:p>
            <a:pPr lvl="1"/>
            <a:r>
              <a:rPr lang="en-US" dirty="0" smtClean="0"/>
              <a:t>All other variables are the same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Binary output nodes: 7674.1 correct on average (23.259% error)</a:t>
            </a:r>
          </a:p>
          <a:p>
            <a:pPr lvl="1"/>
            <a:r>
              <a:rPr lang="en-US" dirty="0" smtClean="0"/>
              <a:t>Decimal output nodes: </a:t>
            </a:r>
            <a:r>
              <a:rPr lang="en-US" dirty="0"/>
              <a:t>8469.8 </a:t>
            </a:r>
            <a:r>
              <a:rPr lang="en-US" dirty="0" smtClean="0"/>
              <a:t>correct on average (</a:t>
            </a:r>
            <a:r>
              <a:rPr lang="en-US" dirty="0"/>
              <a:t>15.302 </a:t>
            </a:r>
            <a:r>
              <a:rPr lang="en-US" dirty="0" smtClean="0"/>
              <a:t>% error)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23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Iterations vs. Epochs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Better to train on different images (iterations) or same/similar images (epochs)</a:t>
            </a:r>
          </a:p>
          <a:p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50 epochs of 10,000 iterations vs. 1,000 epochs of 500 iterations</a:t>
            </a:r>
          </a:p>
          <a:p>
            <a:pPr lvl="1"/>
            <a:r>
              <a:rPr lang="en-US" dirty="0" smtClean="0"/>
              <a:t>Both train on a total of 500,000 images</a:t>
            </a:r>
          </a:p>
          <a:p>
            <a:pPr lvl="1"/>
            <a:r>
              <a:rPr lang="en-US" dirty="0" smtClean="0"/>
              <a:t>All other variables are the same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50 epochs, 10,000 iterations: 8962.4 correct on average (10.376% error)</a:t>
            </a:r>
          </a:p>
          <a:p>
            <a:pPr lvl="1"/>
            <a:r>
              <a:rPr lang="en-US" dirty="0" smtClean="0"/>
              <a:t>1,000 epochs, 500 iterations: 7410.6 correct on average (12.402% error)</a:t>
            </a:r>
          </a:p>
          <a:p>
            <a:r>
              <a:rPr lang="en-US" dirty="0" smtClean="0"/>
              <a:t>Difficult to draw definite conclusions because of small amount of testing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6144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Best static learning rate around 0.03</a:t>
            </a:r>
          </a:p>
          <a:p>
            <a:r>
              <a:rPr lang="en-US" dirty="0" smtClean="0"/>
              <a:t>Dynamic learning rate worked the best</a:t>
            </a:r>
          </a:p>
          <a:p>
            <a:r>
              <a:rPr lang="en-US" dirty="0" smtClean="0"/>
              <a:t>A larger number of hidden nodes seems to yield better results, but marginally less as the number of hidden nodes increase</a:t>
            </a:r>
          </a:p>
          <a:p>
            <a:r>
              <a:rPr lang="en-US" dirty="0" smtClean="0"/>
              <a:t>Difficulty working with 4 node output made it it hard to compare with 10 node output, however our results and other research tends to agree that 10 node output works better</a:t>
            </a:r>
          </a:p>
          <a:p>
            <a:r>
              <a:rPr lang="en-US" dirty="0" smtClean="0"/>
              <a:t>Cannot make a definite conclusion about iterations vs. epochs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54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Constants</a:t>
            </a:r>
            <a:endParaRPr lang="en-US" dirty="0" smtClean="0"/>
          </a:p>
          <a:p>
            <a:pPr lvl="1"/>
            <a:r>
              <a:rPr lang="en-US" dirty="0" smtClean="0"/>
              <a:t>784 input nodes</a:t>
            </a:r>
          </a:p>
          <a:p>
            <a:pPr lvl="1"/>
            <a:r>
              <a:rPr lang="en-US" dirty="0" smtClean="0"/>
              <a:t>80 hidden nodes</a:t>
            </a:r>
          </a:p>
          <a:p>
            <a:pPr lvl="1"/>
            <a:r>
              <a:rPr lang="en-US" dirty="0" smtClean="0"/>
              <a:t>10 output nodes</a:t>
            </a:r>
          </a:p>
          <a:p>
            <a:pPr lvl="1"/>
            <a:r>
              <a:rPr lang="en-US" dirty="0" smtClean="0"/>
              <a:t>150 epochs of 10,000 iterations</a:t>
            </a:r>
          </a:p>
          <a:p>
            <a:pPr lvl="1"/>
            <a:r>
              <a:rPr lang="en-US" dirty="0" smtClean="0"/>
              <a:t>Dynamic learning rate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Training runtime: 8 hours 25 minutes 37 seconds</a:t>
            </a:r>
          </a:p>
          <a:p>
            <a:pPr lvl="1"/>
            <a:r>
              <a:rPr lang="en-US" dirty="0" smtClean="0"/>
              <a:t>9057.9 correct on average (9.421 % error)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070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Investigations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on random images rather than iterating through images</a:t>
            </a:r>
          </a:p>
          <a:p>
            <a:r>
              <a:rPr lang="en-US" dirty="0" smtClean="0"/>
              <a:t>Experiment with different dynamic learning formulas (i.e. range, speed of decrease)</a:t>
            </a:r>
          </a:p>
          <a:p>
            <a:r>
              <a:rPr lang="en-US" dirty="0" smtClean="0"/>
              <a:t>Number of hidden layers</a:t>
            </a:r>
          </a:p>
          <a:p>
            <a:r>
              <a:rPr lang="en-US" dirty="0" smtClean="0"/>
              <a:t>Classifying handwritten digits by writer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41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MNIST DATABASE. (</a:t>
            </a:r>
            <a:r>
              <a:rPr lang="en-US" dirty="0" err="1" smtClean="0"/>
              <a:t>n.d.</a:t>
            </a:r>
            <a:r>
              <a:rPr lang="en-US" dirty="0" smtClean="0"/>
              <a:t>). </a:t>
            </a:r>
            <a:r>
              <a:rPr lang="en-US" i="1" dirty="0" smtClean="0"/>
              <a:t>MNIST handwritten digit database, </a:t>
            </a:r>
            <a:r>
              <a:rPr lang="en-US" i="1" dirty="0" err="1" smtClean="0"/>
              <a:t>Yann</a:t>
            </a:r>
            <a:r>
              <a:rPr lang="en-US" i="1" dirty="0" smtClean="0"/>
              <a:t> </a:t>
            </a:r>
            <a:r>
              <a:rPr lang="en-US" i="1" dirty="0" err="1" smtClean="0"/>
              <a:t>LeCun</a:t>
            </a:r>
            <a:r>
              <a:rPr lang="en-US" i="1" dirty="0" smtClean="0"/>
              <a:t>, </a:t>
            </a:r>
            <a:r>
              <a:rPr lang="en-US" i="1" dirty="0" err="1" smtClean="0"/>
              <a:t>Corinna</a:t>
            </a:r>
            <a:r>
              <a:rPr lang="en-US" i="1" dirty="0" smtClean="0"/>
              <a:t> Cortes and Chris Burges</a:t>
            </a:r>
            <a:r>
              <a:rPr lang="en-US" dirty="0" smtClean="0"/>
              <a:t>. Retrieved May 16, 2014, from </a:t>
            </a:r>
            <a:r>
              <a:rPr lang="en-US" dirty="0" smtClean="0">
                <a:hlinkClick r:id="rId2"/>
              </a:rPr>
              <a:t>http://yann.lecun.com/exdb/mnist/</a:t>
            </a:r>
            <a:endParaRPr lang="en-US" dirty="0"/>
          </a:p>
          <a:p>
            <a:r>
              <a:rPr lang="en-US" dirty="0" err="1" smtClean="0"/>
              <a:t>MNISTReader</a:t>
            </a:r>
            <a:r>
              <a:rPr lang="en-US" dirty="0" smtClean="0"/>
              <a:t> class </a:t>
            </a:r>
            <a:r>
              <a:rPr lang="en-US" smtClean="0"/>
              <a:t>written by Gabe </a:t>
            </a:r>
            <a:r>
              <a:rPr lang="en-US" dirty="0"/>
              <a:t>Johnson &lt;</a:t>
            </a:r>
            <a:r>
              <a:rPr lang="en-US" dirty="0" err="1"/>
              <a:t>johnsogg@cmu.edu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44309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 multi-layered Neural Network to recognize handwritten digits from the MNIST Database of Handwritten Digits</a:t>
            </a:r>
          </a:p>
          <a:p>
            <a:r>
              <a:rPr lang="en-US" dirty="0" smtClean="0"/>
              <a:t>Train the Neural Network with several different parameters to explore the effects of each 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19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tested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tested the following factors to see their effect on training:</a:t>
            </a:r>
          </a:p>
          <a:p>
            <a:pPr lvl="1"/>
            <a:r>
              <a:rPr lang="en-US" dirty="0" smtClean="0"/>
              <a:t>Learning rate</a:t>
            </a:r>
          </a:p>
          <a:p>
            <a:pPr lvl="2"/>
            <a:r>
              <a:rPr lang="en-US" dirty="0" smtClean="0"/>
              <a:t>Different values</a:t>
            </a:r>
          </a:p>
          <a:p>
            <a:pPr lvl="2"/>
            <a:r>
              <a:rPr lang="en-US" dirty="0" smtClean="0"/>
              <a:t>Static vs. dynamic</a:t>
            </a:r>
          </a:p>
          <a:p>
            <a:pPr lvl="1"/>
            <a:r>
              <a:rPr lang="en-US" dirty="0" smtClean="0"/>
              <a:t>Number of hidden nodes</a:t>
            </a:r>
          </a:p>
          <a:p>
            <a:pPr lvl="1"/>
            <a:r>
              <a:rPr lang="en-US" dirty="0" smtClean="0"/>
              <a:t>Number of output nodes</a:t>
            </a:r>
          </a:p>
          <a:p>
            <a:pPr lvl="1"/>
            <a:r>
              <a:rPr lang="en-US" dirty="0" smtClean="0"/>
              <a:t>Iterations vs. epochs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64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Constants:</a:t>
            </a:r>
          </a:p>
          <a:p>
            <a:pPr lvl="1"/>
            <a:r>
              <a:rPr lang="en-US" dirty="0" smtClean="0"/>
              <a:t>784 input nodes (1 input node/pixel)</a:t>
            </a:r>
          </a:p>
          <a:p>
            <a:pPr lvl="1"/>
            <a:r>
              <a:rPr lang="en-US" dirty="0" smtClean="0"/>
              <a:t>50 hidden nodes (1 hidden layer)</a:t>
            </a:r>
          </a:p>
          <a:p>
            <a:pPr lvl="1"/>
            <a:r>
              <a:rPr lang="en-US" dirty="0" smtClean="0"/>
              <a:t>10 output nodes</a:t>
            </a:r>
          </a:p>
          <a:p>
            <a:pPr lvl="1"/>
            <a:r>
              <a:rPr lang="en-US" dirty="0" smtClean="0"/>
              <a:t>4 epochs of 30,000 iterations</a:t>
            </a:r>
          </a:p>
          <a:p>
            <a:r>
              <a:rPr lang="en-US" dirty="0" smtClean="0"/>
              <a:t>Variables:</a:t>
            </a:r>
          </a:p>
          <a:p>
            <a:pPr lvl="1"/>
            <a:r>
              <a:rPr lang="en-US" dirty="0" smtClean="0"/>
              <a:t>Static learning rates of 0.015, 0.03, 0.07, 0.15</a:t>
            </a:r>
          </a:p>
          <a:p>
            <a:pPr lvl="1"/>
            <a:r>
              <a:rPr lang="en-US" dirty="0" smtClean="0"/>
              <a:t>Random learning rate between 0.015 – 0.15</a:t>
            </a:r>
          </a:p>
          <a:p>
            <a:pPr lvl="1"/>
            <a:r>
              <a:rPr lang="en-US" dirty="0" smtClean="0"/>
              <a:t>Dynamic learning rate from 0.2 </a:t>
            </a:r>
            <a:r>
              <a:rPr lang="en-US" dirty="0" smtClean="0">
                <a:sym typeface="Wingdings"/>
              </a:rPr>
              <a:t> 0.01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897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4-05-16 at 9.02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8" y="569652"/>
            <a:ext cx="8429147" cy="572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56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Constants:</a:t>
            </a:r>
          </a:p>
          <a:p>
            <a:pPr lvl="1"/>
            <a:r>
              <a:rPr lang="en-US" dirty="0" smtClean="0"/>
              <a:t>784 input nodes (1 input node/pixel)</a:t>
            </a:r>
          </a:p>
          <a:p>
            <a:pPr lvl="1"/>
            <a:r>
              <a:rPr lang="en-US" dirty="0" smtClean="0"/>
              <a:t>10 output nodes</a:t>
            </a:r>
          </a:p>
          <a:p>
            <a:pPr lvl="1"/>
            <a:r>
              <a:rPr lang="en-US" dirty="0" smtClean="0"/>
              <a:t>4 epochs of 30,000 iterations</a:t>
            </a:r>
          </a:p>
          <a:p>
            <a:pPr lvl="1"/>
            <a:r>
              <a:rPr lang="en-US" dirty="0" smtClean="0"/>
              <a:t>0.03 </a:t>
            </a:r>
            <a:r>
              <a:rPr lang="en-US" dirty="0"/>
              <a:t>l</a:t>
            </a:r>
            <a:r>
              <a:rPr lang="en-US" dirty="0" smtClean="0"/>
              <a:t>earning rate</a:t>
            </a:r>
          </a:p>
          <a:p>
            <a:r>
              <a:rPr lang="en-US" dirty="0" smtClean="0"/>
              <a:t>Variables:</a:t>
            </a:r>
          </a:p>
          <a:p>
            <a:pPr lvl="1"/>
            <a:r>
              <a:rPr lang="en-US" dirty="0" smtClean="0"/>
              <a:t>Number of hidden nodes: 15, 30, 50, 80, 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53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162444"/>
              </p:ext>
            </p:extLst>
          </p:nvPr>
        </p:nvGraphicFramePr>
        <p:xfrm>
          <a:off x="283089" y="512966"/>
          <a:ext cx="8577821" cy="5832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3428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Constants:</a:t>
            </a:r>
          </a:p>
          <a:p>
            <a:pPr lvl="1"/>
            <a:r>
              <a:rPr lang="en-US" dirty="0" smtClean="0"/>
              <a:t>784 input nodes (1 input node/pixel)</a:t>
            </a:r>
          </a:p>
          <a:p>
            <a:pPr lvl="1"/>
            <a:r>
              <a:rPr lang="en-US" dirty="0" smtClean="0"/>
              <a:t>50 hidden nodes</a:t>
            </a:r>
          </a:p>
          <a:p>
            <a:pPr lvl="1"/>
            <a:r>
              <a:rPr lang="en-US" dirty="0" smtClean="0"/>
              <a:t>4 epochs of 30,000 iterations</a:t>
            </a:r>
          </a:p>
          <a:p>
            <a:pPr lvl="1"/>
            <a:r>
              <a:rPr lang="en-US" dirty="0" smtClean="0"/>
              <a:t>0.03 learning rate</a:t>
            </a:r>
          </a:p>
          <a:p>
            <a:r>
              <a:rPr lang="en-US" dirty="0" smtClean="0"/>
              <a:t>Variables:</a:t>
            </a:r>
          </a:p>
          <a:p>
            <a:pPr lvl="1"/>
            <a:r>
              <a:rPr lang="en-US" dirty="0" smtClean="0"/>
              <a:t>Number of output nodes: 4 (binary), 10 (decimal)</a:t>
            </a:r>
          </a:p>
        </p:txBody>
      </p:sp>
    </p:spTree>
    <p:extLst>
      <p:ext uri="{BB962C8B-B14F-4D97-AF65-F5344CB8AC3E}">
        <p14:creationId xmlns:p14="http://schemas.microsoft.com/office/powerpoint/2010/main" val="2202093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7746"/>
            <a:ext cx="8229600" cy="5388417"/>
          </a:xfrm>
        </p:spPr>
        <p:txBody>
          <a:bodyPr/>
          <a:lstStyle/>
          <a:p>
            <a:r>
              <a:rPr lang="en-US" dirty="0" smtClean="0"/>
              <a:t>Issues with 4 output nodes</a:t>
            </a:r>
          </a:p>
          <a:p>
            <a:pPr lvl="1"/>
            <a:r>
              <a:rPr lang="en-US" dirty="0" smtClean="0"/>
              <a:t>Binary representation does not allow you to simply take the node with the highest output</a:t>
            </a:r>
          </a:p>
          <a:p>
            <a:pPr lvl="1"/>
            <a:r>
              <a:rPr lang="en-US" dirty="0" smtClean="0"/>
              <a:t>Can use threshold to determine which output nodes are considered “triggered”</a:t>
            </a:r>
          </a:p>
          <a:p>
            <a:pPr lvl="1"/>
            <a:r>
              <a:rPr lang="en-US" dirty="0" smtClean="0"/>
              <a:t>What is the best way to set the threshold?</a:t>
            </a:r>
          </a:p>
          <a:p>
            <a:r>
              <a:rPr lang="en-US" dirty="0" smtClean="0"/>
              <a:t>Fix attempts</a:t>
            </a:r>
          </a:p>
          <a:p>
            <a:pPr lvl="1"/>
            <a:r>
              <a:rPr lang="en-US" dirty="0" smtClean="0"/>
              <a:t>Obtain multiple types of average outputs against target</a:t>
            </a:r>
          </a:p>
          <a:p>
            <a:pPr lvl="1"/>
            <a:r>
              <a:rPr lang="en-US" dirty="0" smtClean="0"/>
              <a:t>Compare outputs to each other</a:t>
            </a:r>
          </a:p>
        </p:txBody>
      </p:sp>
    </p:spTree>
    <p:extLst>
      <p:ext uri="{BB962C8B-B14F-4D97-AF65-F5344CB8AC3E}">
        <p14:creationId xmlns:p14="http://schemas.microsoft.com/office/powerpoint/2010/main" val="2646193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732</Words>
  <Application>Microsoft Macintosh PowerPoint</Application>
  <PresentationFormat>On-screen Show (4:3)</PresentationFormat>
  <Paragraphs>100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Feed Forward Neural Network: Handwritten Digit Recognition </vt:lpstr>
      <vt:lpstr>Our Project</vt:lpstr>
      <vt:lpstr>What we tested</vt:lpstr>
      <vt:lpstr>Learning rate</vt:lpstr>
      <vt:lpstr>PowerPoint Presentation</vt:lpstr>
      <vt:lpstr>Hidden nodes</vt:lpstr>
      <vt:lpstr>PowerPoint Presentation</vt:lpstr>
      <vt:lpstr>Output nodes</vt:lpstr>
      <vt:lpstr>PowerPoint Presentation</vt:lpstr>
      <vt:lpstr>How to Test Binary Output?</vt:lpstr>
      <vt:lpstr>4 Output Node Results</vt:lpstr>
      <vt:lpstr>Iterations vs. Epochs</vt:lpstr>
      <vt:lpstr>Conclusions</vt:lpstr>
      <vt:lpstr>Best Approximation</vt:lpstr>
      <vt:lpstr>Future Investigations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 Forward Neural Network: Handwritten Digit Recognition </dc:title>
  <dc:creator>Bowdoin IT</dc:creator>
  <cp:lastModifiedBy>Anthony Todesco</cp:lastModifiedBy>
  <cp:revision>26</cp:revision>
  <dcterms:created xsi:type="dcterms:W3CDTF">2014-05-16T23:59:13Z</dcterms:created>
  <dcterms:modified xsi:type="dcterms:W3CDTF">2015-01-09T05:48:44Z</dcterms:modified>
</cp:coreProperties>
</file>