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SemiBold"/>
      <p:regular r:id="rId25"/>
      <p:bold r:id="rId26"/>
      <p:italic r:id="rId27"/>
      <p:boldItalic r:id="rId28"/>
    </p:embeddedFont>
    <p:embeddedFont>
      <p:font typeface="Montserrat"/>
      <p:regular r:id="rId29"/>
      <p:bold r:id="rId30"/>
      <p:italic r:id="rId31"/>
      <p:boldItalic r:id="rId32"/>
    </p:embeddedFont>
    <p:embeddedFont>
      <p:font typeface="Lato"/>
      <p:regular r:id="rId33"/>
      <p:bold r:id="rId34"/>
      <p:italic r:id="rId35"/>
      <p:boldItalic r:id="rId36"/>
    </p:embeddedFont>
    <p:embeddedFont>
      <p:font typeface="Montserrat Medium"/>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Medium-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SemiBold-bold.fntdata"/><Relationship Id="rId25" Type="http://schemas.openxmlformats.org/officeDocument/2006/relationships/font" Target="fonts/MontserratSemiBold-regular.fntdata"/><Relationship Id="rId28" Type="http://schemas.openxmlformats.org/officeDocument/2006/relationships/font" Target="fonts/MontserratSemiBold-boldItalic.fntdata"/><Relationship Id="rId27" Type="http://schemas.openxmlformats.org/officeDocument/2006/relationships/font" Target="fonts/MontserratSemi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Montserrat-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37" Type="http://schemas.openxmlformats.org/officeDocument/2006/relationships/font" Target="fonts/MontserratMedium-regular.fntdata"/><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39" Type="http://schemas.openxmlformats.org/officeDocument/2006/relationships/font" Target="fonts/MontserratMedium-italic.fntdata"/><Relationship Id="rId16" Type="http://schemas.openxmlformats.org/officeDocument/2006/relationships/slide" Target="slides/slide11.xml"/><Relationship Id="rId38" Type="http://schemas.openxmlformats.org/officeDocument/2006/relationships/font" Target="fonts/MontserratMedium-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45985f46b_1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45985f46b_1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71135d42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271135d42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71135d42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71135d42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45985f46b_1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045985f46b_1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045985f46b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045985f46b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8d05656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28d05656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45985f46b_1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045985f46b_1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45985f46b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045985f46b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8d88c1cb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28d88c1cb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045985f46b_1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045985f46b_1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45985f46b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45985f46b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45985f46b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45985f46b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8d88c1c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8d88c1c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8d88c1cb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8d88c1cb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45985f46b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45985f46b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45985f46b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45985f46b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45985f46b_1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45985f46b_1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71135d42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71135d42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adtoria/Software-Engineering" TargetMode="External"/><Relationship Id="rId4" Type="http://schemas.openxmlformats.org/officeDocument/2006/relationships/hyperlink" Target="https://github.com/adtoria/Software-Engineeri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hyperlink" Target="https://docs.google.com/document/d/1KoF6YfWq9x99-A47SPC2TYwaeGZF3c7WsInxkchslAk/edi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hyperlink" Target="https://docs.google.com/document/d/1Pq98R4I7TsmQsSoLR_4bdgT5wLWD3Qm9OaHtwIYspNY/edi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hyperlink" Target="https://docs.google.com/spreadsheets/d/14kqG70zIfaYIHxrbtwSsGaOILDqYrN5zwM3GAyy3sW4/edit?usp=shari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hyperlink" Target="https://github.com/adtoria/Software-Engineeri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hyperlink" Target="https://www.youtube.com/watch?v=MgSAHk1NLWw" TargetMode="External"/><Relationship Id="rId4" Type="http://schemas.openxmlformats.org/officeDocument/2006/relationships/hyperlink" Target="http://www.youtube.com/watch?v=MgSAHk1NLWw" TargetMode="External"/><Relationship Id="rId5"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ieeexplore.ieee.org/document/8337384" TargetMode="External"/><Relationship Id="rId4" Type="http://schemas.openxmlformats.org/officeDocument/2006/relationships/hyperlink" Target="https://massivetechinterview.blogspot.com/2015/07/thought-works-object-oriented-design.html" TargetMode="External"/><Relationship Id="rId5" Type="http://schemas.openxmlformats.org/officeDocument/2006/relationships/hyperlink" Target="https://www.quora.com/What-is-a-good-approach-to-answer-questions-like-design-an-elevator-control-system-using-object-oriented-principle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hyperlink" Target="https://github.com/adtoria/Software-Engineering/blob/main/Use%20Case%20diagram.p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hyperlink" Target="https://github.com/adtoria/Software-Engineering/blob/main/ClassDiagram.p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hyperlink" Target="https://docs.google.com/document/d/1en2XkukCmq8SVFHbJS5juEsCZL69z7hI8_dhBInaFcA/edit?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descr="OOM Mini Project Group-10" id="134" name="Google Shape;134;p13" title="Github Link"/>
          <p:cNvSpPr txBox="1"/>
          <p:nvPr>
            <p:ph type="ctrTitle"/>
          </p:nvPr>
        </p:nvSpPr>
        <p:spPr>
          <a:xfrm>
            <a:off x="3409900" y="761750"/>
            <a:ext cx="5444400" cy="249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E6B8AF"/>
                </a:solidFill>
              </a:rPr>
              <a:t>AUTOMATIC ELEVATOR CONTROL SYSTEM</a:t>
            </a:r>
            <a:endParaRPr b="1">
              <a:solidFill>
                <a:srgbClr val="E6B8AF"/>
              </a:solidFill>
            </a:endParaRPr>
          </a:p>
          <a:p>
            <a:pPr indent="0" lvl="0" marL="0" marR="0" rtl="0" algn="ctr">
              <a:spcBef>
                <a:spcPts val="0"/>
              </a:spcBef>
              <a:spcAft>
                <a:spcPts val="0"/>
              </a:spcAft>
              <a:buNone/>
            </a:pPr>
            <a:r>
              <a:t/>
            </a:r>
            <a:endParaRPr b="1">
              <a:solidFill>
                <a:srgbClr val="E6B8AF"/>
              </a:solidFill>
            </a:endParaRPr>
          </a:p>
          <a:p>
            <a:pPr indent="0" lvl="0" marL="0" marR="0" rtl="0" algn="ctr">
              <a:spcBef>
                <a:spcPts val="0"/>
              </a:spcBef>
              <a:spcAft>
                <a:spcPts val="0"/>
              </a:spcAft>
              <a:buNone/>
            </a:pPr>
            <a:r>
              <a:rPr lang="en" sz="3211" u="sng">
                <a:solidFill>
                  <a:srgbClr val="E69138"/>
                </a:solidFill>
                <a:latin typeface="Montserrat SemiBold"/>
                <a:ea typeface="Montserrat SemiBold"/>
                <a:cs typeface="Montserrat SemiBold"/>
                <a:sym typeface="Montserrat SemiBold"/>
                <a:hlinkClick r:id="rId3">
                  <a:extLst>
                    <a:ext uri="{A12FA001-AC4F-418D-AE19-62706E023703}">
                      <ahyp:hlinkClr val="tx"/>
                    </a:ext>
                  </a:extLst>
                </a:hlinkClick>
              </a:rPr>
              <a:t>Github Link</a:t>
            </a:r>
            <a:r>
              <a:rPr lang="en" sz="5411" u="sng">
                <a:solidFill>
                  <a:srgbClr val="E69138"/>
                </a:solidFill>
                <a:latin typeface="Montserrat SemiBold"/>
                <a:ea typeface="Montserrat SemiBold"/>
                <a:cs typeface="Montserrat SemiBold"/>
                <a:sym typeface="Montserrat SemiBold"/>
                <a:hlinkClick r:id="rId4">
                  <a:extLst>
                    <a:ext uri="{A12FA001-AC4F-418D-AE19-62706E023703}">
                      <ahyp:hlinkClr val="tx"/>
                    </a:ext>
                  </a:extLst>
                </a:hlinkClick>
              </a:rPr>
              <a:t> </a:t>
            </a:r>
            <a:endParaRPr sz="5411">
              <a:solidFill>
                <a:srgbClr val="E69138"/>
              </a:solidFill>
              <a:latin typeface="Montserrat SemiBold"/>
              <a:ea typeface="Montserrat SemiBold"/>
              <a:cs typeface="Montserrat SemiBold"/>
              <a:sym typeface="Montserrat SemiBold"/>
            </a:endParaRPr>
          </a:p>
        </p:txBody>
      </p:sp>
      <p:sp>
        <p:nvSpPr>
          <p:cNvPr id="135" name="Google Shape;135;p13"/>
          <p:cNvSpPr txBox="1"/>
          <p:nvPr>
            <p:ph idx="1" type="subTitle"/>
          </p:nvPr>
        </p:nvSpPr>
        <p:spPr>
          <a:xfrm>
            <a:off x="4396750" y="3881950"/>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Montserrat Medium"/>
                <a:ea typeface="Montserrat Medium"/>
                <a:cs typeface="Montserrat Medium"/>
                <a:sym typeface="Montserrat Medium"/>
              </a:rPr>
              <a:t>SE </a:t>
            </a:r>
            <a:r>
              <a:rPr lang="en" sz="2000">
                <a:latin typeface="Montserrat Medium"/>
                <a:ea typeface="Montserrat Medium"/>
                <a:cs typeface="Montserrat Medium"/>
                <a:sym typeface="Montserrat Medium"/>
              </a:rPr>
              <a:t>Mini Project Group-8</a:t>
            </a:r>
            <a:endParaRPr sz="2000">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823850" y="1284675"/>
            <a:ext cx="6372600" cy="13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4200">
                <a:solidFill>
                  <a:srgbClr val="E6B8AF"/>
                </a:solidFill>
              </a:rPr>
              <a:t>SRS Documentation</a:t>
            </a:r>
            <a:r>
              <a:rPr b="1" lang="en" sz="4200">
                <a:solidFill>
                  <a:srgbClr val="E6B8AF"/>
                </a:solidFill>
              </a:rPr>
              <a:t>:</a:t>
            </a:r>
            <a:endParaRPr b="1" sz="4200">
              <a:solidFill>
                <a:srgbClr val="E6B8AF"/>
              </a:solidFill>
            </a:endParaRPr>
          </a:p>
        </p:txBody>
      </p:sp>
      <p:sp>
        <p:nvSpPr>
          <p:cNvPr id="189" name="Google Shape;189;p22"/>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3200" u="sng">
                <a:solidFill>
                  <a:srgbClr val="E69138"/>
                </a:solidFill>
                <a:latin typeface="Montserrat Medium"/>
                <a:ea typeface="Montserrat Medium"/>
                <a:cs typeface="Montserrat Medium"/>
                <a:sym typeface="Montserrat Medium"/>
                <a:hlinkClick r:id="rId3">
                  <a:extLst>
                    <a:ext uri="{A12FA001-AC4F-418D-AE19-62706E023703}">
                      <ahyp:hlinkClr val="tx"/>
                    </a:ext>
                  </a:extLst>
                </a:hlinkClick>
              </a:rPr>
              <a:t>SRS Documentation</a:t>
            </a:r>
            <a:endParaRPr sz="3200">
              <a:solidFill>
                <a:srgbClr val="E69138"/>
              </a:solidFill>
              <a:latin typeface="Montserrat Medium"/>
              <a:ea typeface="Montserrat Medium"/>
              <a:cs typeface="Montserrat Medium"/>
              <a:sym typeface="Montserrat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823850" y="1284675"/>
            <a:ext cx="6372600" cy="13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4200">
                <a:solidFill>
                  <a:srgbClr val="E6B8AF"/>
                </a:solidFill>
              </a:rPr>
              <a:t>SDS Documentation:</a:t>
            </a:r>
            <a:endParaRPr b="1" sz="4200">
              <a:solidFill>
                <a:srgbClr val="E6B8AF"/>
              </a:solidFill>
            </a:endParaRPr>
          </a:p>
        </p:txBody>
      </p:sp>
      <p:sp>
        <p:nvSpPr>
          <p:cNvPr id="195" name="Google Shape;195;p23"/>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3200" u="sng">
                <a:solidFill>
                  <a:srgbClr val="E69138"/>
                </a:solidFill>
                <a:latin typeface="Montserrat Medium"/>
                <a:ea typeface="Montserrat Medium"/>
                <a:cs typeface="Montserrat Medium"/>
                <a:sym typeface="Montserrat Medium"/>
                <a:hlinkClick r:id="rId3">
                  <a:extLst>
                    <a:ext uri="{A12FA001-AC4F-418D-AE19-62706E023703}">
                      <ahyp:hlinkClr val="tx"/>
                    </a:ext>
                  </a:extLst>
                </a:hlinkClick>
              </a:rPr>
              <a:t>SDS Documentation</a:t>
            </a:r>
            <a:endParaRPr sz="3200">
              <a:solidFill>
                <a:srgbClr val="E69138"/>
              </a:solidFill>
              <a:latin typeface="Montserrat Medium"/>
              <a:ea typeface="Montserrat Medium"/>
              <a:cs typeface="Montserrat Medium"/>
              <a:sym typeface="Montserrat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823850" y="1284675"/>
            <a:ext cx="6372600" cy="13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4200">
                <a:solidFill>
                  <a:srgbClr val="E6B8AF"/>
                </a:solidFill>
              </a:rPr>
              <a:t>Traceability Matrix:</a:t>
            </a:r>
            <a:endParaRPr b="1" sz="4200">
              <a:solidFill>
                <a:srgbClr val="E6B8AF"/>
              </a:solidFill>
            </a:endParaRPr>
          </a:p>
        </p:txBody>
      </p:sp>
      <p:sp>
        <p:nvSpPr>
          <p:cNvPr id="201" name="Google Shape;201;p24"/>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3200" u="sng">
                <a:solidFill>
                  <a:srgbClr val="E69138"/>
                </a:solidFill>
                <a:latin typeface="Montserrat Medium"/>
                <a:ea typeface="Montserrat Medium"/>
                <a:cs typeface="Montserrat Medium"/>
                <a:sym typeface="Montserrat Medium"/>
                <a:hlinkClick r:id="rId3">
                  <a:extLst>
                    <a:ext uri="{A12FA001-AC4F-418D-AE19-62706E023703}">
                      <ahyp:hlinkClr val="tx"/>
                    </a:ext>
                  </a:extLst>
                </a:hlinkClick>
              </a:rPr>
              <a:t>Traceability Matrix</a:t>
            </a:r>
            <a:endParaRPr sz="3200">
              <a:solidFill>
                <a:srgbClr val="E69138"/>
              </a:solidFill>
              <a:latin typeface="Montserrat Medium"/>
              <a:ea typeface="Montserrat Medium"/>
              <a:cs typeface="Montserrat Medium"/>
              <a:sym typeface="Montserrat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823850" y="1284675"/>
            <a:ext cx="4776000" cy="13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4200">
                <a:solidFill>
                  <a:srgbClr val="E6B8AF"/>
                </a:solidFill>
              </a:rPr>
              <a:t>Code:</a:t>
            </a:r>
            <a:endParaRPr b="1" sz="4200">
              <a:solidFill>
                <a:srgbClr val="E6B8AF"/>
              </a:solidFill>
            </a:endParaRPr>
          </a:p>
        </p:txBody>
      </p:sp>
      <p:sp>
        <p:nvSpPr>
          <p:cNvPr id="207" name="Google Shape;207;p25"/>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3200" u="sng">
                <a:solidFill>
                  <a:srgbClr val="E69138"/>
                </a:solidFill>
                <a:latin typeface="Montserrat Medium"/>
                <a:ea typeface="Montserrat Medium"/>
                <a:cs typeface="Montserrat Medium"/>
                <a:sym typeface="Montserrat Medium"/>
                <a:hlinkClick r:id="rId3">
                  <a:extLst>
                    <a:ext uri="{A12FA001-AC4F-418D-AE19-62706E023703}">
                      <ahyp:hlinkClr val="tx"/>
                    </a:ext>
                  </a:extLst>
                </a:hlinkClick>
              </a:rPr>
              <a:t>Code Files</a:t>
            </a:r>
            <a:endParaRPr sz="3200">
              <a:solidFill>
                <a:srgbClr val="E69138"/>
              </a:solidFill>
              <a:latin typeface="Montserrat Medium"/>
              <a:ea typeface="Montserrat Medium"/>
              <a:cs typeface="Montserrat Medium"/>
              <a:sym typeface="Montserrat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4100">
                <a:solidFill>
                  <a:srgbClr val="E6B8AF"/>
                </a:solidFill>
              </a:rPr>
              <a:t>Working</a:t>
            </a:r>
            <a:endParaRPr b="1" sz="4100">
              <a:solidFill>
                <a:srgbClr val="E6B8AF"/>
              </a:solidFill>
            </a:endParaRPr>
          </a:p>
        </p:txBody>
      </p:sp>
      <p:sp>
        <p:nvSpPr>
          <p:cNvPr id="213" name="Google Shape;213;p26"/>
          <p:cNvSpPr txBox="1"/>
          <p:nvPr>
            <p:ph idx="1" type="body"/>
          </p:nvPr>
        </p:nvSpPr>
        <p:spPr>
          <a:xfrm>
            <a:off x="1074600" y="1307850"/>
            <a:ext cx="7261800" cy="3051600"/>
          </a:xfrm>
          <a:prstGeom prst="rect">
            <a:avLst/>
          </a:prstGeom>
        </p:spPr>
        <p:txBody>
          <a:bodyPr anchorCtr="0" anchor="t" bIns="91425" lIns="91425" spcFirstLastPara="1" rIns="91425" wrap="square" tIns="91425">
            <a:noAutofit/>
          </a:bodyPr>
          <a:lstStyle/>
          <a:p>
            <a:pPr indent="-339725" lvl="0" marL="457200" rtl="0" algn="l">
              <a:lnSpc>
                <a:spcPct val="150000"/>
              </a:lnSpc>
              <a:spcBef>
                <a:spcPts val="0"/>
              </a:spcBef>
              <a:spcAft>
                <a:spcPts val="0"/>
              </a:spcAft>
              <a:buSzPts val="1750"/>
              <a:buFont typeface="Montserrat Medium"/>
              <a:buChar char="❏"/>
            </a:pPr>
            <a:r>
              <a:rPr lang="en" sz="1750">
                <a:latin typeface="Montserrat Medium"/>
                <a:ea typeface="Montserrat Medium"/>
                <a:cs typeface="Montserrat Medium"/>
                <a:sym typeface="Montserrat Medium"/>
              </a:rPr>
              <a:t>The user is first asked to configure the settings in settings pane where he/she has to set requirements as per </a:t>
            </a:r>
            <a:r>
              <a:rPr lang="en" sz="1750">
                <a:latin typeface="Montserrat Medium"/>
                <a:ea typeface="Montserrat Medium"/>
                <a:cs typeface="Montserrat Medium"/>
                <a:sym typeface="Montserrat Medium"/>
              </a:rPr>
              <a:t>the need.</a:t>
            </a:r>
            <a:endParaRPr sz="1750">
              <a:latin typeface="Montserrat Medium"/>
              <a:ea typeface="Montserrat Medium"/>
              <a:cs typeface="Montserrat Medium"/>
              <a:sym typeface="Montserrat Medium"/>
            </a:endParaRPr>
          </a:p>
          <a:p>
            <a:pPr indent="-339725" lvl="0" marL="457200" rtl="0" algn="l">
              <a:lnSpc>
                <a:spcPct val="150000"/>
              </a:lnSpc>
              <a:spcBef>
                <a:spcPts val="0"/>
              </a:spcBef>
              <a:spcAft>
                <a:spcPts val="0"/>
              </a:spcAft>
              <a:buSzPts val="1750"/>
              <a:buFont typeface="Montserrat Medium"/>
              <a:buChar char="❏"/>
            </a:pPr>
            <a:r>
              <a:rPr lang="en" sz="1750">
                <a:latin typeface="Montserrat Medium"/>
                <a:ea typeface="Montserrat Medium"/>
                <a:cs typeface="Montserrat Medium"/>
                <a:sym typeface="Montserrat Medium"/>
              </a:rPr>
              <a:t>After that, on switching to initiate, user can generate floor requests where random floor numbers will be generated and the number of persons entering or leaving will be from a scroll pane.</a:t>
            </a:r>
            <a:endParaRPr sz="1750">
              <a:latin typeface="Montserrat Medium"/>
              <a:ea typeface="Montserrat Medium"/>
              <a:cs typeface="Montserrat Medium"/>
              <a:sym typeface="Montserrat Medium"/>
            </a:endParaRPr>
          </a:p>
          <a:p>
            <a:pPr indent="0" lvl="0" marL="0" rtl="0" algn="l">
              <a:lnSpc>
                <a:spcPct val="150000"/>
              </a:lnSpc>
              <a:spcBef>
                <a:spcPts val="0"/>
              </a:spcBef>
              <a:spcAft>
                <a:spcPts val="0"/>
              </a:spcAft>
              <a:buNone/>
            </a:pPr>
            <a:r>
              <a:t/>
            </a:r>
            <a:endParaRPr sz="1750">
              <a:latin typeface="Montserrat Medium"/>
              <a:ea typeface="Montserrat Medium"/>
              <a:cs typeface="Montserrat Medium"/>
              <a:sym typeface="Montserrat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4100">
              <a:solidFill>
                <a:srgbClr val="E6B8AF"/>
              </a:solidFill>
            </a:endParaRPr>
          </a:p>
        </p:txBody>
      </p:sp>
      <p:sp>
        <p:nvSpPr>
          <p:cNvPr id="219" name="Google Shape;219;p27"/>
          <p:cNvSpPr txBox="1"/>
          <p:nvPr>
            <p:ph idx="1" type="body"/>
          </p:nvPr>
        </p:nvSpPr>
        <p:spPr>
          <a:xfrm>
            <a:off x="1074600" y="1167025"/>
            <a:ext cx="7261800" cy="3192600"/>
          </a:xfrm>
          <a:prstGeom prst="rect">
            <a:avLst/>
          </a:prstGeom>
        </p:spPr>
        <p:txBody>
          <a:bodyPr anchorCtr="0" anchor="t" bIns="91425" lIns="91425" spcFirstLastPara="1" rIns="91425" wrap="square" tIns="91425">
            <a:noAutofit/>
          </a:bodyPr>
          <a:lstStyle/>
          <a:p>
            <a:pPr indent="-339725" lvl="0" marL="457200" rtl="0" algn="l">
              <a:lnSpc>
                <a:spcPct val="150000"/>
              </a:lnSpc>
              <a:spcBef>
                <a:spcPts val="0"/>
              </a:spcBef>
              <a:spcAft>
                <a:spcPts val="0"/>
              </a:spcAft>
              <a:buSzPts val="1750"/>
              <a:buFont typeface="Montserrat Medium"/>
              <a:buChar char="❏"/>
            </a:pPr>
            <a:r>
              <a:rPr lang="en" sz="1750">
                <a:latin typeface="Montserrat Medium"/>
                <a:ea typeface="Montserrat Medium"/>
                <a:cs typeface="Montserrat Medium"/>
                <a:sym typeface="Montserrat Medium"/>
              </a:rPr>
              <a:t>On using emergency floor request, user has to enter a valid emergency id and thereby an alert will be delivered to admin via email.</a:t>
            </a:r>
            <a:endParaRPr sz="1750">
              <a:latin typeface="Montserrat Medium"/>
              <a:ea typeface="Montserrat Medium"/>
              <a:cs typeface="Montserrat Medium"/>
              <a:sym typeface="Montserrat Medium"/>
            </a:endParaRPr>
          </a:p>
          <a:p>
            <a:pPr indent="-339725" lvl="0" marL="457200" rtl="0" algn="l">
              <a:lnSpc>
                <a:spcPct val="150000"/>
              </a:lnSpc>
              <a:spcBef>
                <a:spcPts val="0"/>
              </a:spcBef>
              <a:spcAft>
                <a:spcPts val="0"/>
              </a:spcAft>
              <a:buSzPts val="1750"/>
              <a:buFont typeface="Montserrat Medium"/>
              <a:buChar char="❏"/>
            </a:pPr>
            <a:r>
              <a:rPr lang="en" sz="1750">
                <a:latin typeface="Montserrat Medium"/>
                <a:ea typeface="Montserrat Medium"/>
                <a:cs typeface="Montserrat Medium"/>
                <a:sym typeface="Montserrat Medium"/>
              </a:rPr>
              <a:t>In log report panel, user is asked to enter two valid dates namely, to and from specifying the range in which we want to look over the details.</a:t>
            </a:r>
            <a:endParaRPr sz="1750">
              <a:latin typeface="Montserrat Medium"/>
              <a:ea typeface="Montserrat Medium"/>
              <a:cs typeface="Montserrat Medium"/>
              <a:sym typeface="Montserrat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823850" y="396400"/>
            <a:ext cx="4776000" cy="13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4200">
                <a:solidFill>
                  <a:srgbClr val="E6B8AF"/>
                </a:solidFill>
              </a:rPr>
              <a:t>Demo Video:</a:t>
            </a:r>
            <a:endParaRPr b="1" sz="4200">
              <a:solidFill>
                <a:srgbClr val="E6B8AF"/>
              </a:solidFill>
            </a:endParaRPr>
          </a:p>
        </p:txBody>
      </p:sp>
      <p:sp>
        <p:nvSpPr>
          <p:cNvPr id="225" name="Google Shape;225;p28"/>
          <p:cNvSpPr txBox="1"/>
          <p:nvPr>
            <p:ph idx="1" type="body"/>
          </p:nvPr>
        </p:nvSpPr>
        <p:spPr>
          <a:xfrm>
            <a:off x="823850" y="1362999"/>
            <a:ext cx="4776000" cy="121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100" u="sng">
                <a:solidFill>
                  <a:srgbClr val="E69138"/>
                </a:solidFill>
                <a:latin typeface="Montserrat Medium"/>
                <a:ea typeface="Montserrat Medium"/>
                <a:cs typeface="Montserrat Medium"/>
                <a:sym typeface="Montserrat Medium"/>
                <a:hlinkClick r:id="rId3">
                  <a:extLst>
                    <a:ext uri="{A12FA001-AC4F-418D-AE19-62706E023703}">
                      <ahyp:hlinkClr val="tx"/>
                    </a:ext>
                  </a:extLst>
                </a:hlinkClick>
              </a:rPr>
              <a:t>SE Group 8 - Youtube</a:t>
            </a:r>
            <a:endParaRPr sz="4200">
              <a:solidFill>
                <a:srgbClr val="E69138"/>
              </a:solidFill>
              <a:latin typeface="Montserrat Medium"/>
              <a:ea typeface="Montserrat Medium"/>
              <a:cs typeface="Montserrat Medium"/>
              <a:sym typeface="Montserrat Medium"/>
            </a:endParaRPr>
          </a:p>
        </p:txBody>
      </p:sp>
      <p:pic>
        <p:nvPicPr>
          <p:cNvPr id="226" name="Google Shape;226;p28" title="Software Engineering Elevator System">
            <a:hlinkClick r:id="rId4"/>
          </p:cNvPr>
          <p:cNvPicPr preferRelativeResize="0"/>
          <p:nvPr/>
        </p:nvPicPr>
        <p:blipFill>
          <a:blip r:embed="rId5">
            <a:alphaModFix/>
          </a:blip>
          <a:stretch>
            <a:fillRect/>
          </a:stretch>
        </p:blipFill>
        <p:spPr>
          <a:xfrm>
            <a:off x="4527575" y="1955825"/>
            <a:ext cx="3966974" cy="2744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4000">
                <a:solidFill>
                  <a:srgbClr val="E6B8AF"/>
                </a:solidFill>
              </a:rPr>
              <a:t>Submission</a:t>
            </a:r>
            <a:endParaRPr b="1" sz="4000">
              <a:solidFill>
                <a:srgbClr val="E6B8AF"/>
              </a:solidFill>
            </a:endParaRPr>
          </a:p>
        </p:txBody>
      </p:sp>
      <p:sp>
        <p:nvSpPr>
          <p:cNvPr id="232" name="Google Shape;232;p29"/>
          <p:cNvSpPr txBox="1"/>
          <p:nvPr>
            <p:ph idx="1" type="body"/>
          </p:nvPr>
        </p:nvSpPr>
        <p:spPr>
          <a:xfrm>
            <a:off x="343850" y="1567550"/>
            <a:ext cx="4356900" cy="2911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800">
                <a:latin typeface="Montserrat Medium"/>
                <a:ea typeface="Montserrat Medium"/>
                <a:cs typeface="Montserrat Medium"/>
                <a:sym typeface="Montserrat Medium"/>
              </a:rPr>
              <a:t>The complete project submission should contain the following:</a:t>
            </a:r>
            <a:endParaRPr sz="1800">
              <a:latin typeface="Montserrat Medium"/>
              <a:ea typeface="Montserrat Medium"/>
              <a:cs typeface="Montserrat Medium"/>
              <a:sym typeface="Montserrat Medium"/>
            </a:endParaRPr>
          </a:p>
          <a:p>
            <a:pPr indent="0" lvl="0" marL="0" rtl="0" algn="l">
              <a:spcBef>
                <a:spcPts val="1600"/>
              </a:spcBef>
              <a:spcAft>
                <a:spcPts val="0"/>
              </a:spcAft>
              <a:buNone/>
            </a:pPr>
            <a:r>
              <a:rPr lang="en" sz="1800">
                <a:solidFill>
                  <a:srgbClr val="E06666"/>
                </a:solidFill>
                <a:latin typeface="Montserrat Medium"/>
                <a:ea typeface="Montserrat Medium"/>
                <a:cs typeface="Montserrat Medium"/>
                <a:sym typeface="Montserrat Medium"/>
              </a:rPr>
              <a:t>SRS, SDS, Traceability matrix, PPT, Demo video</a:t>
            </a:r>
            <a:endParaRPr sz="1800">
              <a:solidFill>
                <a:srgbClr val="E06666"/>
              </a:solidFill>
              <a:latin typeface="Montserrat Medium"/>
              <a:ea typeface="Montserrat Medium"/>
              <a:cs typeface="Montserrat Medium"/>
              <a:sym typeface="Montserrat Medium"/>
            </a:endParaRPr>
          </a:p>
          <a:p>
            <a:pPr indent="0" lvl="0" marL="0" rtl="0" algn="l">
              <a:spcBef>
                <a:spcPts val="1600"/>
              </a:spcBef>
              <a:spcAft>
                <a:spcPts val="1600"/>
              </a:spcAft>
              <a:buNone/>
            </a:pPr>
            <a:r>
              <a:rPr lang="en" sz="1800">
                <a:latin typeface="Montserrat Medium"/>
                <a:ea typeface="Montserrat Medium"/>
                <a:cs typeface="Montserrat Medium"/>
                <a:sym typeface="Montserrat Medium"/>
              </a:rPr>
              <a:t>All the Java source code should necessary to compile and execute.</a:t>
            </a:r>
            <a:endParaRPr sz="1800">
              <a:latin typeface="Montserrat Medium"/>
              <a:ea typeface="Montserrat Medium"/>
              <a:cs typeface="Montserrat Medium"/>
              <a:sym typeface="Montserrat Medium"/>
            </a:endParaRPr>
          </a:p>
        </p:txBody>
      </p:sp>
      <p:sp>
        <p:nvSpPr>
          <p:cNvPr id="233" name="Google Shape;233;p29"/>
          <p:cNvSpPr txBox="1"/>
          <p:nvPr>
            <p:ph idx="2" type="body"/>
          </p:nvPr>
        </p:nvSpPr>
        <p:spPr>
          <a:xfrm>
            <a:off x="4700750" y="1567550"/>
            <a:ext cx="3981600" cy="2911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1700">
                <a:solidFill>
                  <a:srgbClr val="E69138"/>
                </a:solidFill>
                <a:latin typeface="Montserrat"/>
                <a:ea typeface="Montserrat"/>
                <a:cs typeface="Montserrat"/>
                <a:sym typeface="Montserrat"/>
              </a:rPr>
              <a:t>Specific Technology:</a:t>
            </a:r>
            <a:r>
              <a:rPr b="1" lang="en" sz="1700">
                <a:latin typeface="Montserrat"/>
                <a:ea typeface="Montserrat"/>
                <a:cs typeface="Montserrat"/>
                <a:sym typeface="Montserrat"/>
              </a:rPr>
              <a:t> </a:t>
            </a:r>
            <a:r>
              <a:rPr lang="en" sz="1700">
                <a:latin typeface="Montserrat Medium"/>
                <a:ea typeface="Montserrat Medium"/>
                <a:cs typeface="Montserrat Medium"/>
                <a:sym typeface="Montserrat Medium"/>
              </a:rPr>
              <a:t>Java, Swing, Java Mail, Java Action</a:t>
            </a:r>
            <a:endParaRPr sz="1700">
              <a:latin typeface="Montserrat Medium"/>
              <a:ea typeface="Montserrat Medium"/>
              <a:cs typeface="Montserrat Medium"/>
              <a:sym typeface="Montserrat Medium"/>
            </a:endParaRPr>
          </a:p>
          <a:p>
            <a:pPr indent="0" lvl="0" marL="0" rtl="0" algn="l">
              <a:spcBef>
                <a:spcPts val="1600"/>
              </a:spcBef>
              <a:spcAft>
                <a:spcPts val="0"/>
              </a:spcAft>
              <a:buNone/>
            </a:pPr>
            <a:r>
              <a:rPr b="1" lang="en" sz="1700">
                <a:solidFill>
                  <a:srgbClr val="E69138"/>
                </a:solidFill>
                <a:latin typeface="Montserrat"/>
                <a:ea typeface="Montserrat"/>
                <a:cs typeface="Montserrat"/>
                <a:sym typeface="Montserrat"/>
              </a:rPr>
              <a:t>Project Tasks:</a:t>
            </a:r>
            <a:r>
              <a:rPr lang="en" sz="1700">
                <a:latin typeface="Montserrat Medium"/>
                <a:ea typeface="Montserrat Medium"/>
                <a:cs typeface="Montserrat Medium"/>
                <a:sym typeface="Montserrat Medium"/>
              </a:rPr>
              <a:t> </a:t>
            </a:r>
            <a:r>
              <a:rPr lang="en" sz="1700">
                <a:highlight>
                  <a:schemeClr val="dk1"/>
                </a:highlight>
                <a:latin typeface="Montserrat Medium"/>
                <a:ea typeface="Montserrat Medium"/>
                <a:cs typeface="Montserrat Medium"/>
                <a:sym typeface="Montserrat Medium"/>
              </a:rPr>
              <a:t>Use Case Analysis</a:t>
            </a:r>
            <a:endParaRPr sz="1700">
              <a:highlight>
                <a:schemeClr val="dk1"/>
              </a:highlight>
              <a:latin typeface="Montserrat Medium"/>
              <a:ea typeface="Montserrat Medium"/>
              <a:cs typeface="Montserrat Medium"/>
              <a:sym typeface="Montserrat Medium"/>
            </a:endParaRPr>
          </a:p>
          <a:p>
            <a:pPr indent="0" lvl="0" marL="0" rtl="0" algn="l">
              <a:spcBef>
                <a:spcPts val="1600"/>
              </a:spcBef>
              <a:spcAft>
                <a:spcPts val="1600"/>
              </a:spcAft>
              <a:buNone/>
            </a:pPr>
            <a:r>
              <a:rPr b="1" lang="en" sz="1700">
                <a:solidFill>
                  <a:srgbClr val="E69138"/>
                </a:solidFill>
                <a:highlight>
                  <a:schemeClr val="dk1"/>
                </a:highlight>
                <a:latin typeface="Montserrat"/>
                <a:ea typeface="Montserrat"/>
                <a:cs typeface="Montserrat"/>
                <a:sym typeface="Montserrat"/>
              </a:rPr>
              <a:t>Design:</a:t>
            </a:r>
            <a:r>
              <a:rPr lang="en" sz="1700">
                <a:highlight>
                  <a:schemeClr val="dk1"/>
                </a:highlight>
                <a:latin typeface="Montserrat Medium"/>
                <a:ea typeface="Montserrat Medium"/>
                <a:cs typeface="Montserrat Medium"/>
                <a:sym typeface="Montserrat Medium"/>
              </a:rPr>
              <a:t> Class Diagram, Use Case Diagram, Traceability Matrix and Implementation, User-Interface (GUI)</a:t>
            </a:r>
            <a:endParaRPr sz="1700">
              <a:highlight>
                <a:schemeClr val="dk1"/>
              </a:highlight>
              <a:latin typeface="Montserrat Medium"/>
              <a:ea typeface="Montserrat Medium"/>
              <a:cs typeface="Montserrat Medium"/>
              <a:sym typeface="Montserrat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solidFill>
                  <a:srgbClr val="E6B8AF"/>
                </a:solidFill>
              </a:rPr>
              <a:t>References</a:t>
            </a:r>
            <a:endParaRPr b="1" sz="3000">
              <a:solidFill>
                <a:srgbClr val="E6B8AF"/>
              </a:solidFill>
            </a:endParaRPr>
          </a:p>
        </p:txBody>
      </p:sp>
      <p:sp>
        <p:nvSpPr>
          <p:cNvPr id="239" name="Google Shape;239;p30"/>
          <p:cNvSpPr txBox="1"/>
          <p:nvPr>
            <p:ph idx="1" type="body"/>
          </p:nvPr>
        </p:nvSpPr>
        <p:spPr>
          <a:xfrm>
            <a:off x="458475" y="1403750"/>
            <a:ext cx="8195400" cy="33111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Font typeface="Montserrat Medium"/>
              <a:buChar char="❏"/>
            </a:pPr>
            <a:r>
              <a:rPr lang="en" sz="2000" u="sng">
                <a:solidFill>
                  <a:schemeClr val="hlink"/>
                </a:solidFill>
                <a:latin typeface="Montserrat Medium"/>
                <a:ea typeface="Montserrat Medium"/>
                <a:cs typeface="Montserrat Medium"/>
                <a:sym typeface="Montserrat Medium"/>
                <a:hlinkClick r:id="rId3"/>
              </a:rPr>
              <a:t>https://ieeexplore.ieee.org/document/8337384</a:t>
            </a:r>
            <a:endParaRPr sz="2000">
              <a:latin typeface="Montserrat Medium"/>
              <a:ea typeface="Montserrat Medium"/>
              <a:cs typeface="Montserrat Medium"/>
              <a:sym typeface="Montserrat Medium"/>
            </a:endParaRPr>
          </a:p>
          <a:p>
            <a:pPr indent="-355600" lvl="0" marL="457200" rtl="0" algn="l">
              <a:lnSpc>
                <a:spcPct val="150000"/>
              </a:lnSpc>
              <a:spcBef>
                <a:spcPts val="0"/>
              </a:spcBef>
              <a:spcAft>
                <a:spcPts val="0"/>
              </a:spcAft>
              <a:buSzPts val="2000"/>
              <a:buFont typeface="Montserrat Medium"/>
              <a:buChar char="❏"/>
            </a:pPr>
            <a:r>
              <a:rPr lang="en" sz="2000" u="sng">
                <a:solidFill>
                  <a:schemeClr val="hlink"/>
                </a:solidFill>
                <a:latin typeface="Montserrat Medium"/>
                <a:ea typeface="Montserrat Medium"/>
                <a:cs typeface="Montserrat Medium"/>
                <a:sym typeface="Montserrat Medium"/>
                <a:hlinkClick r:id="rId4"/>
              </a:rPr>
              <a:t>https://massivetechinterview.blogspot.com/2015/07/thought-works-object-oriented-design.html</a:t>
            </a:r>
            <a:endParaRPr sz="2000">
              <a:latin typeface="Montserrat Medium"/>
              <a:ea typeface="Montserrat Medium"/>
              <a:cs typeface="Montserrat Medium"/>
              <a:sym typeface="Montserrat Medium"/>
            </a:endParaRPr>
          </a:p>
          <a:p>
            <a:pPr indent="-355600" lvl="0" marL="457200" rtl="0" algn="l">
              <a:lnSpc>
                <a:spcPct val="150000"/>
              </a:lnSpc>
              <a:spcBef>
                <a:spcPts val="0"/>
              </a:spcBef>
              <a:spcAft>
                <a:spcPts val="0"/>
              </a:spcAft>
              <a:buSzPts val="2000"/>
              <a:buFont typeface="Montserrat Medium"/>
              <a:buChar char="❏"/>
            </a:pPr>
            <a:r>
              <a:rPr lang="en" sz="2000" u="sng">
                <a:solidFill>
                  <a:schemeClr val="hlink"/>
                </a:solidFill>
                <a:latin typeface="Montserrat Medium"/>
                <a:ea typeface="Montserrat Medium"/>
                <a:cs typeface="Montserrat Medium"/>
                <a:sym typeface="Montserrat Medium"/>
                <a:hlinkClick r:id="rId5"/>
              </a:rPr>
              <a:t>https://www.quora.com/What-is-a-good-approach-to-answer-questions-like-design-an-elevator-control-system-using-object-oriented-principles</a:t>
            </a:r>
            <a:endParaRPr sz="2000">
              <a:latin typeface="Montserrat Medium"/>
              <a:ea typeface="Montserrat Medium"/>
              <a:cs typeface="Montserrat Medium"/>
              <a:sym typeface="Montserrat Medium"/>
            </a:endParaRPr>
          </a:p>
          <a:p>
            <a:pPr indent="0" lvl="0" marL="457200" rtl="0" algn="l">
              <a:lnSpc>
                <a:spcPct val="150000"/>
              </a:lnSpc>
              <a:spcBef>
                <a:spcPts val="0"/>
              </a:spcBef>
              <a:spcAft>
                <a:spcPts val="0"/>
              </a:spcAft>
              <a:buNone/>
            </a:pPr>
            <a:r>
              <a:t/>
            </a:r>
            <a:endParaRPr sz="2000">
              <a:latin typeface="Montserrat Medium"/>
              <a:ea typeface="Montserrat Medium"/>
              <a:cs typeface="Montserrat Medium"/>
              <a:sym typeface="Montserrat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823850" y="1921350"/>
            <a:ext cx="6569100" cy="130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E6B8AF"/>
                </a:solidFill>
              </a:rPr>
              <a:t>Thank You!</a:t>
            </a:r>
            <a:endParaRPr b="1">
              <a:solidFill>
                <a:srgbClr val="E6B8A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solidFill>
                  <a:srgbClr val="E6B8AF"/>
                </a:solidFill>
              </a:rPr>
              <a:t>Group Members (Group 8)</a:t>
            </a:r>
            <a:endParaRPr b="1" sz="3000">
              <a:solidFill>
                <a:srgbClr val="E6B8AF"/>
              </a:solidFill>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300">
                <a:latin typeface="Montserrat"/>
                <a:ea typeface="Montserrat"/>
                <a:cs typeface="Montserrat"/>
                <a:sym typeface="Montserrat"/>
              </a:rPr>
              <a:t>Abhinandan</a:t>
            </a:r>
            <a:r>
              <a:rPr lang="en" sz="2300">
                <a:latin typeface="Montserrat Medium"/>
                <a:ea typeface="Montserrat Medium"/>
                <a:cs typeface="Montserrat Medium"/>
                <a:sym typeface="Montserrat Medium"/>
              </a:rPr>
              <a:t> : 		IIT2020119</a:t>
            </a:r>
            <a:endParaRPr sz="2300">
              <a:latin typeface="Montserrat Medium"/>
              <a:ea typeface="Montserrat Medium"/>
              <a:cs typeface="Montserrat Medium"/>
              <a:sym typeface="Montserrat Medium"/>
            </a:endParaRPr>
          </a:p>
          <a:p>
            <a:pPr indent="0" lvl="0" marL="0" rtl="0" algn="l">
              <a:spcBef>
                <a:spcPts val="1200"/>
              </a:spcBef>
              <a:spcAft>
                <a:spcPts val="0"/>
              </a:spcAft>
              <a:buNone/>
            </a:pPr>
            <a:r>
              <a:rPr b="1" lang="en" sz="2300">
                <a:latin typeface="Montserrat"/>
                <a:ea typeface="Montserrat"/>
                <a:cs typeface="Montserrat"/>
                <a:sym typeface="Montserrat"/>
              </a:rPr>
              <a:t>Shivam Harjani</a:t>
            </a:r>
            <a:r>
              <a:rPr lang="en" sz="2300">
                <a:latin typeface="Montserrat Medium"/>
                <a:ea typeface="Montserrat Medium"/>
                <a:cs typeface="Montserrat Medium"/>
                <a:sym typeface="Montserrat Medium"/>
              </a:rPr>
              <a:t> : 	IIT2020121</a:t>
            </a:r>
            <a:endParaRPr sz="2300">
              <a:latin typeface="Montserrat Medium"/>
              <a:ea typeface="Montserrat Medium"/>
              <a:cs typeface="Montserrat Medium"/>
              <a:sym typeface="Montserrat Medium"/>
            </a:endParaRPr>
          </a:p>
          <a:p>
            <a:pPr indent="0" lvl="0" marL="0" rtl="0" algn="l">
              <a:spcBef>
                <a:spcPts val="1200"/>
              </a:spcBef>
              <a:spcAft>
                <a:spcPts val="0"/>
              </a:spcAft>
              <a:buNone/>
            </a:pPr>
            <a:r>
              <a:rPr b="1" lang="en" sz="2300">
                <a:latin typeface="Montserrat"/>
                <a:ea typeface="Montserrat"/>
                <a:cs typeface="Montserrat"/>
                <a:sym typeface="Montserrat"/>
              </a:rPr>
              <a:t>Aditi </a:t>
            </a:r>
            <a:r>
              <a:rPr lang="en" sz="2300">
                <a:latin typeface="Montserrat Medium"/>
                <a:ea typeface="Montserrat Medium"/>
                <a:cs typeface="Montserrat Medium"/>
                <a:sym typeface="Montserrat Medium"/>
              </a:rPr>
              <a:t>:					IIT2020138</a:t>
            </a:r>
            <a:endParaRPr sz="2300">
              <a:latin typeface="Montserrat Medium"/>
              <a:ea typeface="Montserrat Medium"/>
              <a:cs typeface="Montserrat Medium"/>
              <a:sym typeface="Montserrat Medium"/>
            </a:endParaRPr>
          </a:p>
          <a:p>
            <a:pPr indent="0" lvl="0" marL="0" rtl="0" algn="l">
              <a:spcBef>
                <a:spcPts val="1200"/>
              </a:spcBef>
              <a:spcAft>
                <a:spcPts val="0"/>
              </a:spcAft>
              <a:buNone/>
            </a:pPr>
            <a:r>
              <a:rPr b="1" lang="en" sz="2300">
                <a:latin typeface="Montserrat"/>
                <a:ea typeface="Montserrat"/>
                <a:cs typeface="Montserrat"/>
                <a:sym typeface="Montserrat"/>
              </a:rPr>
              <a:t>Kirti </a:t>
            </a:r>
            <a:r>
              <a:rPr lang="en" sz="2300">
                <a:latin typeface="Montserrat Medium"/>
                <a:ea typeface="Montserrat Medium"/>
                <a:cs typeface="Montserrat Medium"/>
                <a:sym typeface="Montserrat Medium"/>
              </a:rPr>
              <a:t>: 					IIT2020142</a:t>
            </a:r>
            <a:endParaRPr sz="2300">
              <a:latin typeface="Montserrat Medium"/>
              <a:ea typeface="Montserrat Medium"/>
              <a:cs typeface="Montserrat Medium"/>
              <a:sym typeface="Montserrat Medium"/>
            </a:endParaRPr>
          </a:p>
          <a:p>
            <a:pPr indent="0" lvl="0" marL="0" rtl="0" algn="l">
              <a:spcBef>
                <a:spcPts val="1200"/>
              </a:spcBef>
              <a:spcAft>
                <a:spcPts val="1200"/>
              </a:spcAft>
              <a:buNone/>
            </a:pPr>
            <a:r>
              <a:rPr b="1" lang="en" sz="2300">
                <a:latin typeface="Montserrat"/>
                <a:ea typeface="Montserrat"/>
                <a:cs typeface="Montserrat"/>
                <a:sym typeface="Montserrat"/>
              </a:rPr>
              <a:t>Shashwat </a:t>
            </a:r>
            <a:r>
              <a:rPr lang="en" sz="2300">
                <a:latin typeface="Montserrat Medium"/>
                <a:ea typeface="Montserrat Medium"/>
                <a:cs typeface="Montserrat Medium"/>
                <a:sym typeface="Montserrat Medium"/>
              </a:rPr>
              <a:t>:			IIT2020157</a:t>
            </a:r>
            <a:endParaRPr sz="2300">
              <a:latin typeface="Montserrat Medium"/>
              <a:ea typeface="Montserrat Medium"/>
              <a:cs typeface="Montserrat Medium"/>
              <a:sym typeface="Montserrat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solidFill>
                  <a:srgbClr val="E6B8AF"/>
                </a:solidFill>
              </a:rPr>
              <a:t>Abstract</a:t>
            </a:r>
            <a:endParaRPr b="1" sz="3000">
              <a:solidFill>
                <a:srgbClr val="E6B8AF"/>
              </a:solidFill>
            </a:endParaRPr>
          </a:p>
        </p:txBody>
      </p:sp>
      <p:sp>
        <p:nvSpPr>
          <p:cNvPr id="147" name="Google Shape;147;p15"/>
          <p:cNvSpPr txBox="1"/>
          <p:nvPr>
            <p:ph idx="1" type="body"/>
          </p:nvPr>
        </p:nvSpPr>
        <p:spPr>
          <a:xfrm>
            <a:off x="458475" y="1403750"/>
            <a:ext cx="8195400" cy="3311100"/>
          </a:xfrm>
          <a:prstGeom prst="rect">
            <a:avLst/>
          </a:prstGeom>
        </p:spPr>
        <p:txBody>
          <a:bodyPr anchorCtr="0" anchor="t" bIns="91425" lIns="91425" spcFirstLastPara="1" rIns="91425" wrap="square" tIns="91425">
            <a:normAutofit fontScale="85000" lnSpcReduction="20000"/>
          </a:bodyPr>
          <a:lstStyle/>
          <a:p>
            <a:pPr indent="0" lvl="0" marL="0" rtl="0" algn="l">
              <a:lnSpc>
                <a:spcPct val="150000"/>
              </a:lnSpc>
              <a:spcBef>
                <a:spcPts val="0"/>
              </a:spcBef>
              <a:spcAft>
                <a:spcPts val="0"/>
              </a:spcAft>
              <a:buNone/>
            </a:pPr>
            <a:r>
              <a:rPr lang="en" sz="2000">
                <a:latin typeface="Montserrat Medium"/>
                <a:ea typeface="Montserrat Medium"/>
                <a:cs typeface="Montserrat Medium"/>
                <a:sym typeface="Montserrat Medium"/>
              </a:rPr>
              <a:t>In this project we have developed a GUI enabled automatic elevator system in the CC3 building. The system functions with the automatic door opening and closing mechanism, and can also detect if the elevator is overloaded and when people exit from the elevator then only the door will close. </a:t>
            </a:r>
            <a:endParaRPr sz="2000">
              <a:latin typeface="Montserrat Medium"/>
              <a:ea typeface="Montserrat Medium"/>
              <a:cs typeface="Montserrat Medium"/>
              <a:sym typeface="Montserrat Medium"/>
            </a:endParaRPr>
          </a:p>
          <a:p>
            <a:pPr indent="0" lvl="0" marL="0" rtl="0" algn="l">
              <a:lnSpc>
                <a:spcPct val="150000"/>
              </a:lnSpc>
              <a:spcBef>
                <a:spcPts val="0"/>
              </a:spcBef>
              <a:spcAft>
                <a:spcPts val="0"/>
              </a:spcAft>
              <a:buNone/>
            </a:pPr>
            <a:r>
              <a:rPr lang="en" sz="2000">
                <a:latin typeface="Montserrat Medium"/>
                <a:ea typeface="Montserrat Medium"/>
                <a:cs typeface="Montserrat Medium"/>
                <a:sym typeface="Montserrat Medium"/>
              </a:rPr>
              <a:t>People can navigate on the floor and exit or enter on floor of their choice. In case of failure an email or alert should be sent to the admin to make sure that lift reaches at the nearest floor with some power backup and ensure the safety of the people.</a:t>
            </a:r>
            <a:endParaRPr sz="2000">
              <a:latin typeface="Montserrat Medium"/>
              <a:ea typeface="Montserrat Medium"/>
              <a:cs typeface="Montserrat Medium"/>
              <a:sym typeface="Montserrat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solidFill>
                  <a:srgbClr val="E6B8AF"/>
                </a:solidFill>
              </a:rPr>
              <a:t>Objective</a:t>
            </a:r>
            <a:endParaRPr b="1" sz="3000">
              <a:solidFill>
                <a:srgbClr val="E6B8AF"/>
              </a:solidFill>
            </a:endParaRPr>
          </a:p>
        </p:txBody>
      </p:sp>
      <p:sp>
        <p:nvSpPr>
          <p:cNvPr id="153" name="Google Shape;153;p16"/>
          <p:cNvSpPr txBox="1"/>
          <p:nvPr>
            <p:ph idx="1" type="body"/>
          </p:nvPr>
        </p:nvSpPr>
        <p:spPr>
          <a:xfrm>
            <a:off x="458475" y="1403750"/>
            <a:ext cx="8195400" cy="33111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Font typeface="Montserrat Medium"/>
              <a:buChar char="❏"/>
            </a:pPr>
            <a:r>
              <a:rPr lang="en" sz="2000">
                <a:latin typeface="Montserrat Medium"/>
                <a:ea typeface="Montserrat Medium"/>
                <a:cs typeface="Montserrat Medium"/>
                <a:sym typeface="Montserrat Medium"/>
              </a:rPr>
              <a:t>To provide admin an easy interface to manage the elevators</a:t>
            </a:r>
            <a:endParaRPr sz="2000">
              <a:latin typeface="Montserrat Medium"/>
              <a:ea typeface="Montserrat Medium"/>
              <a:cs typeface="Montserrat Medium"/>
              <a:sym typeface="Montserrat Medium"/>
            </a:endParaRPr>
          </a:p>
          <a:p>
            <a:pPr indent="-355600" lvl="0" marL="457200" rtl="0" algn="l">
              <a:lnSpc>
                <a:spcPct val="150000"/>
              </a:lnSpc>
              <a:spcBef>
                <a:spcPts val="0"/>
              </a:spcBef>
              <a:spcAft>
                <a:spcPts val="0"/>
              </a:spcAft>
              <a:buSzPts val="2000"/>
              <a:buFont typeface="Montserrat Medium"/>
              <a:buChar char="❏"/>
            </a:pPr>
            <a:r>
              <a:rPr lang="en" sz="2000">
                <a:latin typeface="Montserrat Medium"/>
                <a:ea typeface="Montserrat Medium"/>
                <a:cs typeface="Montserrat Medium"/>
                <a:sym typeface="Montserrat Medium"/>
              </a:rPr>
              <a:t>To provide emergency alerts as per the needs of the passengers</a:t>
            </a:r>
            <a:endParaRPr sz="2000">
              <a:latin typeface="Montserrat Medium"/>
              <a:ea typeface="Montserrat Medium"/>
              <a:cs typeface="Montserrat Medium"/>
              <a:sym typeface="Montserrat Medium"/>
            </a:endParaRPr>
          </a:p>
          <a:p>
            <a:pPr indent="-355600" lvl="0" marL="457200" rtl="0" algn="l">
              <a:lnSpc>
                <a:spcPct val="150000"/>
              </a:lnSpc>
              <a:spcBef>
                <a:spcPts val="0"/>
              </a:spcBef>
              <a:spcAft>
                <a:spcPts val="0"/>
              </a:spcAft>
              <a:buSzPts val="2000"/>
              <a:buFont typeface="Montserrat Medium"/>
              <a:buChar char="❏"/>
            </a:pPr>
            <a:r>
              <a:rPr lang="en" sz="2000">
                <a:latin typeface="Montserrat Medium"/>
                <a:ea typeface="Montserrat Medium"/>
                <a:cs typeface="Montserrat Medium"/>
                <a:sym typeface="Montserrat Medium"/>
              </a:rPr>
              <a:t>To maintain the track of entry and exit on regular basis</a:t>
            </a:r>
            <a:endParaRPr sz="2000">
              <a:latin typeface="Montserrat Medium"/>
              <a:ea typeface="Montserrat Medium"/>
              <a:cs typeface="Montserrat Medium"/>
              <a:sym typeface="Montserrat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solidFill>
                  <a:srgbClr val="E6B8AF"/>
                </a:solidFill>
              </a:rPr>
              <a:t>Software Requirements</a:t>
            </a:r>
            <a:endParaRPr b="1" sz="3000">
              <a:solidFill>
                <a:srgbClr val="E6B8AF"/>
              </a:solidFill>
            </a:endParaRPr>
          </a:p>
        </p:txBody>
      </p:sp>
      <p:sp>
        <p:nvSpPr>
          <p:cNvPr id="159" name="Google Shape;159;p17"/>
          <p:cNvSpPr txBox="1"/>
          <p:nvPr>
            <p:ph idx="1" type="body"/>
          </p:nvPr>
        </p:nvSpPr>
        <p:spPr>
          <a:xfrm>
            <a:off x="458475" y="1403750"/>
            <a:ext cx="8195400" cy="3311100"/>
          </a:xfrm>
          <a:prstGeom prst="rect">
            <a:avLst/>
          </a:prstGeom>
        </p:spPr>
        <p:txBody>
          <a:bodyPr anchorCtr="0" anchor="t" bIns="91425" lIns="91425" spcFirstLastPara="1" rIns="91425" wrap="square" tIns="91425">
            <a:normAutofit lnSpcReduction="20000"/>
          </a:bodyPr>
          <a:lstStyle/>
          <a:p>
            <a:pPr indent="-355600" lvl="0" marL="457200" rtl="0" algn="l">
              <a:lnSpc>
                <a:spcPct val="150000"/>
              </a:lnSpc>
              <a:spcBef>
                <a:spcPts val="0"/>
              </a:spcBef>
              <a:spcAft>
                <a:spcPts val="0"/>
              </a:spcAft>
              <a:buSzPts val="2000"/>
              <a:buFont typeface="Montserrat Medium"/>
              <a:buChar char="❏"/>
            </a:pPr>
            <a:r>
              <a:rPr lang="en" sz="2000">
                <a:latin typeface="Montserrat Medium"/>
                <a:ea typeface="Montserrat Medium"/>
                <a:cs typeface="Montserrat Medium"/>
                <a:sym typeface="Montserrat Medium"/>
              </a:rPr>
              <a:t>Operating System</a:t>
            </a:r>
            <a:endParaRPr sz="2000">
              <a:latin typeface="Montserrat Medium"/>
              <a:ea typeface="Montserrat Medium"/>
              <a:cs typeface="Montserrat Medium"/>
              <a:sym typeface="Montserrat Medium"/>
            </a:endParaRPr>
          </a:p>
          <a:p>
            <a:pPr indent="-355600" lvl="0" marL="457200" rtl="0" algn="l">
              <a:lnSpc>
                <a:spcPct val="150000"/>
              </a:lnSpc>
              <a:spcBef>
                <a:spcPts val="0"/>
              </a:spcBef>
              <a:spcAft>
                <a:spcPts val="0"/>
              </a:spcAft>
              <a:buSzPts val="2000"/>
              <a:buFont typeface="Montserrat Medium"/>
              <a:buChar char="❏"/>
            </a:pPr>
            <a:r>
              <a:rPr lang="en" sz="2000">
                <a:latin typeface="Montserrat Medium"/>
                <a:ea typeface="Montserrat Medium"/>
                <a:cs typeface="Montserrat Medium"/>
                <a:sym typeface="Montserrat Medium"/>
              </a:rPr>
              <a:t>Jdk 15.0.1 </a:t>
            </a:r>
            <a:r>
              <a:rPr lang="en" sz="2000">
                <a:latin typeface="Montserrat Medium"/>
                <a:ea typeface="Montserrat Medium"/>
                <a:cs typeface="Montserrat Medium"/>
                <a:sym typeface="Montserrat Medium"/>
              </a:rPr>
              <a:t>preferred</a:t>
            </a:r>
            <a:endParaRPr sz="2000">
              <a:latin typeface="Montserrat Medium"/>
              <a:ea typeface="Montserrat Medium"/>
              <a:cs typeface="Montserrat Medium"/>
              <a:sym typeface="Montserrat Medium"/>
            </a:endParaRPr>
          </a:p>
          <a:p>
            <a:pPr indent="-355600" lvl="0" marL="457200" rtl="0" algn="l">
              <a:lnSpc>
                <a:spcPct val="150000"/>
              </a:lnSpc>
              <a:spcBef>
                <a:spcPts val="0"/>
              </a:spcBef>
              <a:spcAft>
                <a:spcPts val="0"/>
              </a:spcAft>
              <a:buSzPts val="2000"/>
              <a:buFont typeface="Montserrat Medium"/>
              <a:buChar char="❏"/>
            </a:pPr>
            <a:r>
              <a:rPr lang="en" sz="2000">
                <a:latin typeface="Montserrat Medium"/>
                <a:ea typeface="Montserrat Medium"/>
                <a:cs typeface="Montserrat Medium"/>
                <a:sym typeface="Montserrat Medium"/>
              </a:rPr>
              <a:t>Java Swing</a:t>
            </a:r>
            <a:endParaRPr sz="2000">
              <a:latin typeface="Montserrat Medium"/>
              <a:ea typeface="Montserrat Medium"/>
              <a:cs typeface="Montserrat Medium"/>
              <a:sym typeface="Montserrat Medium"/>
            </a:endParaRPr>
          </a:p>
          <a:p>
            <a:pPr indent="-355600" lvl="0" marL="457200" rtl="0" algn="l">
              <a:lnSpc>
                <a:spcPct val="150000"/>
              </a:lnSpc>
              <a:spcBef>
                <a:spcPts val="0"/>
              </a:spcBef>
              <a:spcAft>
                <a:spcPts val="0"/>
              </a:spcAft>
              <a:buSzPts val="2000"/>
              <a:buFont typeface="Montserrat Medium"/>
              <a:buChar char="❏"/>
            </a:pPr>
            <a:r>
              <a:rPr lang="en" sz="2000">
                <a:latin typeface="Montserrat Medium"/>
                <a:ea typeface="Montserrat Medium"/>
                <a:cs typeface="Montserrat Medium"/>
                <a:sym typeface="Montserrat Medium"/>
              </a:rPr>
              <a:t>Netbeans</a:t>
            </a:r>
            <a:endParaRPr sz="2000">
              <a:latin typeface="Montserrat Medium"/>
              <a:ea typeface="Montserrat Medium"/>
              <a:cs typeface="Montserrat Medium"/>
              <a:sym typeface="Montserrat Medium"/>
            </a:endParaRPr>
          </a:p>
          <a:p>
            <a:pPr indent="-355600" lvl="0" marL="457200" rtl="0" algn="l">
              <a:lnSpc>
                <a:spcPct val="150000"/>
              </a:lnSpc>
              <a:spcBef>
                <a:spcPts val="0"/>
              </a:spcBef>
              <a:spcAft>
                <a:spcPts val="0"/>
              </a:spcAft>
              <a:buSzPts val="2000"/>
              <a:buFont typeface="Montserrat Medium"/>
              <a:buChar char="❏"/>
            </a:pPr>
            <a:r>
              <a:rPr lang="en" sz="2000">
                <a:latin typeface="Montserrat Medium"/>
                <a:ea typeface="Montserrat Medium"/>
                <a:cs typeface="Montserrat Medium"/>
                <a:sym typeface="Montserrat Medium"/>
              </a:rPr>
              <a:t>Java APIs</a:t>
            </a:r>
            <a:endParaRPr sz="2000">
              <a:latin typeface="Montserrat Medium"/>
              <a:ea typeface="Montserrat Medium"/>
              <a:cs typeface="Montserrat Medium"/>
              <a:sym typeface="Montserrat Medium"/>
            </a:endParaRPr>
          </a:p>
          <a:p>
            <a:pPr indent="0" lvl="0" marL="0" rtl="0" algn="l">
              <a:lnSpc>
                <a:spcPct val="150000"/>
              </a:lnSpc>
              <a:spcBef>
                <a:spcPts val="0"/>
              </a:spcBef>
              <a:spcAft>
                <a:spcPts val="0"/>
              </a:spcAft>
              <a:buNone/>
            </a:pPr>
            <a:r>
              <a:t/>
            </a:r>
            <a:endParaRPr sz="2000">
              <a:latin typeface="Montserrat Medium"/>
              <a:ea typeface="Montserrat Medium"/>
              <a:cs typeface="Montserrat Medium"/>
              <a:sym typeface="Montserrat Medium"/>
            </a:endParaRPr>
          </a:p>
          <a:p>
            <a:pPr indent="0" lvl="0" marL="0" rtl="0" algn="l">
              <a:lnSpc>
                <a:spcPct val="150000"/>
              </a:lnSpc>
              <a:spcBef>
                <a:spcPts val="0"/>
              </a:spcBef>
              <a:spcAft>
                <a:spcPts val="0"/>
              </a:spcAft>
              <a:buNone/>
            </a:pPr>
            <a:r>
              <a:rPr lang="en" sz="2000">
                <a:latin typeface="Montserrat Medium"/>
                <a:ea typeface="Montserrat Medium"/>
                <a:cs typeface="Montserrat Medium"/>
                <a:sym typeface="Montserrat Medium"/>
              </a:rPr>
              <a:t>There won’t be any hardware requirements as we are dealing solely with tech at present.</a:t>
            </a:r>
            <a:endParaRPr sz="2000">
              <a:latin typeface="Montserrat Medium"/>
              <a:ea typeface="Montserrat Medium"/>
              <a:cs typeface="Montserrat Medium"/>
              <a:sym typeface="Montserrat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solidFill>
                  <a:srgbClr val="E6B8AF"/>
                </a:solidFill>
              </a:rPr>
              <a:t>Features Implemented</a:t>
            </a:r>
            <a:endParaRPr b="1" sz="3000">
              <a:solidFill>
                <a:srgbClr val="E6B8AF"/>
              </a:solidFill>
            </a:endParaRPr>
          </a:p>
        </p:txBody>
      </p:sp>
      <p:sp>
        <p:nvSpPr>
          <p:cNvPr id="165" name="Google Shape;165;p18"/>
          <p:cNvSpPr txBox="1"/>
          <p:nvPr>
            <p:ph idx="1" type="body"/>
          </p:nvPr>
        </p:nvSpPr>
        <p:spPr>
          <a:xfrm>
            <a:off x="515775" y="1307850"/>
            <a:ext cx="8123700" cy="3534600"/>
          </a:xfrm>
          <a:prstGeom prst="rect">
            <a:avLst/>
          </a:prstGeom>
        </p:spPr>
        <p:txBody>
          <a:bodyPr anchorCtr="0" anchor="t" bIns="91425" lIns="91425" spcFirstLastPara="1" rIns="91425" wrap="square" tIns="91425">
            <a:normAutofit lnSpcReduction="10000"/>
          </a:bodyPr>
          <a:lstStyle/>
          <a:p>
            <a:pPr indent="-333375" lvl="0" marL="457200" rtl="0" algn="l">
              <a:lnSpc>
                <a:spcPct val="130000"/>
              </a:lnSpc>
              <a:spcBef>
                <a:spcPts val="0"/>
              </a:spcBef>
              <a:spcAft>
                <a:spcPts val="0"/>
              </a:spcAft>
              <a:buSzPts val="1650"/>
              <a:buFont typeface="Montserrat Medium"/>
              <a:buAutoNum type="arabicPeriod"/>
            </a:pPr>
            <a:r>
              <a:rPr lang="en" sz="1650">
                <a:latin typeface="Montserrat Medium"/>
                <a:ea typeface="Montserrat Medium"/>
                <a:cs typeface="Montserrat Medium"/>
                <a:sym typeface="Montserrat Medium"/>
              </a:rPr>
              <a:t>Automatic Opening and Closing of Door.</a:t>
            </a:r>
            <a:endParaRPr sz="1650">
              <a:latin typeface="Montserrat Medium"/>
              <a:ea typeface="Montserrat Medium"/>
              <a:cs typeface="Montserrat Medium"/>
              <a:sym typeface="Montserrat Medium"/>
            </a:endParaRPr>
          </a:p>
          <a:p>
            <a:pPr indent="-333375" lvl="0" marL="457200" rtl="0" algn="l">
              <a:lnSpc>
                <a:spcPct val="130000"/>
              </a:lnSpc>
              <a:spcBef>
                <a:spcPts val="0"/>
              </a:spcBef>
              <a:spcAft>
                <a:spcPts val="0"/>
              </a:spcAft>
              <a:buSzPts val="1650"/>
              <a:buFont typeface="Montserrat Medium"/>
              <a:buAutoNum type="arabicPeriod"/>
            </a:pPr>
            <a:r>
              <a:rPr lang="en" sz="1650">
                <a:latin typeface="Montserrat Medium"/>
                <a:ea typeface="Montserrat Medium"/>
                <a:cs typeface="Montserrat Medium"/>
                <a:sym typeface="Montserrat Medium"/>
              </a:rPr>
              <a:t>Door of Lift remain open in case of overload until it is reduced.</a:t>
            </a:r>
            <a:endParaRPr sz="1650">
              <a:latin typeface="Montserrat Medium"/>
              <a:ea typeface="Montserrat Medium"/>
              <a:cs typeface="Montserrat Medium"/>
              <a:sym typeface="Montserrat Medium"/>
            </a:endParaRPr>
          </a:p>
          <a:p>
            <a:pPr indent="-333375" lvl="0" marL="457200" rtl="0" algn="l">
              <a:lnSpc>
                <a:spcPct val="130000"/>
              </a:lnSpc>
              <a:spcBef>
                <a:spcPts val="0"/>
              </a:spcBef>
              <a:spcAft>
                <a:spcPts val="0"/>
              </a:spcAft>
              <a:buSzPts val="1650"/>
              <a:buFont typeface="Montserrat Medium"/>
              <a:buAutoNum type="arabicPeriod"/>
            </a:pPr>
            <a:r>
              <a:rPr lang="en" sz="1650">
                <a:latin typeface="Montserrat Medium"/>
                <a:ea typeface="Montserrat Medium"/>
                <a:cs typeface="Montserrat Medium"/>
                <a:sym typeface="Montserrat Medium"/>
              </a:rPr>
              <a:t>Scheduling Algorithm is implemented for simulating the moving elevator which is based on serving requests such that it is the fastest possible route.</a:t>
            </a:r>
            <a:endParaRPr sz="1650">
              <a:latin typeface="Montserrat Medium"/>
              <a:ea typeface="Montserrat Medium"/>
              <a:cs typeface="Montserrat Medium"/>
              <a:sym typeface="Montserrat Medium"/>
            </a:endParaRPr>
          </a:p>
          <a:p>
            <a:pPr indent="-333375" lvl="0" marL="457200" rtl="0" algn="l">
              <a:lnSpc>
                <a:spcPct val="130000"/>
              </a:lnSpc>
              <a:spcBef>
                <a:spcPts val="0"/>
              </a:spcBef>
              <a:spcAft>
                <a:spcPts val="0"/>
              </a:spcAft>
              <a:buSzPts val="1650"/>
              <a:buFont typeface="Montserrat Medium"/>
              <a:buAutoNum type="arabicPeriod"/>
            </a:pPr>
            <a:r>
              <a:rPr lang="en" sz="1650">
                <a:latin typeface="Montserrat Medium"/>
                <a:ea typeface="Montserrat Medium"/>
                <a:cs typeface="Montserrat Medium"/>
                <a:sym typeface="Montserrat Medium"/>
              </a:rPr>
              <a:t>In Case of Emergency the Lift stops at the nearest with the help of Power Backup, and also sends an alert to the administrator.</a:t>
            </a:r>
            <a:endParaRPr sz="1650">
              <a:latin typeface="Montserrat Medium"/>
              <a:ea typeface="Montserrat Medium"/>
              <a:cs typeface="Montserrat Medium"/>
              <a:sym typeface="Montserrat Medium"/>
            </a:endParaRPr>
          </a:p>
          <a:p>
            <a:pPr indent="-333375" lvl="0" marL="457200" rtl="0" algn="l">
              <a:lnSpc>
                <a:spcPct val="130000"/>
              </a:lnSpc>
              <a:spcBef>
                <a:spcPts val="0"/>
              </a:spcBef>
              <a:spcAft>
                <a:spcPts val="0"/>
              </a:spcAft>
              <a:buSzPts val="1650"/>
              <a:buFont typeface="Montserrat Medium"/>
              <a:buAutoNum type="arabicPeriod"/>
            </a:pPr>
            <a:r>
              <a:rPr lang="en" sz="1650">
                <a:latin typeface="Montserrat Medium"/>
                <a:ea typeface="Montserrat Medium"/>
                <a:cs typeface="Montserrat Medium"/>
                <a:sym typeface="Montserrat Medium"/>
              </a:rPr>
              <a:t>Feature of Emergency Requests, which ignores all other requests in case of an emergency and serves this request first, later resuming to the normal elevator functionality. It can be called by only verified personnel. </a:t>
            </a:r>
            <a:endParaRPr sz="1650">
              <a:latin typeface="Montserrat Medium"/>
              <a:ea typeface="Montserrat Medium"/>
              <a:cs typeface="Montserrat Medium"/>
              <a:sym typeface="Montserrat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823850" y="1284675"/>
            <a:ext cx="7479600" cy="13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4200">
                <a:solidFill>
                  <a:srgbClr val="E6B8AF"/>
                </a:solidFill>
              </a:rPr>
              <a:t>Use Case Diagram:</a:t>
            </a:r>
            <a:endParaRPr b="1" sz="4200">
              <a:solidFill>
                <a:srgbClr val="E6B8AF"/>
              </a:solidFill>
            </a:endParaRPr>
          </a:p>
        </p:txBody>
      </p:sp>
      <p:sp>
        <p:nvSpPr>
          <p:cNvPr id="171" name="Google Shape;171;p19"/>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3200" u="sng">
                <a:solidFill>
                  <a:srgbClr val="E69138"/>
                </a:solidFill>
                <a:latin typeface="Montserrat Medium"/>
                <a:ea typeface="Montserrat Medium"/>
                <a:cs typeface="Montserrat Medium"/>
                <a:sym typeface="Montserrat Medium"/>
                <a:hlinkClick r:id="rId3">
                  <a:extLst>
                    <a:ext uri="{A12FA001-AC4F-418D-AE19-62706E023703}">
                      <ahyp:hlinkClr val="tx"/>
                    </a:ext>
                  </a:extLst>
                </a:hlinkClick>
              </a:rPr>
              <a:t>Use Case Diagram</a:t>
            </a:r>
            <a:endParaRPr sz="3200">
              <a:solidFill>
                <a:srgbClr val="E69138"/>
              </a:solidFill>
              <a:latin typeface="Montserrat Medium"/>
              <a:ea typeface="Montserrat Medium"/>
              <a:cs typeface="Montserrat Medium"/>
              <a:sym typeface="Montserrat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823850" y="1284675"/>
            <a:ext cx="4776000" cy="13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4200">
                <a:solidFill>
                  <a:srgbClr val="E6B8AF"/>
                </a:solidFill>
              </a:rPr>
              <a:t>Class Diagram:</a:t>
            </a:r>
            <a:endParaRPr b="1" sz="4200">
              <a:solidFill>
                <a:srgbClr val="E6B8AF"/>
              </a:solidFill>
            </a:endParaRPr>
          </a:p>
        </p:txBody>
      </p:sp>
      <p:sp>
        <p:nvSpPr>
          <p:cNvPr id="177" name="Google Shape;177;p20"/>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3200" u="sng">
                <a:solidFill>
                  <a:srgbClr val="E69138"/>
                </a:solidFill>
                <a:hlinkClick r:id="rId3">
                  <a:extLst>
                    <a:ext uri="{A12FA001-AC4F-418D-AE19-62706E023703}">
                      <ahyp:hlinkClr val="tx"/>
                    </a:ext>
                  </a:extLst>
                </a:hlinkClick>
              </a:rPr>
              <a:t>Class Diagram</a:t>
            </a:r>
            <a:endParaRPr sz="3200">
              <a:solidFill>
                <a:srgbClr val="E69138"/>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823850" y="1284675"/>
            <a:ext cx="4776000" cy="13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4200">
                <a:solidFill>
                  <a:srgbClr val="E6B8AF"/>
                </a:solidFill>
              </a:rPr>
              <a:t>User Manual</a:t>
            </a:r>
            <a:r>
              <a:rPr b="1" lang="en" sz="4200">
                <a:solidFill>
                  <a:srgbClr val="E6B8AF"/>
                </a:solidFill>
              </a:rPr>
              <a:t>:</a:t>
            </a:r>
            <a:endParaRPr b="1" sz="4200">
              <a:solidFill>
                <a:srgbClr val="E6B8AF"/>
              </a:solidFill>
            </a:endParaRPr>
          </a:p>
        </p:txBody>
      </p:sp>
      <p:sp>
        <p:nvSpPr>
          <p:cNvPr id="183" name="Google Shape;183;p2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3200" u="sng">
                <a:solidFill>
                  <a:srgbClr val="E69138"/>
                </a:solidFill>
                <a:hlinkClick r:id="rId3">
                  <a:extLst>
                    <a:ext uri="{A12FA001-AC4F-418D-AE19-62706E023703}">
                      <ahyp:hlinkClr val="tx"/>
                    </a:ext>
                  </a:extLst>
                </a:hlinkClick>
              </a:rPr>
              <a:t>User Manual</a:t>
            </a:r>
            <a:endParaRPr sz="3200">
              <a:solidFill>
                <a:srgbClr val="E69138"/>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