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0"/>
  </p:notesMasterIdLst>
  <p:sldIdLst>
    <p:sldId id="257" r:id="rId2"/>
    <p:sldId id="259" r:id="rId3"/>
    <p:sldId id="322" r:id="rId4"/>
    <p:sldId id="323" r:id="rId5"/>
    <p:sldId id="324" r:id="rId6"/>
    <p:sldId id="328" r:id="rId7"/>
    <p:sldId id="327" r:id="rId8"/>
    <p:sldId id="329" r:id="rId9"/>
    <p:sldId id="330" r:id="rId10"/>
    <p:sldId id="313" r:id="rId11"/>
    <p:sldId id="332" r:id="rId12"/>
    <p:sldId id="333" r:id="rId13"/>
    <p:sldId id="312" r:id="rId14"/>
    <p:sldId id="266" r:id="rId15"/>
    <p:sldId id="334" r:id="rId16"/>
    <p:sldId id="336" r:id="rId17"/>
    <p:sldId id="335" r:id="rId18"/>
    <p:sldId id="337" r:id="rId19"/>
    <p:sldId id="270" r:id="rId20"/>
    <p:sldId id="271" r:id="rId21"/>
    <p:sldId id="272" r:id="rId22"/>
    <p:sldId id="338" r:id="rId23"/>
    <p:sldId id="316" r:id="rId24"/>
    <p:sldId id="308" r:id="rId25"/>
    <p:sldId id="309" r:id="rId26"/>
    <p:sldId id="325" r:id="rId27"/>
    <p:sldId id="326" r:id="rId28"/>
    <p:sldId id="27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 sz="1050" b="0" i="0" baseline="0">
                <a:effectLst/>
              </a:rPr>
              <a:t>Perbandingan Jumlah Waktu Rata-Rata Hasil Perolehan Waktu Terapi</a:t>
            </a:r>
            <a:endParaRPr lang="id-ID" sz="105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Takut Ruang Sempit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Lingkungan Rumah</c:v>
                </c:pt>
                <c:pt idx="1">
                  <c:v>Lingkungan Kereta Api</c:v>
                </c:pt>
                <c:pt idx="2">
                  <c:v>Lingkungan Elevator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</c:v>
                </c:pt>
                <c:pt idx="1">
                  <c:v>6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24-4BBE-993C-30AB36FEAB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Tidak takut terhadap Ruang Sempit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Lingkungan Rumah</c:v>
                </c:pt>
                <c:pt idx="1">
                  <c:v>Lingkungan Kereta Api</c:v>
                </c:pt>
                <c:pt idx="2">
                  <c:v>Lingkungan Elevator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24-4BBE-993C-30AB36FEAB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8404344"/>
        <c:axId val="388401720"/>
      </c:barChart>
      <c:catAx>
        <c:axId val="388404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388401720"/>
        <c:crosses val="autoZero"/>
        <c:auto val="1"/>
        <c:lblAlgn val="ctr"/>
        <c:lblOffset val="100"/>
        <c:noMultiLvlLbl val="0"/>
      </c:catAx>
      <c:valAx>
        <c:axId val="388401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Menit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388404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Grafik Jumlah Nilai Rata-Rata Hasil Kuesioner per Lingkungan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Takut Ruang Sempit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Lingkungan Rumah</c:v>
                </c:pt>
                <c:pt idx="1">
                  <c:v>Lingkungan Elevator</c:v>
                </c:pt>
                <c:pt idx="2">
                  <c:v>Lingkungan Kereta Api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4.5999999999999996</c:v>
                </c:pt>
                <c:pt idx="1">
                  <c:v>4</c:v>
                </c:pt>
                <c:pt idx="2">
                  <c:v>3.75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AD-4D17-A295-BCD6F765F27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Tidak Takut Ruang Sempit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Lingkungan Rumah</c:v>
                </c:pt>
                <c:pt idx="1">
                  <c:v>Lingkungan Elevator</c:v>
                </c:pt>
                <c:pt idx="2">
                  <c:v>Lingkungan Kereta Api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3.4</c:v>
                </c:pt>
                <c:pt idx="1">
                  <c:v>3.69</c:v>
                </c:pt>
                <c:pt idx="2">
                  <c:v>3.06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AD-4D17-A295-BCD6F765F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3878320"/>
        <c:axId val="403884880"/>
      </c:barChart>
      <c:catAx>
        <c:axId val="40387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403884880"/>
        <c:crosses val="autoZero"/>
        <c:auto val="1"/>
        <c:lblAlgn val="ctr"/>
        <c:lblOffset val="100"/>
        <c:noMultiLvlLbl val="0"/>
      </c:catAx>
      <c:valAx>
        <c:axId val="40388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 sz="900"/>
                  <a:t>Nilai</a:t>
                </a:r>
                <a:r>
                  <a:rPr lang="id-ID" sz="900" baseline="0"/>
                  <a:t> Jumlah Rata-Rata Hasil Kuesioner</a:t>
                </a:r>
                <a:endParaRPr lang="id-ID" sz="900"/>
              </a:p>
            </c:rich>
          </c:tx>
          <c:layout>
            <c:manualLayout>
              <c:xMode val="edge"/>
              <c:yMode val="edge"/>
              <c:x val="2.8072364316905803E-2"/>
              <c:y val="0.118427230046948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40387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/>
              <a:t>Grafik Tingkat Immersive</a:t>
            </a:r>
            <a:r>
              <a:rPr lang="id-ID" baseline="0"/>
              <a:t> dan Kenyamanan Penggunaan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Tingkat Immersive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6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36-41A4-9E00-4DDEBF0F20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Tingkat Kenyamanan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3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36-41A4-9E00-4DDEBF0F2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694056"/>
        <c:axId val="506688152"/>
      </c:barChart>
      <c:catAx>
        <c:axId val="506694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Responden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506688152"/>
        <c:crosses val="autoZero"/>
        <c:auto val="1"/>
        <c:lblAlgn val="ctr"/>
        <c:lblOffset val="100"/>
        <c:noMultiLvlLbl val="0"/>
      </c:catAx>
      <c:valAx>
        <c:axId val="506688152"/>
        <c:scaling>
          <c:orientation val="minMax"/>
          <c:max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Skala Nilai Kuesioner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50669405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8B15F-61B0-43E4-9AF6-0DC13180CDC8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B9BDE-1CFC-4EAC-B534-03F80CA3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92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08FD6-47D8-4E2C-A835-255476E8F0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2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F40A-8339-4731-99A9-B94B676FC26C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5E16-75B3-481C-A3DB-D9DF084C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F40A-8339-4731-99A9-B94B676FC26C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5E16-75B3-481C-A3DB-D9DF084C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5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F40A-8339-4731-99A9-B94B676FC26C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5E16-75B3-481C-A3DB-D9DF084C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7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F40A-8339-4731-99A9-B94B676FC26C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5E16-75B3-481C-A3DB-D9DF084C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4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F40A-8339-4731-99A9-B94B676FC26C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5E16-75B3-481C-A3DB-D9DF084C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5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F40A-8339-4731-99A9-B94B676FC26C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5E16-75B3-481C-A3DB-D9DF084C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7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F40A-8339-4731-99A9-B94B676FC26C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5E16-75B3-481C-A3DB-D9DF084C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F40A-8339-4731-99A9-B94B676FC26C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5E16-75B3-481C-A3DB-D9DF084C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1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F40A-8339-4731-99A9-B94B676FC26C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5E16-75B3-481C-A3DB-D9DF084C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1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F40A-8339-4731-99A9-B94B676FC26C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5E16-75B3-481C-A3DB-D9DF084C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0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F40A-8339-4731-99A9-B94B676FC26C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5E16-75B3-481C-A3DB-D9DF084C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0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5F40A-8339-4731-99A9-B94B676FC26C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45E16-75B3-481C-A3DB-D9DF084C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4" y="0"/>
            <a:ext cx="12100775" cy="11710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1548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RANCANG BANGUN MODUL PENGENALAN BAHASA ISYARAT INDONESIA MENGGUNAKAN TEKNOLOGI KINECT DAN METODE BACK PROPAGATION GENETIC ALGORITHM NEURAL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0302"/>
            <a:ext cx="9144000" cy="2461758"/>
          </a:xfrm>
        </p:spPr>
        <p:txBody>
          <a:bodyPr>
            <a:normAutofit/>
          </a:bodyPr>
          <a:lstStyle/>
          <a:p>
            <a:pPr algn="r"/>
            <a:r>
              <a:rPr lang="en-US" sz="1800" b="1" u="sng" dirty="0" err="1"/>
              <a:t>Penyusun</a:t>
            </a:r>
            <a:r>
              <a:rPr lang="en-US" sz="1800" b="1" u="sng" dirty="0"/>
              <a:t> </a:t>
            </a:r>
            <a:r>
              <a:rPr lang="en-US" sz="1800" b="1" u="sng" dirty="0" err="1"/>
              <a:t>Tugas</a:t>
            </a:r>
            <a:r>
              <a:rPr lang="en-US" sz="1800" b="1" u="sng" dirty="0"/>
              <a:t> </a:t>
            </a:r>
            <a:r>
              <a:rPr lang="en-US" sz="1800" b="1" u="sng" dirty="0" err="1"/>
              <a:t>Akhir</a:t>
            </a:r>
            <a:r>
              <a:rPr lang="en-US" sz="1800" b="1" u="sng" dirty="0"/>
              <a:t> : </a:t>
            </a:r>
          </a:p>
          <a:p>
            <a:pPr algn="r"/>
            <a:r>
              <a:rPr lang="en-US" sz="1800" dirty="0"/>
              <a:t>Yohanes Aditya </a:t>
            </a:r>
            <a:r>
              <a:rPr lang="en-US" sz="1800" dirty="0" err="1"/>
              <a:t>Sutanto</a:t>
            </a:r>
            <a:r>
              <a:rPr lang="id-ID" sz="1800" dirty="0"/>
              <a:t> </a:t>
            </a:r>
            <a:endParaRPr lang="en-US" sz="1800" dirty="0"/>
          </a:p>
          <a:p>
            <a:pPr algn="r"/>
            <a:r>
              <a:rPr lang="en-US" sz="1800" dirty="0"/>
              <a:t>(5112 100 135)</a:t>
            </a:r>
          </a:p>
          <a:p>
            <a:pPr algn="r"/>
            <a:r>
              <a:rPr lang="en-US" sz="1800" b="1" u="sng" dirty="0" err="1"/>
              <a:t>Dosen</a:t>
            </a:r>
            <a:r>
              <a:rPr lang="en-US" sz="1800" b="1" u="sng" dirty="0"/>
              <a:t> </a:t>
            </a:r>
            <a:r>
              <a:rPr lang="en-US" sz="1800" b="1" u="sng" dirty="0" err="1"/>
              <a:t>Pembimbing</a:t>
            </a:r>
            <a:r>
              <a:rPr lang="en-US" sz="1800" b="1" u="sng" dirty="0"/>
              <a:t> :</a:t>
            </a:r>
          </a:p>
          <a:p>
            <a:pPr algn="r"/>
            <a:r>
              <a:rPr lang="en-US" sz="1800" dirty="0" err="1"/>
              <a:t>Wijayanti</a:t>
            </a:r>
            <a:r>
              <a:rPr lang="en-US" sz="1800" dirty="0"/>
              <a:t> </a:t>
            </a:r>
            <a:r>
              <a:rPr lang="en-US" sz="1800" dirty="0" err="1"/>
              <a:t>Nurul</a:t>
            </a:r>
            <a:r>
              <a:rPr lang="en-US" sz="1800" dirty="0"/>
              <a:t> </a:t>
            </a:r>
            <a:r>
              <a:rPr lang="en-US" sz="1800" dirty="0" err="1"/>
              <a:t>Khotimah</a:t>
            </a:r>
            <a:r>
              <a:rPr lang="en-US" sz="1800" dirty="0"/>
              <a:t>, </a:t>
            </a:r>
            <a:r>
              <a:rPr lang="en-US" sz="1800" dirty="0" err="1"/>
              <a:t>S.Kom</a:t>
            </a:r>
            <a:r>
              <a:rPr lang="en-US" sz="1800" dirty="0"/>
              <a:t>., M.Sc.</a:t>
            </a:r>
          </a:p>
          <a:p>
            <a:pPr algn="r"/>
            <a:r>
              <a:rPr lang="en-US" sz="1800" dirty="0" err="1"/>
              <a:t>Dr.Eng</a:t>
            </a:r>
            <a:r>
              <a:rPr lang="en-US" sz="1800" dirty="0"/>
              <a:t>. </a:t>
            </a:r>
            <a:r>
              <a:rPr lang="en-US" sz="1800" dirty="0" err="1"/>
              <a:t>Nanik</a:t>
            </a:r>
            <a:r>
              <a:rPr lang="en-US" sz="1800" dirty="0"/>
              <a:t> </a:t>
            </a:r>
            <a:r>
              <a:rPr lang="en-US" sz="1800" dirty="0" err="1"/>
              <a:t>Suciati</a:t>
            </a:r>
            <a:r>
              <a:rPr lang="en-US" sz="1800" dirty="0"/>
              <a:t>, </a:t>
            </a:r>
            <a:r>
              <a:rPr lang="en-US" sz="1800" dirty="0" err="1"/>
              <a:t>S.Kom</a:t>
            </a:r>
            <a:r>
              <a:rPr lang="en-US" sz="1800" dirty="0"/>
              <a:t>., </a:t>
            </a:r>
            <a:r>
              <a:rPr lang="en-US" sz="1800" dirty="0" err="1"/>
              <a:t>M.Kom</a:t>
            </a:r>
            <a:r>
              <a:rPr lang="en-US" sz="1800" dirty="0"/>
              <a:t>.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E95-02A4-4FC0-9825-4B1C20EBD2D0}" type="datetime3">
              <a:rPr lang="en-US" smtClean="0"/>
              <a:t>17 June 2016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KI1502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D20C-8E03-47C1-A0CC-0656A369A100}" type="slidenum">
              <a:rPr lang="en-US" smtClean="0"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14114" y="383787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u="sng" dirty="0">
                <a:latin typeface="Trebuchet MS" panose="020B0603020202020204" pitchFamily="34" charset="0"/>
              </a:rPr>
              <a:t>PRESENTASI TUGAS AKHIR – KI141502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7696" y="5799928"/>
            <a:ext cx="8216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Jurusan</a:t>
            </a:r>
            <a:r>
              <a:rPr lang="en-US" sz="1600" dirty="0"/>
              <a:t> </a:t>
            </a:r>
            <a:r>
              <a:rPr lang="en-US" sz="1600" dirty="0" err="1"/>
              <a:t>Teknik</a:t>
            </a:r>
            <a:r>
              <a:rPr lang="en-US" sz="1600" dirty="0"/>
              <a:t> </a:t>
            </a:r>
            <a:r>
              <a:rPr lang="en-US" sz="1600" dirty="0" err="1"/>
              <a:t>Informatika</a:t>
            </a:r>
            <a:r>
              <a:rPr lang="en-US" sz="1600" dirty="0"/>
              <a:t> | </a:t>
            </a:r>
            <a:r>
              <a:rPr lang="en-US" sz="1600" dirty="0" err="1"/>
              <a:t>Fakultas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| </a:t>
            </a:r>
            <a:r>
              <a:rPr lang="en-US" sz="1600" dirty="0" err="1"/>
              <a:t>Institut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 </a:t>
            </a:r>
            <a:r>
              <a:rPr lang="en-US" sz="1600" dirty="0" err="1"/>
              <a:t>Sepuluh</a:t>
            </a:r>
            <a:r>
              <a:rPr lang="en-US" sz="1600" dirty="0"/>
              <a:t> </a:t>
            </a:r>
            <a:r>
              <a:rPr lang="en-US" sz="1600" dirty="0" err="1"/>
              <a:t>Nopember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963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4" y="0"/>
            <a:ext cx="12100775" cy="11710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190" y="0"/>
            <a:ext cx="9383151" cy="1325563"/>
          </a:xfrm>
        </p:spPr>
        <p:txBody>
          <a:bodyPr>
            <a:normAutofit/>
          </a:bodyPr>
          <a:lstStyle/>
          <a:p>
            <a:pPr algn="r"/>
            <a:r>
              <a:rPr lang="en-US" sz="3600" dirty="0" err="1">
                <a:latin typeface="+mn-lt"/>
              </a:rPr>
              <a:t>Kasus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Penggunaan</a:t>
            </a:r>
            <a:endParaRPr lang="en-US" sz="36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DB21-B3F6-4EF0-961C-45D97296C6E0}" type="datetime3">
              <a:rPr lang="en-US" smtClean="0"/>
              <a:t>17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KI1502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D20C-8E03-47C1-A0CC-0656A369A100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957" y="1441384"/>
            <a:ext cx="6849308" cy="449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58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4" y="0"/>
            <a:ext cx="12100775" cy="11710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451" y="-250360"/>
            <a:ext cx="9383151" cy="1325563"/>
          </a:xfrm>
        </p:spPr>
        <p:txBody>
          <a:bodyPr>
            <a:normAutofit/>
          </a:bodyPr>
          <a:lstStyle/>
          <a:p>
            <a:pPr algn="r"/>
            <a:r>
              <a:rPr lang="id-ID" sz="3600" dirty="0">
                <a:latin typeface="+mn-lt"/>
              </a:rPr>
              <a:t>Daftar Objek 3 Dimensi</a:t>
            </a:r>
            <a:endParaRPr lang="en-US" sz="36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DB21-B3F6-4EF0-961C-45D97296C6E0}" type="datetime3">
              <a:rPr lang="en-US" smtClean="0"/>
              <a:t>17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KI1502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D20C-8E03-47C1-A0CC-0656A369A100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851730"/>
              </p:ext>
            </p:extLst>
          </p:nvPr>
        </p:nvGraphicFramePr>
        <p:xfrm>
          <a:off x="2684449" y="878035"/>
          <a:ext cx="6914324" cy="5593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3222">
                  <a:extLst>
                    <a:ext uri="{9D8B030D-6E8A-4147-A177-3AD203B41FA5}">
                      <a16:colId xmlns:a16="http://schemas.microsoft.com/office/drawing/2014/main" val="356586928"/>
                    </a:ext>
                  </a:extLst>
                </a:gridCol>
                <a:gridCol w="1281840">
                  <a:extLst>
                    <a:ext uri="{9D8B030D-6E8A-4147-A177-3AD203B41FA5}">
                      <a16:colId xmlns:a16="http://schemas.microsoft.com/office/drawing/2014/main" val="4232416500"/>
                    </a:ext>
                  </a:extLst>
                </a:gridCol>
                <a:gridCol w="2941430">
                  <a:extLst>
                    <a:ext uri="{9D8B030D-6E8A-4147-A177-3AD203B41FA5}">
                      <a16:colId xmlns:a16="http://schemas.microsoft.com/office/drawing/2014/main" val="4221363728"/>
                    </a:ext>
                  </a:extLst>
                </a:gridCol>
                <a:gridCol w="786937">
                  <a:extLst>
                    <a:ext uri="{9D8B030D-6E8A-4147-A177-3AD203B41FA5}">
                      <a16:colId xmlns:a16="http://schemas.microsoft.com/office/drawing/2014/main" val="2098284289"/>
                    </a:ext>
                  </a:extLst>
                </a:gridCol>
                <a:gridCol w="833050">
                  <a:extLst>
                    <a:ext uri="{9D8B030D-6E8A-4147-A177-3AD203B41FA5}">
                      <a16:colId xmlns:a16="http://schemas.microsoft.com/office/drawing/2014/main" val="3379523924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989506419"/>
                    </a:ext>
                  </a:extLst>
                </a:gridCol>
              </a:tblGrid>
              <a:tr h="157599">
                <a:tc row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No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Jenis Skenario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Nama Objek 3D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Sumber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385315"/>
                  </a:ext>
                </a:extLst>
              </a:tr>
              <a:tr h="157599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Internet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Mandiri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Unity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extLst>
                  <a:ext uri="{0D108BD9-81ED-4DB2-BD59-A6C34878D82A}">
                    <a16:rowId xmlns:a16="http://schemas.microsoft.com/office/drawing/2014/main" val="2763996318"/>
                  </a:ext>
                </a:extLst>
              </a:tr>
              <a:tr h="15759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1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Menu Awal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Bangunan Berlorong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extLst>
                  <a:ext uri="{0D108BD9-81ED-4DB2-BD59-A6C34878D82A}">
                    <a16:rowId xmlns:a16="http://schemas.microsoft.com/office/drawing/2014/main" val="4104942106"/>
                  </a:ext>
                </a:extLst>
              </a:tr>
              <a:tr h="15759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2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Pintu Geser (Bawah ke Atas)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extLst>
                  <a:ext uri="{0D108BD9-81ED-4DB2-BD59-A6C34878D82A}">
                    <a16:rowId xmlns:a16="http://schemas.microsoft.com/office/drawing/2014/main" val="1844093366"/>
                  </a:ext>
                </a:extLst>
              </a:tr>
              <a:tr h="30087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3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 dirty="0" err="1">
                          <a:effectLst/>
                        </a:rPr>
                        <a:t>Papan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Petunjuk</a:t>
                      </a:r>
                      <a:endParaRPr lang="id-ID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extLst>
                  <a:ext uri="{0D108BD9-81ED-4DB2-BD59-A6C34878D82A}">
                    <a16:rowId xmlns:a16="http://schemas.microsoft.com/office/drawing/2014/main" val="3117158555"/>
                  </a:ext>
                </a:extLst>
              </a:tr>
              <a:tr h="15759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4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rowSpan="14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 dirty="0" err="1">
                          <a:effectLst/>
                        </a:rPr>
                        <a:t>Lingkungan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Rumah</a:t>
                      </a:r>
                      <a:endParaRPr lang="id-ID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Rumah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extLst>
                  <a:ext uri="{0D108BD9-81ED-4DB2-BD59-A6C34878D82A}">
                    <a16:rowId xmlns:a16="http://schemas.microsoft.com/office/drawing/2014/main" val="3147602210"/>
                  </a:ext>
                </a:extLst>
              </a:tr>
              <a:tr h="15759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5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Gudang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extLst>
                  <a:ext uri="{0D108BD9-81ED-4DB2-BD59-A6C34878D82A}">
                    <a16:rowId xmlns:a16="http://schemas.microsoft.com/office/drawing/2014/main" val="1077044872"/>
                  </a:ext>
                </a:extLst>
              </a:tr>
              <a:tr h="15759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6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Pohon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extLst>
                  <a:ext uri="{0D108BD9-81ED-4DB2-BD59-A6C34878D82A}">
                    <a16:rowId xmlns:a16="http://schemas.microsoft.com/office/drawing/2014/main" val="568611047"/>
                  </a:ext>
                </a:extLst>
              </a:tr>
              <a:tr h="15759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7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Rumput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extLst>
                  <a:ext uri="{0D108BD9-81ED-4DB2-BD59-A6C34878D82A}">
                    <a16:rowId xmlns:a16="http://schemas.microsoft.com/office/drawing/2014/main" val="1386713765"/>
                  </a:ext>
                </a:extLst>
              </a:tr>
              <a:tr h="15759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8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Taman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extLst>
                  <a:ext uri="{0D108BD9-81ED-4DB2-BD59-A6C34878D82A}">
                    <a16:rowId xmlns:a16="http://schemas.microsoft.com/office/drawing/2014/main" val="2171394094"/>
                  </a:ext>
                </a:extLst>
              </a:tr>
              <a:tr h="15759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9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 dirty="0" err="1">
                          <a:effectLst/>
                        </a:rPr>
                        <a:t>Pagar</a:t>
                      </a:r>
                      <a:endParaRPr lang="id-ID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extLst>
                  <a:ext uri="{0D108BD9-81ED-4DB2-BD59-A6C34878D82A}">
                    <a16:rowId xmlns:a16="http://schemas.microsoft.com/office/drawing/2014/main" val="2066165095"/>
                  </a:ext>
                </a:extLst>
              </a:tr>
              <a:tr h="15759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10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 dirty="0" err="1">
                          <a:effectLst/>
                        </a:rPr>
                        <a:t>Pintu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Rumah</a:t>
                      </a:r>
                      <a:endParaRPr lang="id-ID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extLst>
                  <a:ext uri="{0D108BD9-81ED-4DB2-BD59-A6C34878D82A}">
                    <a16:rowId xmlns:a16="http://schemas.microsoft.com/office/drawing/2014/main" val="3109813181"/>
                  </a:ext>
                </a:extLst>
              </a:tr>
              <a:tr h="15759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11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Kursi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extLst>
                  <a:ext uri="{0D108BD9-81ED-4DB2-BD59-A6C34878D82A}">
                    <a16:rowId xmlns:a16="http://schemas.microsoft.com/office/drawing/2014/main" val="153388624"/>
                  </a:ext>
                </a:extLst>
              </a:tr>
              <a:tr h="15759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12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Meja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extLst>
                  <a:ext uri="{0D108BD9-81ED-4DB2-BD59-A6C34878D82A}">
                    <a16:rowId xmlns:a16="http://schemas.microsoft.com/office/drawing/2014/main" val="1597164717"/>
                  </a:ext>
                </a:extLst>
              </a:tr>
              <a:tr h="15759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13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Piano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extLst>
                  <a:ext uri="{0D108BD9-81ED-4DB2-BD59-A6C34878D82A}">
                    <a16:rowId xmlns:a16="http://schemas.microsoft.com/office/drawing/2014/main" val="1970894599"/>
                  </a:ext>
                </a:extLst>
              </a:tr>
              <a:tr h="15759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14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Tempat Tidur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extLst>
                  <a:ext uri="{0D108BD9-81ED-4DB2-BD59-A6C34878D82A}">
                    <a16:rowId xmlns:a16="http://schemas.microsoft.com/office/drawing/2014/main" val="4246715771"/>
                  </a:ext>
                </a:extLst>
              </a:tr>
              <a:tr h="15759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15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Papan Petunjuk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extLst>
                  <a:ext uri="{0D108BD9-81ED-4DB2-BD59-A6C34878D82A}">
                    <a16:rowId xmlns:a16="http://schemas.microsoft.com/office/drawing/2014/main" val="962225685"/>
                  </a:ext>
                </a:extLst>
              </a:tr>
              <a:tr h="15759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16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TV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extLst>
                  <a:ext uri="{0D108BD9-81ED-4DB2-BD59-A6C34878D82A}">
                    <a16:rowId xmlns:a16="http://schemas.microsoft.com/office/drawing/2014/main" val="601270286"/>
                  </a:ext>
                </a:extLst>
              </a:tr>
              <a:tr h="15759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17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Kunci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extLst>
                  <a:ext uri="{0D108BD9-81ED-4DB2-BD59-A6C34878D82A}">
                    <a16:rowId xmlns:a16="http://schemas.microsoft.com/office/drawing/2014/main" val="3926907105"/>
                  </a:ext>
                </a:extLst>
              </a:tr>
              <a:tr h="15759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18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rowSpan="7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Lingkungan Elevator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Elevator</a:t>
                      </a:r>
                      <a:endParaRPr lang="id-ID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extLst>
                  <a:ext uri="{0D108BD9-81ED-4DB2-BD59-A6C34878D82A}">
                    <a16:rowId xmlns:a16="http://schemas.microsoft.com/office/drawing/2014/main" val="1073852783"/>
                  </a:ext>
                </a:extLst>
              </a:tr>
              <a:tr h="15759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19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Tangga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extLst>
                  <a:ext uri="{0D108BD9-81ED-4DB2-BD59-A6C34878D82A}">
                    <a16:rowId xmlns:a16="http://schemas.microsoft.com/office/drawing/2014/main" val="2011146418"/>
                  </a:ext>
                </a:extLst>
              </a:tr>
              <a:tr h="15759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20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Lorong Elevator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extLst>
                  <a:ext uri="{0D108BD9-81ED-4DB2-BD59-A6C34878D82A}">
                    <a16:rowId xmlns:a16="http://schemas.microsoft.com/office/drawing/2014/main" val="292197121"/>
                  </a:ext>
                </a:extLst>
              </a:tr>
              <a:tr h="15759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21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Lorong Ventilasi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extLst>
                  <a:ext uri="{0D108BD9-81ED-4DB2-BD59-A6C34878D82A}">
                    <a16:rowId xmlns:a16="http://schemas.microsoft.com/office/drawing/2014/main" val="2965670542"/>
                  </a:ext>
                </a:extLst>
              </a:tr>
              <a:tr h="15759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22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Papan Petunjuk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extLst>
                  <a:ext uri="{0D108BD9-81ED-4DB2-BD59-A6C34878D82A}">
                    <a16:rowId xmlns:a16="http://schemas.microsoft.com/office/drawing/2014/main" val="2318204271"/>
                  </a:ext>
                </a:extLst>
              </a:tr>
              <a:tr h="15759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23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Ruang Rapat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extLst>
                  <a:ext uri="{0D108BD9-81ED-4DB2-BD59-A6C34878D82A}">
                    <a16:rowId xmlns:a16="http://schemas.microsoft.com/office/drawing/2014/main" val="1738840278"/>
                  </a:ext>
                </a:extLst>
              </a:tr>
              <a:tr h="15759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24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Pintu Ruang Rapat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extLst>
                  <a:ext uri="{0D108BD9-81ED-4DB2-BD59-A6C34878D82A}">
                    <a16:rowId xmlns:a16="http://schemas.microsoft.com/office/drawing/2014/main" val="1621322117"/>
                  </a:ext>
                </a:extLst>
              </a:tr>
              <a:tr h="15759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25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rowSpan="8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Lingkungan kereta Api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Gerbong Kereta Api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extLst>
                  <a:ext uri="{0D108BD9-81ED-4DB2-BD59-A6C34878D82A}">
                    <a16:rowId xmlns:a16="http://schemas.microsoft.com/office/drawing/2014/main" val="2383081705"/>
                  </a:ext>
                </a:extLst>
              </a:tr>
              <a:tr h="15759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26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Pintu Gerbong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extLst>
                  <a:ext uri="{0D108BD9-81ED-4DB2-BD59-A6C34878D82A}">
                    <a16:rowId xmlns:a16="http://schemas.microsoft.com/office/drawing/2014/main" val="948609089"/>
                  </a:ext>
                </a:extLst>
              </a:tr>
              <a:tr h="15759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27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Ruang Masinis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extLst>
                  <a:ext uri="{0D108BD9-81ED-4DB2-BD59-A6C34878D82A}">
                    <a16:rowId xmlns:a16="http://schemas.microsoft.com/office/drawing/2014/main" val="3851788585"/>
                  </a:ext>
                </a:extLst>
              </a:tr>
              <a:tr h="15759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28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Pohon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extLst>
                  <a:ext uri="{0D108BD9-81ED-4DB2-BD59-A6C34878D82A}">
                    <a16:rowId xmlns:a16="http://schemas.microsoft.com/office/drawing/2014/main" val="2881222293"/>
                  </a:ext>
                </a:extLst>
              </a:tr>
              <a:tr h="15759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29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Bukit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extLst>
                  <a:ext uri="{0D108BD9-81ED-4DB2-BD59-A6C34878D82A}">
                    <a16:rowId xmlns:a16="http://schemas.microsoft.com/office/drawing/2014/main" val="1708486522"/>
                  </a:ext>
                </a:extLst>
              </a:tr>
              <a:tr h="15759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30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Rumput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extLst>
                  <a:ext uri="{0D108BD9-81ED-4DB2-BD59-A6C34878D82A}">
                    <a16:rowId xmlns:a16="http://schemas.microsoft.com/office/drawing/2014/main" val="1972181342"/>
                  </a:ext>
                </a:extLst>
              </a:tr>
              <a:tr h="15759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31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Rel Kereta Api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extLst>
                  <a:ext uri="{0D108BD9-81ED-4DB2-BD59-A6C34878D82A}">
                    <a16:rowId xmlns:a16="http://schemas.microsoft.com/office/drawing/2014/main" val="1631004957"/>
                  </a:ext>
                </a:extLst>
              </a:tr>
              <a:tr h="15759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id-ID" sz="1050">
                          <a:effectLst/>
                        </a:rPr>
                        <a:t>32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Kursi Penumpang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id-ID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id-ID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356" marR="52356" marT="0" marB="0" anchor="ctr"/>
                </a:tc>
                <a:extLst>
                  <a:ext uri="{0D108BD9-81ED-4DB2-BD59-A6C34878D82A}">
                    <a16:rowId xmlns:a16="http://schemas.microsoft.com/office/drawing/2014/main" val="2850685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23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4" y="0"/>
            <a:ext cx="12100775" cy="11710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451" y="-154521"/>
            <a:ext cx="9383151" cy="1325563"/>
          </a:xfrm>
        </p:spPr>
        <p:txBody>
          <a:bodyPr>
            <a:normAutofit/>
          </a:bodyPr>
          <a:lstStyle/>
          <a:p>
            <a:pPr algn="r"/>
            <a:r>
              <a:rPr lang="id-ID" sz="3600" dirty="0">
                <a:latin typeface="+mn-lt"/>
              </a:rPr>
              <a:t>Arsitektur Umum Sistem</a:t>
            </a:r>
            <a:endParaRPr lang="en-US" sz="36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DB21-B3F6-4EF0-961C-45D97296C6E0}" type="datetime3">
              <a:rPr lang="en-US" smtClean="0"/>
              <a:t>17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KI1502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D20C-8E03-47C1-A0CC-0656A369A100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581" y="1579296"/>
            <a:ext cx="7530059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4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4" y="0"/>
            <a:ext cx="12100775" cy="11710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190" y="0"/>
            <a:ext cx="9383151" cy="1325563"/>
          </a:xfrm>
        </p:spPr>
        <p:txBody>
          <a:bodyPr>
            <a:normAutofit/>
          </a:bodyPr>
          <a:lstStyle/>
          <a:p>
            <a:pPr algn="r"/>
            <a:r>
              <a:rPr lang="id-ID" sz="3600" dirty="0">
                <a:latin typeface="+mn-lt"/>
              </a:rPr>
              <a:t>Rancangan Skenario Lingkungan Rumah</a:t>
            </a:r>
            <a:endParaRPr lang="en-US" sz="36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DB21-B3F6-4EF0-961C-45D97296C6E0}" type="datetime3">
              <a:rPr lang="en-US" smtClean="0"/>
              <a:t>17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KI1502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D20C-8E03-47C1-A0CC-0656A369A100}" type="slidenum">
              <a:rPr lang="en-US" smtClean="0"/>
              <a:t>13</a:t>
            </a:fld>
            <a:endParaRPr lang="en-US"/>
          </a:p>
        </p:txBody>
      </p:sp>
      <p:pic>
        <p:nvPicPr>
          <p:cNvPr id="28" name="Picture 2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094" y="1639147"/>
            <a:ext cx="6747033" cy="424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3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4" y="0"/>
            <a:ext cx="12100775" cy="11710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190" y="0"/>
            <a:ext cx="9383151" cy="1325563"/>
          </a:xfrm>
        </p:spPr>
        <p:txBody>
          <a:bodyPr>
            <a:normAutofit/>
          </a:bodyPr>
          <a:lstStyle/>
          <a:p>
            <a:pPr algn="r"/>
            <a:r>
              <a:rPr lang="id-ID" sz="3600" dirty="0">
                <a:latin typeface="+mn-lt"/>
              </a:rPr>
              <a:t>Implementasi - Skenario Lingkungan Rumah</a:t>
            </a:r>
            <a:endParaRPr lang="en-US" sz="36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5998538"/>
            <a:ext cx="2743200" cy="365125"/>
          </a:xfrm>
        </p:spPr>
        <p:txBody>
          <a:bodyPr/>
          <a:lstStyle/>
          <a:p>
            <a:fld id="{2438DB21-B3F6-4EF0-961C-45D97296C6E0}" type="datetime3">
              <a:rPr lang="en-US" smtClean="0"/>
              <a:t>17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5998538"/>
            <a:ext cx="4114800" cy="365125"/>
          </a:xfrm>
        </p:spPr>
        <p:txBody>
          <a:bodyPr/>
          <a:lstStyle/>
          <a:p>
            <a:r>
              <a:rPr lang="en-US"/>
              <a:t>Tugas Akhir - KI1502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4944" y="6358221"/>
            <a:ext cx="2743200" cy="365125"/>
          </a:xfrm>
        </p:spPr>
        <p:txBody>
          <a:bodyPr/>
          <a:lstStyle/>
          <a:p>
            <a:fld id="{AF04D20C-8E03-47C1-A0CC-0656A369A100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 descr="C:\Users\christoap\Pictures\4.7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93" y="1227907"/>
            <a:ext cx="3382015" cy="149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christoap\Pictures\4.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411" y="1227907"/>
            <a:ext cx="3464359" cy="149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christoap\Pictures\4.2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944" y="1241352"/>
            <a:ext cx="3218761" cy="1468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:\Users\christoap\Pictures\4.5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430" y="2945702"/>
            <a:ext cx="3464359" cy="16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christoap\Pictures\4.3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93" y="2955550"/>
            <a:ext cx="3382015" cy="16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christoap\Pictures\4.4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85" y="4998131"/>
            <a:ext cx="3382015" cy="139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94944" y="2964876"/>
            <a:ext cx="3218760" cy="16169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09430" y="4993516"/>
            <a:ext cx="3464359" cy="1403330"/>
          </a:xfrm>
          <a:prstGeom prst="rect">
            <a:avLst/>
          </a:prstGeom>
        </p:spPr>
      </p:pic>
      <p:pic>
        <p:nvPicPr>
          <p:cNvPr id="16" name="Picture 15" descr="C:\Users\christoap\Pictures\4.6.png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819" y="4948431"/>
            <a:ext cx="3218760" cy="149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3592508" y="1976788"/>
            <a:ext cx="7879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11" idx="1"/>
          </p:cNvCxnSpPr>
          <p:nvPr/>
        </p:nvCxnSpPr>
        <p:spPr>
          <a:xfrm flipV="1">
            <a:off x="7844770" y="1975818"/>
            <a:ext cx="850174" cy="9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  <a:endCxn id="3" idx="0"/>
          </p:cNvCxnSpPr>
          <p:nvPr/>
        </p:nvCxnSpPr>
        <p:spPr>
          <a:xfrm flipH="1">
            <a:off x="10304324" y="2710283"/>
            <a:ext cx="1" cy="2545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1"/>
            <a:endCxn id="12" idx="3"/>
          </p:cNvCxnSpPr>
          <p:nvPr/>
        </p:nvCxnSpPr>
        <p:spPr>
          <a:xfrm flipH="1" flipV="1">
            <a:off x="7873789" y="3769652"/>
            <a:ext cx="821155" cy="36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1"/>
            <a:endCxn id="13" idx="3"/>
          </p:cNvCxnSpPr>
          <p:nvPr/>
        </p:nvCxnSpPr>
        <p:spPr>
          <a:xfrm flipH="1">
            <a:off x="3592508" y="3769652"/>
            <a:ext cx="816922" cy="98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4" idx="0"/>
          </p:cNvCxnSpPr>
          <p:nvPr/>
        </p:nvCxnSpPr>
        <p:spPr>
          <a:xfrm flipH="1">
            <a:off x="1890393" y="4603450"/>
            <a:ext cx="11108" cy="3946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3"/>
            <a:endCxn id="15" idx="1"/>
          </p:cNvCxnSpPr>
          <p:nvPr/>
        </p:nvCxnSpPr>
        <p:spPr>
          <a:xfrm flipV="1">
            <a:off x="3581400" y="5695181"/>
            <a:ext cx="8280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3"/>
            <a:endCxn id="16" idx="1"/>
          </p:cNvCxnSpPr>
          <p:nvPr/>
        </p:nvCxnSpPr>
        <p:spPr>
          <a:xfrm>
            <a:off x="7873789" y="5695181"/>
            <a:ext cx="8280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80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4" y="0"/>
            <a:ext cx="12100775" cy="11710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451" y="-154521"/>
            <a:ext cx="9383151" cy="1325563"/>
          </a:xfrm>
        </p:spPr>
        <p:txBody>
          <a:bodyPr>
            <a:normAutofit/>
          </a:bodyPr>
          <a:lstStyle/>
          <a:p>
            <a:pPr algn="r"/>
            <a:r>
              <a:rPr lang="id-ID" sz="3600" dirty="0">
                <a:latin typeface="+mn-lt"/>
              </a:rPr>
              <a:t>Rancangan Skenario Lingkungan Elevator </a:t>
            </a:r>
            <a:endParaRPr lang="en-US" sz="36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DB21-B3F6-4EF0-961C-45D97296C6E0}" type="datetime3">
              <a:rPr lang="en-US" smtClean="0"/>
              <a:t>17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KI1502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D20C-8E03-47C1-A0CC-0656A369A100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6" y="1505503"/>
            <a:ext cx="7750065" cy="430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25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4" y="0"/>
            <a:ext cx="12100775" cy="11710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018" y="0"/>
            <a:ext cx="9455324" cy="1325563"/>
          </a:xfrm>
        </p:spPr>
        <p:txBody>
          <a:bodyPr>
            <a:normAutofit/>
          </a:bodyPr>
          <a:lstStyle/>
          <a:p>
            <a:pPr algn="r"/>
            <a:r>
              <a:rPr lang="id-ID" sz="3600" dirty="0">
                <a:latin typeface="+mn-lt"/>
              </a:rPr>
              <a:t>Implementasi - Skenario Lingkungan Elevator</a:t>
            </a:r>
            <a:endParaRPr lang="en-US" sz="36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4944" y="6358221"/>
            <a:ext cx="2743200" cy="365125"/>
          </a:xfrm>
        </p:spPr>
        <p:txBody>
          <a:bodyPr/>
          <a:lstStyle/>
          <a:p>
            <a:fld id="{AF04D20C-8E03-47C1-A0CC-0656A369A100}" type="slidenum">
              <a:rPr lang="en-US" smtClean="0"/>
              <a:t>16</a:t>
            </a:fld>
            <a:endParaRPr lang="en-US"/>
          </a:p>
        </p:txBody>
      </p:sp>
      <p:pic>
        <p:nvPicPr>
          <p:cNvPr id="25" name="Picture 24" descr="C:\Users\christoap\Pictures\lift\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4" y="1494335"/>
            <a:ext cx="3699510" cy="17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 descr="C:\Users\christoap\Pictures\lift\2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632" y="1516560"/>
            <a:ext cx="3696970" cy="172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 descr="C:\Users\christoap\Pictures\lift\5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500" y="1517192"/>
            <a:ext cx="3698875" cy="172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30" descr="C:\Users\christoap\Pictures\lift\3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850" y="3910111"/>
            <a:ext cx="3692525" cy="16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 descr="C:\Users\christoap\Pictures\lift\6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362" y="3910111"/>
            <a:ext cx="3698240" cy="161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3" descr="C:\Users\christoap\Pictures\lift\4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4" y="3910111"/>
            <a:ext cx="3691890" cy="16082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Straight Arrow Connector 16"/>
          <p:cNvCxnSpPr>
            <a:stCxn id="25" idx="3"/>
            <a:endCxn id="27" idx="1"/>
          </p:cNvCxnSpPr>
          <p:nvPr/>
        </p:nvCxnSpPr>
        <p:spPr>
          <a:xfrm>
            <a:off x="3790734" y="2376985"/>
            <a:ext cx="4658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7" idx="3"/>
            <a:endCxn id="29" idx="1"/>
          </p:cNvCxnSpPr>
          <p:nvPr/>
        </p:nvCxnSpPr>
        <p:spPr>
          <a:xfrm>
            <a:off x="7953602" y="2376985"/>
            <a:ext cx="465898" cy="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2"/>
            <a:endCxn id="31" idx="0"/>
          </p:cNvCxnSpPr>
          <p:nvPr/>
        </p:nvCxnSpPr>
        <p:spPr>
          <a:xfrm>
            <a:off x="10268938" y="3238042"/>
            <a:ext cx="3175" cy="672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1"/>
            <a:endCxn id="33" idx="3"/>
          </p:cNvCxnSpPr>
          <p:nvPr/>
        </p:nvCxnSpPr>
        <p:spPr>
          <a:xfrm flipH="1" flipV="1">
            <a:off x="7953602" y="4717661"/>
            <a:ext cx="472248" cy="100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1"/>
            <a:endCxn id="34" idx="3"/>
          </p:cNvCxnSpPr>
          <p:nvPr/>
        </p:nvCxnSpPr>
        <p:spPr>
          <a:xfrm flipH="1" flipV="1">
            <a:off x="3790734" y="4714253"/>
            <a:ext cx="464628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057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4" y="0"/>
            <a:ext cx="12100775" cy="11710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451" y="-154521"/>
            <a:ext cx="9383151" cy="1325563"/>
          </a:xfrm>
        </p:spPr>
        <p:txBody>
          <a:bodyPr>
            <a:normAutofit/>
          </a:bodyPr>
          <a:lstStyle/>
          <a:p>
            <a:pPr algn="r"/>
            <a:r>
              <a:rPr lang="id-ID" sz="3600" dirty="0">
                <a:latin typeface="+mn-lt"/>
              </a:rPr>
              <a:t>Rancangan Skenario Lingkungan Kereta Api </a:t>
            </a:r>
            <a:endParaRPr lang="en-US" sz="36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DB21-B3F6-4EF0-961C-45D97296C6E0}" type="datetime3">
              <a:rPr lang="en-US" smtClean="0"/>
              <a:t>17 June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KI1502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D20C-8E03-47C1-A0CC-0656A369A100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129" y="1248600"/>
            <a:ext cx="7700963" cy="503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93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4" y="0"/>
            <a:ext cx="12100775" cy="11710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018" y="0"/>
            <a:ext cx="9455324" cy="1325563"/>
          </a:xfrm>
        </p:spPr>
        <p:txBody>
          <a:bodyPr>
            <a:normAutofit/>
          </a:bodyPr>
          <a:lstStyle/>
          <a:p>
            <a:pPr algn="r"/>
            <a:r>
              <a:rPr lang="id-ID" sz="3600" dirty="0">
                <a:latin typeface="+mn-lt"/>
              </a:rPr>
              <a:t>Implementasi - Skenario Lingkungan Kereta Api</a:t>
            </a:r>
            <a:endParaRPr lang="en-US" sz="36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4944" y="6358221"/>
            <a:ext cx="2743200" cy="365125"/>
          </a:xfrm>
        </p:spPr>
        <p:txBody>
          <a:bodyPr/>
          <a:lstStyle/>
          <a:p>
            <a:fld id="{AF04D20C-8E03-47C1-A0CC-0656A369A100}" type="slidenum">
              <a:rPr lang="en-US" smtClean="0"/>
              <a:t>18</a:t>
            </a:fld>
            <a:endParaRPr lang="en-US"/>
          </a:p>
        </p:txBody>
      </p:sp>
      <p:pic>
        <p:nvPicPr>
          <p:cNvPr id="18" name="Picture 17" descr="C:\Users\christoap\Pictures\kereta\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805" y="4045188"/>
            <a:ext cx="4862892" cy="2014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C:\Users\christoap\Pictures\kereta\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05" y="4048695"/>
            <a:ext cx="4862892" cy="2014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05" y="1485198"/>
            <a:ext cx="4814242" cy="21533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5252" y="1485198"/>
            <a:ext cx="4823998" cy="2153398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5473147" y="2561897"/>
            <a:ext cx="11021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18" idx="0"/>
          </p:cNvCxnSpPr>
          <p:nvPr/>
        </p:nvCxnSpPr>
        <p:spPr>
          <a:xfrm>
            <a:off x="8987251" y="3638596"/>
            <a:ext cx="0" cy="40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1"/>
            <a:endCxn id="19" idx="3"/>
          </p:cNvCxnSpPr>
          <p:nvPr/>
        </p:nvCxnSpPr>
        <p:spPr>
          <a:xfrm flipH="1">
            <a:off x="5521797" y="5052585"/>
            <a:ext cx="1034008" cy="35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461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4" y="0"/>
            <a:ext cx="12100775" cy="11710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190" y="0"/>
            <a:ext cx="9383151" cy="1325563"/>
          </a:xfrm>
        </p:spPr>
        <p:txBody>
          <a:bodyPr>
            <a:normAutofit/>
          </a:bodyPr>
          <a:lstStyle/>
          <a:p>
            <a:pPr algn="r"/>
            <a:r>
              <a:rPr lang="en-US" sz="3600" dirty="0" err="1">
                <a:latin typeface="+mn-lt"/>
              </a:rPr>
              <a:t>Hasil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Pengujian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Fungsionalitas</a:t>
            </a:r>
            <a:endParaRPr lang="en-US" sz="3600" dirty="0">
              <a:latin typeface="+mn-lt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647310"/>
              </p:ext>
            </p:extLst>
          </p:nvPr>
        </p:nvGraphicFramePr>
        <p:xfrm>
          <a:off x="377715" y="2067240"/>
          <a:ext cx="5148442" cy="34084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9137">
                  <a:extLst>
                    <a:ext uri="{9D8B030D-6E8A-4147-A177-3AD203B41FA5}">
                      <a16:colId xmlns:a16="http://schemas.microsoft.com/office/drawing/2014/main" val="465245366"/>
                    </a:ext>
                  </a:extLst>
                </a:gridCol>
                <a:gridCol w="3379305">
                  <a:extLst>
                    <a:ext uri="{9D8B030D-6E8A-4147-A177-3AD203B41FA5}">
                      <a16:colId xmlns:a16="http://schemas.microsoft.com/office/drawing/2014/main" val="2849408702"/>
                    </a:ext>
                  </a:extLst>
                </a:gridCol>
              </a:tblGrid>
              <a:tr h="2272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UJ-P-01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4921381"/>
                  </a:ext>
                </a:extLst>
              </a:tr>
              <a:tr h="2272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Nama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Uji Coba Simulasi Terapi Fobia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4099324"/>
                  </a:ext>
                </a:extLst>
              </a:tr>
              <a:tr h="4544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Tujuan Uji Coba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Pengguna menyelesaikan skenario terapi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3214176"/>
                  </a:ext>
                </a:extLst>
              </a:tr>
              <a:tr h="6816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Kondisi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awal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Pengguna sudah memilih lingkungan terapi dan berada di titik awal skenario terapi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6421863"/>
                  </a:ext>
                </a:extLst>
              </a:tr>
              <a:tr h="4544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Skenario 1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Pengguna menyelesaikan level lingkungan yang sudah dipilih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0403819"/>
                  </a:ext>
                </a:extLst>
              </a:tr>
              <a:tr h="4544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Keluaran yang diharapkan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Sistem mengembalikan pengguna ke halaman memilih level lingkungan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699259"/>
                  </a:ext>
                </a:extLst>
              </a:tr>
              <a:tr h="2272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Hasil uji coba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Berhasil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060667"/>
                  </a:ext>
                </a:extLst>
              </a:tr>
              <a:tr h="6816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Kondisi akhir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Sistem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berhasil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mengembalikan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pengguna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halaman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memilih</a:t>
                      </a:r>
                      <a:r>
                        <a:rPr lang="en-US" sz="1100" dirty="0">
                          <a:effectLst/>
                        </a:rPr>
                        <a:t> level </a:t>
                      </a:r>
                      <a:r>
                        <a:rPr lang="en-US" sz="1100" dirty="0" err="1">
                          <a:effectLst/>
                        </a:rPr>
                        <a:t>lingkungan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8301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DB21-B3F6-4EF0-961C-45D97296C6E0}" type="datetime3">
              <a:rPr lang="en-US" smtClean="0"/>
              <a:t>17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KI1502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D20C-8E03-47C1-A0CC-0656A369A100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388379"/>
              </p:ext>
            </p:extLst>
          </p:nvPr>
        </p:nvGraphicFramePr>
        <p:xfrm>
          <a:off x="6334539" y="2067240"/>
          <a:ext cx="5088835" cy="340843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69774">
                  <a:extLst>
                    <a:ext uri="{9D8B030D-6E8A-4147-A177-3AD203B41FA5}">
                      <a16:colId xmlns:a16="http://schemas.microsoft.com/office/drawing/2014/main" val="1405285286"/>
                    </a:ext>
                  </a:extLst>
                </a:gridCol>
                <a:gridCol w="3419061">
                  <a:extLst>
                    <a:ext uri="{9D8B030D-6E8A-4147-A177-3AD203B41FA5}">
                      <a16:colId xmlns:a16="http://schemas.microsoft.com/office/drawing/2014/main" val="3268650516"/>
                    </a:ext>
                  </a:extLst>
                </a:gridCol>
              </a:tblGrid>
              <a:tr h="2214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</a:rPr>
                        <a:t>ID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UJ-P-02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9321066"/>
                  </a:ext>
                </a:extLst>
              </a:tr>
              <a:tr h="4001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Nama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626235" algn="l"/>
                        </a:tabLst>
                      </a:pPr>
                      <a:r>
                        <a:rPr lang="en-US" sz="1100" dirty="0" err="1">
                          <a:effectLst/>
                        </a:rPr>
                        <a:t>Uji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Coba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Memilih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id-ID" sz="1100" dirty="0">
                          <a:effectLst/>
                        </a:rPr>
                        <a:t>Lingkungan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Terapi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Fobia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2061749"/>
                  </a:ext>
                </a:extLst>
              </a:tr>
              <a:tr h="5197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Tujuan Pengujian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Menguji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fitur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untuk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menampilkan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halaman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id-ID" sz="1100" dirty="0">
                          <a:effectLst/>
                        </a:rPr>
                        <a:t>lingkungan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dipilih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oleh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pengguna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927843"/>
                  </a:ext>
                </a:extLst>
              </a:tr>
              <a:tr h="5846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Skenario 1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Pengguna berjalan </a:t>
                      </a:r>
                      <a:r>
                        <a:rPr lang="id-ID" sz="1100">
                          <a:effectLst/>
                        </a:rPr>
                        <a:t>ke arah pintu yang akan otomatis terbuka </a:t>
                      </a:r>
                      <a:r>
                        <a:rPr lang="en-US" sz="1100">
                          <a:effectLst/>
                        </a:rPr>
                        <a:t>dan menabrak </a:t>
                      </a:r>
                      <a:r>
                        <a:rPr lang="id-ID" sz="1100">
                          <a:effectLst/>
                        </a:rPr>
                        <a:t>trigger</a:t>
                      </a:r>
                      <a:r>
                        <a:rPr lang="en-US" sz="1100">
                          <a:effectLst/>
                        </a:rPr>
                        <a:t> yang menjadi pemicu perpindahan halaman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4878925"/>
                  </a:ext>
                </a:extLst>
              </a:tr>
              <a:tr h="5846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Keluaran yang diharapkan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Sistem mendeteksi bahwa </a:t>
                      </a:r>
                      <a:r>
                        <a:rPr lang="id-ID" sz="1100">
                          <a:effectLst/>
                        </a:rPr>
                        <a:t>trigger</a:t>
                      </a:r>
                      <a:r>
                        <a:rPr lang="en-US" sz="1100">
                          <a:effectLst/>
                        </a:rPr>
                        <a:t> sudah ditabrak oleh pengguna dan halaman berpindah sesuai dengan pilihan pengguna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9797715"/>
                  </a:ext>
                </a:extLst>
              </a:tr>
              <a:tr h="513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Hasil uji coba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Berhasil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0942677"/>
                  </a:ext>
                </a:extLst>
              </a:tr>
              <a:tr h="5846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Kondisi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Akhir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Sistem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berhasil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memindahkan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halaman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aplikasi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menjadi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halaman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id-ID" sz="1100" dirty="0">
                          <a:effectLst/>
                        </a:rPr>
                        <a:t>lingkungan </a:t>
                      </a:r>
                      <a:r>
                        <a:rPr lang="en-US" sz="1100" dirty="0">
                          <a:effectLst/>
                        </a:rPr>
                        <a:t>yang </a:t>
                      </a:r>
                      <a:r>
                        <a:rPr lang="en-US" sz="1100" dirty="0" err="1">
                          <a:effectLst/>
                        </a:rPr>
                        <a:t>dipilih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pengguna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endParaRPr lang="id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1451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80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4" y="0"/>
            <a:ext cx="12100775" cy="11710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190" y="0"/>
            <a:ext cx="9383151" cy="1325563"/>
          </a:xfrm>
        </p:spPr>
        <p:txBody>
          <a:bodyPr>
            <a:normAutofit/>
          </a:bodyPr>
          <a:lstStyle/>
          <a:p>
            <a:pPr algn="r"/>
            <a:r>
              <a:rPr lang="en-US" sz="4000" dirty="0" err="1"/>
              <a:t>Latar</a:t>
            </a:r>
            <a:r>
              <a:rPr lang="en-US" sz="4000" dirty="0"/>
              <a:t> </a:t>
            </a:r>
            <a:r>
              <a:rPr lang="en-US" sz="4000" dirty="0" err="1"/>
              <a:t>Belakang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200" dirty="0"/>
              <a:t>5% - 7% dari populasi manusia menderita Fobia terhadap Ruang Sempit.</a:t>
            </a:r>
            <a:endParaRPr lang="en-US" sz="2200" dirty="0"/>
          </a:p>
          <a:p>
            <a:r>
              <a:rPr lang="id-ID" sz="2200" dirty="0"/>
              <a:t>Penggunaan perangkat bergerak berbasis Android dan alat Google Cardboard sebagai alternatif perangkat terapi yang lebih terjangkau.</a:t>
            </a:r>
            <a:endParaRPr lang="en-US" sz="2200" dirty="0"/>
          </a:p>
          <a:p>
            <a:r>
              <a:rPr lang="en-US" sz="2200" dirty="0" err="1"/>
              <a:t>Sedang</a:t>
            </a:r>
            <a:r>
              <a:rPr lang="en-US" sz="2200" dirty="0"/>
              <a:t> </a:t>
            </a:r>
            <a:r>
              <a:rPr lang="en-US" sz="2200" dirty="0" err="1"/>
              <a:t>berkembangnya</a:t>
            </a:r>
            <a:r>
              <a:rPr lang="en-US" sz="2200" dirty="0"/>
              <a:t> </a:t>
            </a:r>
            <a:r>
              <a:rPr lang="en-US" sz="2200" dirty="0" err="1"/>
              <a:t>teknologi</a:t>
            </a:r>
            <a:r>
              <a:rPr lang="en-US" sz="2200" dirty="0"/>
              <a:t> </a:t>
            </a:r>
            <a:r>
              <a:rPr lang="id-ID" sz="2200" i="1" dirty="0"/>
              <a:t>Virtual</a:t>
            </a:r>
            <a:r>
              <a:rPr lang="en-US" sz="2200" i="1" dirty="0"/>
              <a:t> Reality </a:t>
            </a:r>
            <a:r>
              <a:rPr lang="en-US" sz="2200" dirty="0"/>
              <a:t>(</a:t>
            </a:r>
            <a:r>
              <a:rPr lang="id-ID" sz="2200" dirty="0"/>
              <a:t>V</a:t>
            </a:r>
            <a:r>
              <a:rPr lang="en-US" sz="2200" dirty="0"/>
              <a:t>R) </a:t>
            </a:r>
            <a:r>
              <a:rPr lang="id-ID" sz="2200" dirty="0"/>
              <a:t>sebagai alternatif untuk kebutuhan medis, khususnya terapi fobia yang dinamakan Terapi Realitas Virtual (VRT)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DB21-B3F6-4EF0-961C-45D97296C6E0}" type="datetime3">
              <a:rPr lang="en-US" smtClean="0"/>
              <a:t>17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KI1502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D20C-8E03-47C1-A0CC-0656A369A1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71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4" y="0"/>
            <a:ext cx="12100775" cy="11710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190" y="0"/>
            <a:ext cx="9383151" cy="1325563"/>
          </a:xfrm>
        </p:spPr>
        <p:txBody>
          <a:bodyPr>
            <a:normAutofit/>
          </a:bodyPr>
          <a:lstStyle/>
          <a:p>
            <a:pPr algn="r"/>
            <a:r>
              <a:rPr lang="en-US" sz="3600" dirty="0" err="1">
                <a:latin typeface="+mn-lt"/>
              </a:rPr>
              <a:t>Pengujian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Aplikasi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Terhadap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Pengguna</a:t>
            </a:r>
            <a:endParaRPr lang="en-US" sz="3600" dirty="0">
              <a:latin typeface="+mn-lt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Aplikasi</a:t>
            </a:r>
            <a:r>
              <a:rPr lang="en-US" sz="2200" dirty="0"/>
              <a:t> yang </a:t>
            </a:r>
            <a:r>
              <a:rPr lang="en-US" sz="2200" dirty="0" err="1"/>
              <a:t>sudah</a:t>
            </a:r>
            <a:r>
              <a:rPr lang="en-US" sz="2200" dirty="0"/>
              <a:t> </a:t>
            </a:r>
            <a:r>
              <a:rPr lang="en-US" sz="2200" dirty="0" err="1"/>
              <a:t>dibangun</a:t>
            </a:r>
            <a:r>
              <a:rPr lang="en-US" sz="2200" dirty="0"/>
              <a:t> </a:t>
            </a:r>
            <a:r>
              <a:rPr lang="en-US" sz="2200" dirty="0" err="1"/>
              <a:t>diujikan</a:t>
            </a:r>
            <a:r>
              <a:rPr lang="en-US" sz="2200" dirty="0"/>
              <a:t> </a:t>
            </a:r>
            <a:r>
              <a:rPr lang="en-US" sz="2200" dirty="0" err="1"/>
              <a:t>kepada</a:t>
            </a:r>
            <a:r>
              <a:rPr lang="en-US" sz="2200" dirty="0"/>
              <a:t> </a:t>
            </a:r>
            <a:r>
              <a:rPr lang="en-US" sz="2200" dirty="0" err="1"/>
              <a:t>pengguna</a:t>
            </a:r>
            <a:r>
              <a:rPr lang="en-US" sz="2200" dirty="0"/>
              <a:t>. Dari </a:t>
            </a:r>
            <a:r>
              <a:rPr lang="en-US" sz="2200" dirty="0" err="1"/>
              <a:t>pengujian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ingin</a:t>
            </a:r>
            <a:r>
              <a:rPr lang="en-US" sz="2200" dirty="0"/>
              <a:t> </a:t>
            </a:r>
            <a:r>
              <a:rPr lang="en-US" sz="2200" dirty="0" err="1"/>
              <a:t>didapatkan</a:t>
            </a:r>
            <a:r>
              <a:rPr lang="en-US" sz="2200" dirty="0"/>
              <a:t> </a:t>
            </a:r>
            <a:r>
              <a:rPr lang="en-US" sz="2200" dirty="0" err="1"/>
              <a:t>tingkat</a:t>
            </a:r>
            <a:r>
              <a:rPr lang="en-US" sz="2200" dirty="0"/>
              <a:t> </a:t>
            </a:r>
            <a:r>
              <a:rPr lang="id-ID" sz="2200" i="1" dirty="0"/>
              <a:t>immersive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id-ID" sz="2200" dirty="0"/>
              <a:t>kenyamanan </a:t>
            </a:r>
            <a:r>
              <a:rPr lang="en-US" sz="2200" dirty="0" err="1"/>
              <a:t>penggunaan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aplikasi</a:t>
            </a:r>
            <a:r>
              <a:rPr lang="en-US" sz="2200" dirty="0"/>
              <a:t> yang </a:t>
            </a:r>
            <a:r>
              <a:rPr lang="en-US" sz="2200" dirty="0" err="1"/>
              <a:t>dibangun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Pengguna</a:t>
            </a:r>
            <a:r>
              <a:rPr lang="en-US" sz="2200" dirty="0"/>
              <a:t> </a:t>
            </a:r>
            <a:r>
              <a:rPr lang="en-US" sz="2200" dirty="0" err="1"/>
              <a:t>mencoba</a:t>
            </a:r>
            <a:r>
              <a:rPr lang="en-US" sz="2200" dirty="0"/>
              <a:t> </a:t>
            </a:r>
            <a:r>
              <a:rPr lang="id-ID" sz="2200" dirty="0"/>
              <a:t>aplikasi dan mengikuti instruksi dalam tiap lingkungan/skenario</a:t>
            </a:r>
            <a:r>
              <a:rPr lang="en-US" sz="2200" dirty="0"/>
              <a:t>, </a:t>
            </a:r>
            <a:r>
              <a:rPr lang="en-US" sz="2200" dirty="0" err="1"/>
              <a:t>setelah</a:t>
            </a:r>
            <a:r>
              <a:rPr lang="en-US" sz="2200" dirty="0"/>
              <a:t> </a:t>
            </a:r>
            <a:r>
              <a:rPr lang="en-US" sz="2200" dirty="0" err="1"/>
              <a:t>itu</a:t>
            </a:r>
            <a:r>
              <a:rPr lang="en-US" sz="2200" dirty="0"/>
              <a:t> </a:t>
            </a:r>
            <a:r>
              <a:rPr lang="en-US" sz="2200" dirty="0" err="1"/>
              <a:t>pengguna</a:t>
            </a:r>
            <a:r>
              <a:rPr lang="en-US" sz="2200" dirty="0"/>
              <a:t> </a:t>
            </a:r>
            <a:r>
              <a:rPr lang="en-US" sz="2200" dirty="0" err="1"/>
              <a:t>diminta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mengisi</a:t>
            </a:r>
            <a:r>
              <a:rPr lang="en-US" sz="2200" dirty="0"/>
              <a:t> </a:t>
            </a:r>
            <a:r>
              <a:rPr lang="en-US" sz="2200" dirty="0" err="1"/>
              <a:t>kuesioner</a:t>
            </a:r>
            <a:r>
              <a:rPr lang="en-US" sz="2200" dirty="0"/>
              <a:t>. (5 </a:t>
            </a:r>
            <a:r>
              <a:rPr lang="en-US" sz="2200" dirty="0" err="1"/>
              <a:t>responden</a:t>
            </a:r>
            <a:r>
              <a:rPr lang="en-US" sz="2200" dirty="0"/>
              <a:t>)</a:t>
            </a:r>
          </a:p>
          <a:p>
            <a:r>
              <a:rPr lang="en-US" sz="2200" dirty="0"/>
              <a:t> </a:t>
            </a:r>
            <a:r>
              <a:rPr lang="en-US" sz="2200" dirty="0" err="1"/>
              <a:t>Bobot</a:t>
            </a:r>
            <a:r>
              <a:rPr lang="en-US" sz="2200" dirty="0"/>
              <a:t> </a:t>
            </a:r>
            <a:r>
              <a:rPr lang="en-US" sz="2200" dirty="0" err="1"/>
              <a:t>penilaian</a:t>
            </a:r>
            <a:r>
              <a:rPr lang="en-US" sz="2200" dirty="0"/>
              <a:t> : </a:t>
            </a:r>
            <a:r>
              <a:rPr lang="en-US" sz="2400" dirty="0"/>
              <a:t> </a:t>
            </a:r>
          </a:p>
          <a:p>
            <a:pPr lvl="1"/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Setuju</a:t>
            </a:r>
            <a:r>
              <a:rPr lang="en-US" sz="2000" dirty="0"/>
              <a:t>	 = </a:t>
            </a:r>
            <a:r>
              <a:rPr lang="id-ID" sz="2000" dirty="0"/>
              <a:t>6</a:t>
            </a:r>
            <a:endParaRPr lang="en-US" sz="2000" dirty="0"/>
          </a:p>
          <a:p>
            <a:pPr lvl="1"/>
            <a:r>
              <a:rPr lang="en-US" sz="2000" dirty="0" err="1"/>
              <a:t>Setuju</a:t>
            </a:r>
            <a:r>
              <a:rPr lang="en-US" sz="2000" dirty="0"/>
              <a:t>		 = </a:t>
            </a:r>
            <a:r>
              <a:rPr lang="id-ID" sz="2000" dirty="0"/>
              <a:t>5</a:t>
            </a:r>
            <a:endParaRPr lang="en-US" sz="2000" dirty="0"/>
          </a:p>
          <a:p>
            <a:pPr lvl="1"/>
            <a:r>
              <a:rPr lang="id-ID" sz="2000" dirty="0"/>
              <a:t>Cukup</a:t>
            </a:r>
            <a:r>
              <a:rPr lang="en-US" sz="2000" dirty="0"/>
              <a:t> </a:t>
            </a:r>
            <a:r>
              <a:rPr lang="en-US" sz="2000" dirty="0" err="1"/>
              <a:t>Setuju</a:t>
            </a:r>
            <a:r>
              <a:rPr lang="en-US" sz="2000" dirty="0"/>
              <a:t>	 = </a:t>
            </a:r>
            <a:r>
              <a:rPr lang="id-ID" sz="2000" dirty="0"/>
              <a:t>4</a:t>
            </a:r>
            <a:endParaRPr lang="en-US" sz="2000" dirty="0"/>
          </a:p>
          <a:p>
            <a:pPr lvl="1"/>
            <a:r>
              <a:rPr lang="id-ID" sz="2000" dirty="0"/>
              <a:t>Kurang </a:t>
            </a:r>
            <a:r>
              <a:rPr lang="en-US" sz="2000" dirty="0" err="1"/>
              <a:t>Setuju</a:t>
            </a:r>
            <a:r>
              <a:rPr lang="en-US" sz="2000" dirty="0"/>
              <a:t>	 = </a:t>
            </a:r>
            <a:r>
              <a:rPr lang="id-ID" sz="2000" dirty="0"/>
              <a:t>3</a:t>
            </a:r>
          </a:p>
          <a:p>
            <a:pPr lvl="1"/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Setuju</a:t>
            </a:r>
            <a:r>
              <a:rPr lang="en-US" sz="2000" dirty="0"/>
              <a:t>	 = </a:t>
            </a:r>
            <a:r>
              <a:rPr lang="id-ID" sz="2000" dirty="0"/>
              <a:t>2</a:t>
            </a:r>
            <a:endParaRPr lang="en-US" sz="2000" dirty="0"/>
          </a:p>
          <a:p>
            <a:pPr lvl="1"/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Setuju</a:t>
            </a:r>
            <a:r>
              <a:rPr lang="en-US" sz="2000" dirty="0"/>
              <a:t>	 = 1</a:t>
            </a:r>
          </a:p>
          <a:p>
            <a:pPr lvl="1"/>
            <a:endParaRPr lang="en-US" sz="20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DB21-B3F6-4EF0-961C-45D97296C6E0}" type="datetime3">
              <a:rPr lang="en-US" smtClean="0"/>
              <a:t>17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KI1502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D20C-8E03-47C1-A0CC-0656A369A1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75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4" y="0"/>
            <a:ext cx="12100775" cy="11710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190" y="0"/>
            <a:ext cx="9383151" cy="1325563"/>
          </a:xfrm>
        </p:spPr>
        <p:txBody>
          <a:bodyPr>
            <a:normAutofit/>
          </a:bodyPr>
          <a:lstStyle/>
          <a:p>
            <a:pPr algn="r"/>
            <a:r>
              <a:rPr lang="en-US" sz="3600" dirty="0" err="1">
                <a:latin typeface="+mn-lt"/>
              </a:rPr>
              <a:t>Hasil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Pengujian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Aplikasi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Terhadap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Pengguna</a:t>
            </a:r>
            <a:endParaRPr lang="en-US" sz="36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DB21-B3F6-4EF0-961C-45D97296C6E0}" type="datetime3">
              <a:rPr lang="en-US" smtClean="0"/>
              <a:t>17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KI1502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D20C-8E03-47C1-A0CC-0656A369A100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480630"/>
              </p:ext>
            </p:extLst>
          </p:nvPr>
        </p:nvGraphicFramePr>
        <p:xfrm>
          <a:off x="3048000" y="1428274"/>
          <a:ext cx="6095999" cy="4825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4433">
                  <a:extLst>
                    <a:ext uri="{9D8B030D-6E8A-4147-A177-3AD203B41FA5}">
                      <a16:colId xmlns:a16="http://schemas.microsoft.com/office/drawing/2014/main" val="2549312429"/>
                    </a:ext>
                  </a:extLst>
                </a:gridCol>
                <a:gridCol w="3632035">
                  <a:extLst>
                    <a:ext uri="{9D8B030D-6E8A-4147-A177-3AD203B41FA5}">
                      <a16:colId xmlns:a16="http://schemas.microsoft.com/office/drawing/2014/main" val="3415846145"/>
                    </a:ext>
                  </a:extLst>
                </a:gridCol>
                <a:gridCol w="1015539">
                  <a:extLst>
                    <a:ext uri="{9D8B030D-6E8A-4147-A177-3AD203B41FA5}">
                      <a16:colId xmlns:a16="http://schemas.microsoft.com/office/drawing/2014/main" val="3761752283"/>
                    </a:ext>
                  </a:extLst>
                </a:gridCol>
                <a:gridCol w="953992">
                  <a:extLst>
                    <a:ext uri="{9D8B030D-6E8A-4147-A177-3AD203B41FA5}">
                      <a16:colId xmlns:a16="http://schemas.microsoft.com/office/drawing/2014/main" val="816901488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No.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Parameter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Skala Nilai (1 - 6)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617449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Anda fobia atau merasa takut terhadap ruang sempit, seperti lift, kamar mandi, dan ruang sempit lainnya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Tidak fobia/ takut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Fobia/Takut 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12491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Immersivity dari lingkungan virtual terapi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4.75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9744602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Aplikasi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nyaman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untuk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digunakan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3.75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3861066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Efektivitas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Skenario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Terapi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id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2292449"/>
                  </a:ext>
                </a:extLst>
              </a:tr>
              <a:tr h="203835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Level </a:t>
                      </a:r>
                      <a:r>
                        <a:rPr lang="en-US" sz="1200" dirty="0" err="1">
                          <a:effectLst/>
                        </a:rPr>
                        <a:t>Lingkungan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Rumah</a:t>
                      </a:r>
                      <a:r>
                        <a:rPr lang="en-US" sz="1200" dirty="0">
                          <a:effectLst/>
                        </a:rPr>
                        <a:t> :</a:t>
                      </a:r>
                      <a:endParaRPr lang="id-ID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649271"/>
                  </a:ext>
                </a:extLst>
              </a:tr>
              <a:tr h="99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&gt; Anda merasa denyut jantung semakin cepat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3122719"/>
                  </a:ext>
                </a:extLst>
              </a:tr>
              <a:tr h="565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&gt;  Anda merasa cemas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3.25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8059246"/>
                  </a:ext>
                </a:extLst>
              </a:tr>
              <a:tr h="121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&gt;  Anda merasa tidak aman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6763486"/>
                  </a:ext>
                </a:extLst>
              </a:tr>
              <a:tr h="781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7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&gt;  Anda merasa mual atau pingsan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3.75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0951023"/>
                  </a:ext>
                </a:extLst>
              </a:tr>
              <a:tr h="59055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Level Lingkungan Elevator :</a:t>
                      </a:r>
                      <a:endParaRPr lang="id-ID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47843"/>
                  </a:ext>
                </a:extLst>
              </a:tr>
              <a:tr h="83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&gt; Anda merasa denyut jantung semakin cepat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3.5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64452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&gt;  Anda merasa cemas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3.75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9720862"/>
                  </a:ext>
                </a:extLst>
              </a:tr>
              <a:tr h="80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&gt;  Anda merasa tidak aman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3.75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7838378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&gt;  Anda merasa mual atau pingsan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3.75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1095646"/>
                  </a:ext>
                </a:extLst>
              </a:tr>
              <a:tr h="65405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Level Lingkungan Kereta Api :</a:t>
                      </a:r>
                      <a:endParaRPr lang="id-ID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36726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&gt; Anda merasa denyut jantung semakin cepat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2.75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1343131"/>
                  </a:ext>
                </a:extLst>
              </a:tr>
              <a:tr h="80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&gt;  Anda merasa cemas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3.25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23174"/>
                  </a:ext>
                </a:extLst>
              </a:tr>
              <a:tr h="1358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&gt;  Anda merasa tidak aman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1953533"/>
                  </a:ext>
                </a:extLst>
              </a:tr>
              <a:tr h="927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&gt;  Anda merasa mual atau pingsan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3..25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5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9819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988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4" y="0"/>
            <a:ext cx="12100775" cy="11710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190" y="0"/>
            <a:ext cx="9383151" cy="1325563"/>
          </a:xfrm>
        </p:spPr>
        <p:txBody>
          <a:bodyPr>
            <a:normAutofit/>
          </a:bodyPr>
          <a:lstStyle/>
          <a:p>
            <a:pPr algn="r"/>
            <a:r>
              <a:rPr lang="en-US" sz="3600" dirty="0" err="1">
                <a:latin typeface="+mn-lt"/>
              </a:rPr>
              <a:t>Hasil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Pengujian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Aplikasi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Terhadap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Pengguna</a:t>
            </a:r>
            <a:r>
              <a:rPr lang="id-ID" sz="3600" dirty="0">
                <a:latin typeface="+mn-lt"/>
              </a:rPr>
              <a:t> (cont’d)</a:t>
            </a:r>
            <a:endParaRPr lang="en-US" sz="36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DB21-B3F6-4EF0-961C-45D97296C6E0}" type="datetime3">
              <a:rPr lang="en-US" smtClean="0"/>
              <a:t>17 June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D20C-8E03-47C1-A0CC-0656A369A100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533227183"/>
              </p:ext>
            </p:extLst>
          </p:nvPr>
        </p:nvGraphicFramePr>
        <p:xfrm>
          <a:off x="0" y="1325563"/>
          <a:ext cx="4969565" cy="2715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430142386"/>
              </p:ext>
            </p:extLst>
          </p:nvPr>
        </p:nvGraphicFramePr>
        <p:xfrm>
          <a:off x="6671755" y="1325562"/>
          <a:ext cx="5124690" cy="2715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270691861"/>
              </p:ext>
            </p:extLst>
          </p:nvPr>
        </p:nvGraphicFramePr>
        <p:xfrm>
          <a:off x="3183525" y="4041012"/>
          <a:ext cx="5824950" cy="2857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00042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4" y="0"/>
            <a:ext cx="12100775" cy="11710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190" y="0"/>
            <a:ext cx="9383151" cy="1325563"/>
          </a:xfrm>
        </p:spPr>
        <p:txBody>
          <a:bodyPr>
            <a:normAutofit/>
          </a:bodyPr>
          <a:lstStyle/>
          <a:p>
            <a:pPr algn="r"/>
            <a:r>
              <a:rPr lang="en-US" sz="3600" dirty="0" err="1">
                <a:latin typeface="+mn-lt"/>
              </a:rPr>
              <a:t>Kendala</a:t>
            </a:r>
            <a:endParaRPr lang="en-US" sz="3600" dirty="0">
              <a:latin typeface="+mn-l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err="1">
                <a:ea typeface="Times New Roman" panose="02020603050405020304" pitchFamily="18" charset="0"/>
              </a:rPr>
              <a:t>Integrasi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antara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aplikasi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dengan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perangkat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bergerak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berbasis</a:t>
            </a:r>
            <a:r>
              <a:rPr lang="en-US" sz="2200" dirty="0">
                <a:ea typeface="Times New Roman" panose="02020603050405020304" pitchFamily="18" charset="0"/>
              </a:rPr>
              <a:t> Android </a:t>
            </a:r>
            <a:r>
              <a:rPr lang="en-US" sz="2200" dirty="0" err="1">
                <a:ea typeface="Times New Roman" panose="02020603050405020304" pitchFamily="18" charset="0"/>
              </a:rPr>
              <a:t>dapat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dijalankan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jika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pada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perangkat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bergerak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memiliki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fitur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i="1" dirty="0">
                <a:ea typeface="Times New Roman" panose="02020603050405020304" pitchFamily="18" charset="0"/>
              </a:rPr>
              <a:t>gyro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untuk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dapat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mendeteksi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gerakan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kepala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dari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pengguna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dengan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bantuan</a:t>
            </a:r>
            <a:r>
              <a:rPr lang="en-US" sz="2200" dirty="0">
                <a:ea typeface="Times New Roman" panose="02020603050405020304" pitchFamily="18" charset="0"/>
              </a:rPr>
              <a:t> Google Cardboard.</a:t>
            </a:r>
            <a:endParaRPr lang="id-ID" sz="2200" dirty="0">
              <a:ea typeface="Times New Roman" panose="02020603050405020304" pitchFamily="18" charset="0"/>
            </a:endParaRPr>
          </a:p>
          <a:p>
            <a:pPr algn="just"/>
            <a:r>
              <a:rPr lang="en-US" sz="2200" dirty="0" err="1">
                <a:ea typeface="Times New Roman" panose="02020603050405020304" pitchFamily="18" charset="0"/>
              </a:rPr>
              <a:t>Masih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terdapat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beberapa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kekurangan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dari</a:t>
            </a:r>
            <a:r>
              <a:rPr lang="en-US" sz="2200" dirty="0">
                <a:ea typeface="Times New Roman" panose="02020603050405020304" pitchFamily="18" charset="0"/>
              </a:rPr>
              <a:t>  </a:t>
            </a:r>
            <a:r>
              <a:rPr lang="en-US" sz="2200" dirty="0" err="1">
                <a:ea typeface="Times New Roman" panose="02020603050405020304" pitchFamily="18" charset="0"/>
              </a:rPr>
              <a:t>perangkat</a:t>
            </a:r>
            <a:r>
              <a:rPr lang="en-US" sz="2200" dirty="0">
                <a:ea typeface="Times New Roman" panose="02020603050405020304" pitchFamily="18" charset="0"/>
              </a:rPr>
              <a:t> Google Cardboard, </a:t>
            </a:r>
            <a:r>
              <a:rPr lang="en-US" sz="2200" dirty="0" err="1">
                <a:ea typeface="Times New Roman" panose="02020603050405020304" pitchFamily="18" charset="0"/>
              </a:rPr>
              <a:t>salah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satunya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adalah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kurangnya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kemampuan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untuk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mengatur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fokus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lensa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sehingga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cocok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dengan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mata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pengguna</a:t>
            </a:r>
            <a:r>
              <a:rPr lang="en-US" sz="2200" dirty="0">
                <a:ea typeface="Times New Roman" panose="02020603050405020304" pitchFamily="18" charset="0"/>
              </a:rPr>
              <a:t>.</a:t>
            </a:r>
            <a:endParaRPr lang="id-ID" sz="2200" dirty="0">
              <a:ea typeface="Times New Roman" panose="02020603050405020304" pitchFamily="18" charset="0"/>
            </a:endParaRPr>
          </a:p>
          <a:p>
            <a:pPr algn="just"/>
            <a:r>
              <a:rPr lang="en-US" sz="2200" dirty="0" err="1">
                <a:ea typeface="Times New Roman" panose="02020603050405020304" pitchFamily="18" charset="0"/>
              </a:rPr>
              <a:t>Masih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id-ID" sz="2200" dirty="0">
                <a:ea typeface="Times New Roman" panose="02020603050405020304" pitchFamily="18" charset="0"/>
              </a:rPr>
              <a:t>sulitnya melakukan </a:t>
            </a:r>
            <a:r>
              <a:rPr lang="en-US" sz="2200" dirty="0" err="1">
                <a:ea typeface="Times New Roman" panose="02020603050405020304" pitchFamily="18" charset="0"/>
              </a:rPr>
              <a:t>integrasi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id-ID" sz="2200" dirty="0">
                <a:ea typeface="Times New Roman" panose="02020603050405020304" pitchFamily="18" charset="0"/>
              </a:rPr>
              <a:t>antara perangkat bergerak dengan </a:t>
            </a:r>
            <a:r>
              <a:rPr lang="en-US" sz="2200" i="1" dirty="0">
                <a:ea typeface="Times New Roman" panose="02020603050405020304" pitchFamily="18" charset="0"/>
              </a:rPr>
              <a:t>joystick </a:t>
            </a:r>
            <a:r>
              <a:rPr lang="en-US" sz="2200" dirty="0" err="1">
                <a:ea typeface="Times New Roman" panose="02020603050405020304" pitchFamily="18" charset="0"/>
              </a:rPr>
              <a:t>dikarenakan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id-ID" sz="2200" dirty="0">
                <a:ea typeface="Times New Roman" panose="02020603050405020304" pitchFamily="18" charset="0"/>
              </a:rPr>
              <a:t>hanya sebagian kecil merk atau jenis perangkat bergerak yang mendukung </a:t>
            </a:r>
            <a:r>
              <a:rPr lang="en-US" sz="2200" dirty="0" err="1">
                <a:ea typeface="Times New Roman" panose="02020603050405020304" pitchFamily="18" charset="0"/>
              </a:rPr>
              <a:t>kabel</a:t>
            </a:r>
            <a:r>
              <a:rPr lang="en-US" sz="2200" dirty="0">
                <a:ea typeface="Times New Roman" panose="02020603050405020304" pitchFamily="18" charset="0"/>
              </a:rPr>
              <a:t> OTG </a:t>
            </a:r>
            <a:r>
              <a:rPr lang="en-US" sz="2200" dirty="0" err="1">
                <a:ea typeface="Times New Roman" panose="02020603050405020304" pitchFamily="18" charset="0"/>
              </a:rPr>
              <a:t>sebagai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a typeface="Times New Roman" panose="02020603050405020304" pitchFamily="18" charset="0"/>
              </a:rPr>
              <a:t>penghubung</a:t>
            </a:r>
            <a:r>
              <a:rPr lang="id-ID" sz="2200" dirty="0">
                <a:ea typeface="Times New Roman" panose="02020603050405020304" pitchFamily="18" charset="0"/>
              </a:rPr>
              <a:t> antara </a:t>
            </a:r>
            <a:r>
              <a:rPr lang="id-ID" sz="2200" i="1" dirty="0">
                <a:ea typeface="Times New Roman" panose="02020603050405020304" pitchFamily="18" charset="0"/>
              </a:rPr>
              <a:t>joystick</a:t>
            </a:r>
            <a:r>
              <a:rPr lang="id-ID" sz="2200" dirty="0">
                <a:ea typeface="Times New Roman" panose="02020603050405020304" pitchFamily="18" charset="0"/>
              </a:rPr>
              <a:t> dan perangkat bergerak</a:t>
            </a:r>
            <a:r>
              <a:rPr lang="en-US" sz="2200" dirty="0">
                <a:ea typeface="Times New Roman" panose="02020603050405020304" pitchFamily="18" charset="0"/>
              </a:rPr>
              <a:t>.</a:t>
            </a:r>
            <a:endParaRPr lang="id-ID" sz="2200" dirty="0">
              <a:ea typeface="Times New Roman" panose="02020603050405020304" pitchFamily="18" charset="0"/>
            </a:endParaRPr>
          </a:p>
          <a:p>
            <a:r>
              <a:rPr lang="id-ID" sz="2200" dirty="0">
                <a:ea typeface="Times New Roman" panose="02020603050405020304" pitchFamily="18" charset="0"/>
              </a:rPr>
              <a:t>Diperlukan perangkat bergerak berbasis Android yang memiliki spesifikasi tinggi, khususnya RAM, agar perangkat dapat menjalankan aplikasi dengan lancar dan tanpa </a:t>
            </a:r>
            <a:r>
              <a:rPr lang="id-ID" sz="2200" i="1" dirty="0">
                <a:ea typeface="Times New Roman" panose="02020603050405020304" pitchFamily="18" charset="0"/>
              </a:rPr>
              <a:t>lag</a:t>
            </a:r>
            <a:r>
              <a:rPr lang="id-ID" sz="2200" dirty="0">
                <a:ea typeface="Times New Roman" panose="02020603050405020304" pitchFamily="18" charset="0"/>
              </a:rPr>
              <a:t>.</a:t>
            </a:r>
            <a:endParaRPr lang="id-ID" sz="2200" dirty="0"/>
          </a:p>
          <a:p>
            <a:endParaRPr lang="id-ID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DB21-B3F6-4EF0-961C-45D97296C6E0}" type="datetime3">
              <a:rPr lang="en-US" smtClean="0"/>
              <a:t>17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KI1502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D20C-8E03-47C1-A0CC-0656A369A1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96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4" y="0"/>
            <a:ext cx="12100775" cy="11710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190" y="0"/>
            <a:ext cx="9383151" cy="1325563"/>
          </a:xfrm>
        </p:spPr>
        <p:txBody>
          <a:bodyPr>
            <a:normAutofit/>
          </a:bodyPr>
          <a:lstStyle/>
          <a:p>
            <a:pPr algn="r"/>
            <a:r>
              <a:rPr lang="en-US" sz="3600" dirty="0" err="1">
                <a:latin typeface="+mn-lt"/>
              </a:rPr>
              <a:t>Kesimpulan</a:t>
            </a:r>
            <a:endParaRPr lang="en-US" sz="3600" dirty="0">
              <a:latin typeface="+mn-lt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Aplikasi</a:t>
            </a:r>
            <a:r>
              <a:rPr lang="en-US" sz="2200" dirty="0"/>
              <a:t> </a:t>
            </a:r>
            <a:r>
              <a:rPr lang="en-US" sz="2200" dirty="0" err="1"/>
              <a:t>telah</a:t>
            </a:r>
            <a:r>
              <a:rPr lang="en-US" sz="2200" dirty="0"/>
              <a:t> </a:t>
            </a:r>
            <a:r>
              <a:rPr lang="en-US" sz="2200" dirty="0" err="1"/>
              <a:t>berhasil</a:t>
            </a:r>
            <a:r>
              <a:rPr lang="en-US" sz="2200" dirty="0"/>
              <a:t> </a:t>
            </a:r>
            <a:r>
              <a:rPr lang="en-US" sz="2200" dirty="0" err="1"/>
              <a:t>mensimulasikan</a:t>
            </a:r>
            <a:r>
              <a:rPr lang="en-US" sz="2200" dirty="0"/>
              <a:t> proses </a:t>
            </a:r>
            <a:r>
              <a:rPr lang="en-US" sz="2200" dirty="0" err="1"/>
              <a:t>terapi</a:t>
            </a:r>
            <a:r>
              <a:rPr lang="en-US" sz="2200" dirty="0"/>
              <a:t> </a:t>
            </a:r>
            <a:r>
              <a:rPr lang="en-US" sz="2200" dirty="0" err="1"/>
              <a:t>fobia</a:t>
            </a:r>
            <a:r>
              <a:rPr lang="en-US" sz="2200" dirty="0"/>
              <a:t> </a:t>
            </a:r>
            <a:r>
              <a:rPr lang="en-US" sz="2200" dirty="0" err="1"/>
              <a:t>ruang</a:t>
            </a:r>
            <a:r>
              <a:rPr lang="en-US" sz="2200" dirty="0"/>
              <a:t> </a:t>
            </a:r>
            <a:r>
              <a:rPr lang="en-US" sz="2200" dirty="0" err="1"/>
              <a:t>sempit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lingkungan</a:t>
            </a:r>
            <a:r>
              <a:rPr lang="en-US" sz="2200" dirty="0"/>
              <a:t> </a:t>
            </a:r>
            <a:r>
              <a:rPr lang="en-US" sz="2200" dirty="0" err="1"/>
              <a:t>realitas</a:t>
            </a:r>
            <a:r>
              <a:rPr lang="en-US" sz="2200" dirty="0"/>
              <a:t> virtual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perangkat</a:t>
            </a:r>
            <a:r>
              <a:rPr lang="en-US" sz="2200" dirty="0"/>
              <a:t> Google Cardboard yang </a:t>
            </a:r>
            <a:r>
              <a:rPr lang="en-US" sz="2200" dirty="0" err="1"/>
              <a:t>dijalankan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perangkat</a:t>
            </a:r>
            <a:r>
              <a:rPr lang="en-US" sz="2200" dirty="0"/>
              <a:t> </a:t>
            </a:r>
            <a:r>
              <a:rPr lang="en-US" sz="2200" dirty="0" err="1"/>
              <a:t>bergerak</a:t>
            </a:r>
            <a:r>
              <a:rPr lang="en-US" sz="2200" dirty="0"/>
              <a:t> </a:t>
            </a:r>
            <a:r>
              <a:rPr lang="en-US" sz="2200" dirty="0" err="1"/>
              <a:t>berbasis</a:t>
            </a:r>
            <a:r>
              <a:rPr lang="en-US" sz="2200" dirty="0"/>
              <a:t> Android.</a:t>
            </a:r>
          </a:p>
          <a:p>
            <a:r>
              <a:rPr lang="en-US" sz="2200" dirty="0" err="1"/>
              <a:t>Aplikasi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sudah</a:t>
            </a:r>
            <a:r>
              <a:rPr lang="en-US" sz="2200" dirty="0"/>
              <a:t> </a:t>
            </a:r>
            <a:r>
              <a:rPr lang="en-US" sz="2200" dirty="0" err="1"/>
              <a:t>menyediakan</a:t>
            </a:r>
            <a:r>
              <a:rPr lang="en-US" sz="2200" dirty="0"/>
              <a:t> </a:t>
            </a:r>
            <a:r>
              <a:rPr lang="en-US" sz="2200" dirty="0" err="1"/>
              <a:t>skenario</a:t>
            </a:r>
            <a:r>
              <a:rPr lang="en-US" sz="2200" dirty="0"/>
              <a:t> </a:t>
            </a:r>
            <a:r>
              <a:rPr lang="en-US" sz="2200" dirty="0" err="1"/>
              <a:t>terapi</a:t>
            </a:r>
            <a:r>
              <a:rPr lang="en-US" sz="2200" dirty="0"/>
              <a:t> </a:t>
            </a:r>
            <a:r>
              <a:rPr lang="en-US" sz="2200" dirty="0" err="1"/>
              <a:t>fobia</a:t>
            </a:r>
            <a:r>
              <a:rPr lang="en-US" sz="2200" dirty="0"/>
              <a:t> </a:t>
            </a:r>
            <a:r>
              <a:rPr lang="en-US" sz="2200" dirty="0" err="1"/>
              <a:t>ruang</a:t>
            </a:r>
            <a:r>
              <a:rPr lang="en-US" sz="2200" dirty="0"/>
              <a:t> </a:t>
            </a:r>
            <a:r>
              <a:rPr lang="en-US" sz="2200" dirty="0" err="1"/>
              <a:t>sempit</a:t>
            </a:r>
            <a:r>
              <a:rPr lang="en-US" sz="2200" dirty="0"/>
              <a:t> yang </a:t>
            </a:r>
            <a:r>
              <a:rPr lang="en-US" sz="2200" dirty="0" err="1"/>
              <a:t>cukup</a:t>
            </a:r>
            <a:r>
              <a:rPr lang="en-US" sz="2200" dirty="0"/>
              <a:t> </a:t>
            </a:r>
            <a:r>
              <a:rPr lang="en-US" sz="2200" dirty="0" err="1"/>
              <a:t>baik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cukup</a:t>
            </a:r>
            <a:r>
              <a:rPr lang="en-US" sz="2200" dirty="0"/>
              <a:t> </a:t>
            </a:r>
            <a:r>
              <a:rPr lang="en-US" sz="2200" dirty="0" err="1"/>
              <a:t>cocok</a:t>
            </a:r>
            <a:r>
              <a:rPr lang="en-US" sz="2200" dirty="0"/>
              <a:t> </a:t>
            </a:r>
            <a:r>
              <a:rPr lang="en-US" sz="2200" dirty="0" err="1"/>
              <a:t>dipadukan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perangkat</a:t>
            </a:r>
            <a:r>
              <a:rPr lang="en-US" sz="2200" dirty="0"/>
              <a:t> </a:t>
            </a:r>
            <a:r>
              <a:rPr lang="en-US" sz="2200" dirty="0" err="1"/>
              <a:t>bergerak</a:t>
            </a:r>
            <a:r>
              <a:rPr lang="en-US" sz="2200" dirty="0"/>
              <a:t> </a:t>
            </a:r>
            <a:r>
              <a:rPr lang="en-US" sz="2200" dirty="0" err="1"/>
              <a:t>berbasis</a:t>
            </a:r>
            <a:r>
              <a:rPr lang="en-US" sz="2200" dirty="0"/>
              <a:t> Android </a:t>
            </a:r>
            <a:r>
              <a:rPr lang="en-US" sz="2200" dirty="0" err="1"/>
              <a:t>dan</a:t>
            </a:r>
            <a:r>
              <a:rPr lang="en-US" sz="2200" dirty="0"/>
              <a:t> Google Cardboard.</a:t>
            </a:r>
          </a:p>
          <a:p>
            <a:r>
              <a:rPr lang="en-US" sz="2200" dirty="0" err="1"/>
              <a:t>Aplikasi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webcam </a:t>
            </a:r>
            <a:r>
              <a:rPr lang="en-US" sz="2200" dirty="0" err="1"/>
              <a:t>menjadi</a:t>
            </a:r>
            <a:r>
              <a:rPr lang="en-US" sz="2200" dirty="0"/>
              <a:t> media </a:t>
            </a:r>
            <a:r>
              <a:rPr lang="en-US" sz="2200" dirty="0" err="1"/>
              <a:t>perekam</a:t>
            </a:r>
            <a:r>
              <a:rPr lang="en-US" sz="2200" dirty="0"/>
              <a:t>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langsung</a:t>
            </a:r>
            <a:r>
              <a:rPr lang="en-US" sz="2200" dirty="0"/>
              <a:t>,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itu</a:t>
            </a:r>
            <a:r>
              <a:rPr lang="en-US" sz="2200" dirty="0"/>
              <a:t> </a:t>
            </a:r>
            <a:r>
              <a:rPr lang="en-US" sz="2200" dirty="0" err="1"/>
              <a:t>dibutuhkan</a:t>
            </a:r>
            <a:r>
              <a:rPr lang="en-US" sz="2200" dirty="0"/>
              <a:t> </a:t>
            </a:r>
            <a:r>
              <a:rPr lang="en-US" sz="2200" dirty="0" err="1"/>
              <a:t>cara</a:t>
            </a:r>
            <a:r>
              <a:rPr lang="en-US" sz="2200" dirty="0"/>
              <a:t> lain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merekam</a:t>
            </a:r>
            <a:r>
              <a:rPr lang="en-US" sz="2200" dirty="0"/>
              <a:t>, </a:t>
            </a:r>
            <a:r>
              <a:rPr lang="en-US" sz="2200" dirty="0" err="1"/>
              <a:t>yaitu</a:t>
            </a:r>
            <a:r>
              <a:rPr lang="en-US" sz="2200" dirty="0"/>
              <a:t> </a:t>
            </a:r>
            <a:r>
              <a:rPr lang="en-US" sz="2200" dirty="0" err="1"/>
              <a:t>memanfaatkan</a:t>
            </a:r>
            <a:r>
              <a:rPr lang="en-US" sz="2200" dirty="0"/>
              <a:t> </a:t>
            </a:r>
            <a:r>
              <a:rPr lang="en-US" sz="2200" dirty="0" err="1"/>
              <a:t>alat</a:t>
            </a:r>
            <a:r>
              <a:rPr lang="en-US" sz="2200" dirty="0"/>
              <a:t> </a:t>
            </a:r>
            <a:r>
              <a:rPr lang="en-US" sz="2200" dirty="0" err="1"/>
              <a:t>perekam</a:t>
            </a:r>
            <a:r>
              <a:rPr lang="en-US" sz="2200" dirty="0"/>
              <a:t> </a:t>
            </a:r>
            <a:r>
              <a:rPr lang="en-US" sz="2200" dirty="0" err="1"/>
              <a:t>diluar</a:t>
            </a:r>
            <a:r>
              <a:rPr lang="en-US" sz="2200" dirty="0"/>
              <a:t> </a:t>
            </a:r>
            <a:r>
              <a:rPr lang="en-US" sz="2200" dirty="0" err="1"/>
              <a:t>aplikasi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merekam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Objek</a:t>
            </a:r>
            <a:r>
              <a:rPr lang="en-US" sz="2200" dirty="0"/>
              <a:t> 3 </a:t>
            </a:r>
            <a:r>
              <a:rPr lang="en-US" sz="2200" dirty="0" err="1"/>
              <a:t>dimensi</a:t>
            </a:r>
            <a:r>
              <a:rPr lang="en-US" sz="2200" dirty="0"/>
              <a:t> </a:t>
            </a:r>
            <a:r>
              <a:rPr lang="en-US" sz="2200" dirty="0" err="1"/>
              <a:t>dibangun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aplikasi</a:t>
            </a:r>
            <a:r>
              <a:rPr lang="en-US" sz="2200" dirty="0"/>
              <a:t> </a:t>
            </a:r>
            <a:r>
              <a:rPr lang="en-US" sz="2200" dirty="0" err="1"/>
              <a:t>permodelan</a:t>
            </a:r>
            <a:r>
              <a:rPr lang="en-US" sz="2200" dirty="0"/>
              <a:t> 3 </a:t>
            </a:r>
            <a:r>
              <a:rPr lang="en-US" sz="2200" dirty="0" err="1"/>
              <a:t>dimensi</a:t>
            </a:r>
            <a:r>
              <a:rPr lang="en-US" sz="2200" dirty="0"/>
              <a:t>, </a:t>
            </a:r>
            <a:r>
              <a:rPr lang="en-US" sz="2200" dirty="0" err="1"/>
              <a:t>salah</a:t>
            </a:r>
            <a:r>
              <a:rPr lang="en-US" sz="2200" dirty="0"/>
              <a:t> </a:t>
            </a:r>
            <a:r>
              <a:rPr lang="en-US" sz="2200" dirty="0" err="1"/>
              <a:t>satunya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3D </a:t>
            </a:r>
            <a:r>
              <a:rPr lang="en-US" sz="2200" dirty="0" err="1"/>
              <a:t>Sketchup</a:t>
            </a:r>
            <a:r>
              <a:rPr lang="en-US" sz="2200" dirty="0"/>
              <a:t>,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dirangkai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Unity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dijadikan</a:t>
            </a:r>
            <a:r>
              <a:rPr lang="en-US" sz="2200" dirty="0"/>
              <a:t> </a:t>
            </a:r>
            <a:r>
              <a:rPr lang="en-US" sz="2200" dirty="0" err="1"/>
              <a:t>lingkungan</a:t>
            </a:r>
            <a:r>
              <a:rPr lang="en-US" sz="2200" dirty="0"/>
              <a:t> </a:t>
            </a:r>
            <a:r>
              <a:rPr lang="en-US" sz="2200" dirty="0" err="1"/>
              <a:t>realitas</a:t>
            </a:r>
            <a:r>
              <a:rPr lang="en-US" sz="2200" dirty="0"/>
              <a:t> virtual.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DB21-B3F6-4EF0-961C-45D97296C6E0}" type="datetime3">
              <a:rPr lang="en-US" smtClean="0"/>
              <a:t>17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KI1502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D20C-8E03-47C1-A0CC-0656A369A1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63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4" y="0"/>
            <a:ext cx="12100775" cy="11710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190" y="0"/>
            <a:ext cx="9383151" cy="1325563"/>
          </a:xfrm>
        </p:spPr>
        <p:txBody>
          <a:bodyPr>
            <a:normAutofit/>
          </a:bodyPr>
          <a:lstStyle/>
          <a:p>
            <a:pPr algn="r"/>
            <a:r>
              <a:rPr lang="en-US" sz="4000" dirty="0" err="1"/>
              <a:t>Kesimpulan</a:t>
            </a:r>
            <a:r>
              <a:rPr lang="en-US" sz="4000" dirty="0"/>
              <a:t> (cont’d)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400" dirty="0"/>
              <a:t>Data </a:t>
            </a:r>
            <a:r>
              <a:rPr lang="en-US" sz="2400" dirty="0" err="1"/>
              <a:t>jalan</a:t>
            </a:r>
            <a:r>
              <a:rPr lang="en-US" sz="2400" dirty="0"/>
              <a:t> yang </a:t>
            </a:r>
            <a:r>
              <a:rPr lang="en-US" sz="2400" dirty="0" err="1"/>
              <a:t>dimiliki</a:t>
            </a:r>
            <a:r>
              <a:rPr lang="en-US" sz="2400" dirty="0"/>
              <a:t> Google Maps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r>
              <a:rPr lang="en-US" sz="2400" dirty="0"/>
              <a:t> ITS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lengkap</a:t>
            </a:r>
            <a:r>
              <a:rPr lang="en-US" sz="2400" dirty="0"/>
              <a:t>. Ada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jalan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putar</a:t>
            </a:r>
            <a:r>
              <a:rPr lang="en-US" sz="2400" dirty="0"/>
              <a:t> </a:t>
            </a:r>
            <a:r>
              <a:rPr lang="en-US" sz="2400" dirty="0" err="1"/>
              <a:t>balik</a:t>
            </a:r>
            <a:r>
              <a:rPr lang="en-US" sz="2400" dirty="0"/>
              <a:t> yang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tergambar</a:t>
            </a:r>
            <a:r>
              <a:rPr lang="en-US" sz="2400" dirty="0"/>
              <a:t> di Google Maps.</a:t>
            </a:r>
          </a:p>
          <a:p>
            <a:pPr lvl="0"/>
            <a:r>
              <a:rPr lang="en-US" sz="2400" dirty="0" err="1"/>
              <a:t>Koordinat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Google Maps </a:t>
            </a:r>
            <a:r>
              <a:rPr lang="en-US" sz="2400" dirty="0" err="1"/>
              <a:t>dan</a:t>
            </a:r>
            <a:r>
              <a:rPr lang="en-US" sz="2400" dirty="0"/>
              <a:t> GPS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diintegrasikan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Wikitude</a:t>
            </a:r>
            <a:r>
              <a:rPr lang="en-US" sz="2400" dirty="0"/>
              <a:t> SDK </a:t>
            </a:r>
            <a:r>
              <a:rPr lang="en-US" sz="2400" dirty="0" err="1"/>
              <a:t>dikarenakan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koordinat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GPS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akurasi</a:t>
            </a:r>
            <a:r>
              <a:rPr lang="en-US" sz="2400" dirty="0"/>
              <a:t> yang </a:t>
            </a:r>
            <a:r>
              <a:rPr lang="en-US" sz="2400" dirty="0" err="1"/>
              <a:t>rendah</a:t>
            </a:r>
            <a:r>
              <a:rPr lang="en-US" sz="2400" dirty="0"/>
              <a:t>. </a:t>
            </a:r>
            <a:r>
              <a:rPr lang="en-US" sz="2400" dirty="0" err="1"/>
              <a:t>Sehingga</a:t>
            </a:r>
            <a:r>
              <a:rPr lang="en-US" sz="2400" dirty="0"/>
              <a:t>,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mengganggu</a:t>
            </a:r>
            <a:r>
              <a:rPr lang="en-US" sz="2400" dirty="0"/>
              <a:t> </a:t>
            </a:r>
            <a:r>
              <a:rPr lang="en-US" sz="2400" dirty="0" err="1"/>
              <a:t>penempatan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AR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r>
              <a:rPr lang="en-US" sz="2400" dirty="0"/>
              <a:t> </a:t>
            </a:r>
            <a:r>
              <a:rPr lang="en-US" sz="2400" i="1" dirty="0"/>
              <a:t>augmented reality</a:t>
            </a:r>
            <a:r>
              <a:rPr lang="en-US" sz="2400" dirty="0"/>
              <a:t> yang </a:t>
            </a:r>
            <a:r>
              <a:rPr lang="en-US" sz="2400" dirty="0" err="1"/>
              <a:t>terkesan</a:t>
            </a:r>
            <a:r>
              <a:rPr lang="en-US" sz="2400" dirty="0"/>
              <a:t> “</a:t>
            </a:r>
            <a:r>
              <a:rPr lang="en-US" sz="2400" dirty="0" err="1"/>
              <a:t>loncat-loncat</a:t>
            </a:r>
            <a:r>
              <a:rPr lang="en-US" sz="2400" dirty="0"/>
              <a:t>”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terjadinya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koordinat</a:t>
            </a:r>
            <a:r>
              <a:rPr lang="en-US" sz="2400" dirty="0"/>
              <a:t> yang </a:t>
            </a:r>
            <a:r>
              <a:rPr lang="en-US" sz="2400" dirty="0" err="1"/>
              <a:t>terdeteksi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GPS.</a:t>
            </a:r>
          </a:p>
          <a:p>
            <a:pPr lvl="0"/>
            <a:r>
              <a:rPr lang="en-US" sz="2400" dirty="0" err="1"/>
              <a:t>Getaran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menyebabkan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AR yang </a:t>
            </a:r>
            <a:r>
              <a:rPr lang="en-US" sz="2400" dirty="0" err="1"/>
              <a:t>ditampilkan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stabil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terkesan</a:t>
            </a:r>
            <a:r>
              <a:rPr lang="en-US" sz="2400" dirty="0"/>
              <a:t> “</a:t>
            </a:r>
            <a:r>
              <a:rPr lang="en-US" sz="2400" dirty="0" err="1"/>
              <a:t>loncat-loncat</a:t>
            </a:r>
            <a:r>
              <a:rPr lang="en-US" sz="2400" dirty="0"/>
              <a:t>”.</a:t>
            </a:r>
          </a:p>
          <a:p>
            <a:r>
              <a:rPr lang="en-US" sz="2400" dirty="0" err="1"/>
              <a:t>Apliakasi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nyaman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menemukan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di ITS.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DB21-B3F6-4EF0-961C-45D97296C6E0}" type="datetime3">
              <a:rPr lang="en-US" smtClean="0"/>
              <a:t>17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KI1502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D20C-8E03-47C1-A0CC-0656A369A1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99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4" y="0"/>
            <a:ext cx="12100775" cy="11710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190" y="0"/>
            <a:ext cx="9383151" cy="1325563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latin typeface="+mn-lt"/>
              </a:rPr>
              <a:t>Demo Video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DB21-B3F6-4EF0-961C-45D97296C6E0}" type="datetime3">
              <a:rPr lang="en-US" smtClean="0"/>
              <a:t>17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KI1502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D20C-8E03-47C1-A0CC-0656A369A100}" type="slidenum">
              <a:rPr lang="en-US" smtClean="0"/>
              <a:t>26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304568" y="3085582"/>
            <a:ext cx="1582863" cy="75537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178964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4" y="0"/>
            <a:ext cx="12100775" cy="1171042"/>
          </a:xfrm>
          <a:prstGeom prst="rect">
            <a:avLst/>
          </a:prstGeom>
          <a:noFill/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2820473"/>
            <a:ext cx="10515600" cy="335649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6000" dirty="0"/>
              <a:t>TERIMA KASIH</a:t>
            </a: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DB21-B3F6-4EF0-961C-45D97296C6E0}" type="datetime3">
              <a:rPr lang="en-US" smtClean="0"/>
              <a:t>17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KI1502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D20C-8E03-47C1-A0CC-0656A369A1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08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4" y="0"/>
            <a:ext cx="12100775" cy="11710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190" y="0"/>
            <a:ext cx="9383151" cy="1325563"/>
          </a:xfrm>
        </p:spPr>
        <p:txBody>
          <a:bodyPr>
            <a:normAutofit/>
          </a:bodyPr>
          <a:lstStyle/>
          <a:p>
            <a:pPr algn="r"/>
            <a:r>
              <a:rPr lang="en-US" sz="4000" dirty="0" err="1"/>
              <a:t>Rumusan</a:t>
            </a:r>
            <a:r>
              <a:rPr lang="en-US" sz="4000" dirty="0"/>
              <a:t> </a:t>
            </a:r>
            <a:r>
              <a:rPr lang="en-US" sz="4000" dirty="0" err="1"/>
              <a:t>Masalah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200" dirty="0" err="1"/>
              <a:t>Bagaimana</a:t>
            </a:r>
            <a:r>
              <a:rPr lang="en-US" sz="2200" dirty="0"/>
              <a:t> </a:t>
            </a:r>
            <a:r>
              <a:rPr lang="en-US" sz="2200" dirty="0" err="1"/>
              <a:t>menerapkan</a:t>
            </a:r>
            <a:r>
              <a:rPr lang="en-US" sz="2200" dirty="0"/>
              <a:t> </a:t>
            </a:r>
            <a:r>
              <a:rPr lang="en-US" sz="2200" dirty="0" err="1"/>
              <a:t>teknologi</a:t>
            </a:r>
            <a:r>
              <a:rPr lang="en-US" sz="2200" dirty="0"/>
              <a:t> </a:t>
            </a:r>
            <a:r>
              <a:rPr lang="en-US" sz="2200" dirty="0" err="1"/>
              <a:t>realitas</a:t>
            </a:r>
            <a:r>
              <a:rPr lang="en-US" sz="2200" dirty="0"/>
              <a:t> virtual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platform </a:t>
            </a:r>
            <a:r>
              <a:rPr lang="id-ID" sz="2200" dirty="0"/>
              <a:t>A</a:t>
            </a:r>
            <a:r>
              <a:rPr lang="en-US" sz="2200" dirty="0" err="1"/>
              <a:t>ndroid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Unity?</a:t>
            </a:r>
          </a:p>
          <a:p>
            <a:pPr lvl="0"/>
            <a:r>
              <a:rPr lang="en-US" sz="2200" dirty="0" err="1"/>
              <a:t>Bagaimana</a:t>
            </a:r>
            <a:r>
              <a:rPr lang="en-US" sz="2200" dirty="0"/>
              <a:t> </a:t>
            </a:r>
            <a:r>
              <a:rPr lang="en-US" sz="2200" dirty="0" err="1"/>
              <a:t>skenario</a:t>
            </a:r>
            <a:r>
              <a:rPr lang="en-US" sz="2200" dirty="0"/>
              <a:t> </a:t>
            </a:r>
            <a:r>
              <a:rPr lang="en-US" sz="2200" dirty="0" err="1"/>
              <a:t>terapi</a:t>
            </a:r>
            <a:r>
              <a:rPr lang="en-US" sz="2200" dirty="0"/>
              <a:t> </a:t>
            </a:r>
            <a:r>
              <a:rPr lang="en-US" sz="2200" dirty="0" err="1"/>
              <a:t>fobia</a:t>
            </a:r>
            <a:r>
              <a:rPr lang="en-US" sz="2200" dirty="0"/>
              <a:t> </a:t>
            </a:r>
            <a:r>
              <a:rPr lang="en-US" sz="2200" dirty="0" err="1"/>
              <a:t>ruang</a:t>
            </a:r>
            <a:r>
              <a:rPr lang="en-US" sz="2200" dirty="0"/>
              <a:t> </a:t>
            </a:r>
            <a:r>
              <a:rPr lang="en-US" sz="2200" dirty="0" err="1"/>
              <a:t>sempit</a:t>
            </a:r>
            <a:r>
              <a:rPr lang="en-US" sz="2200" dirty="0"/>
              <a:t> yang </a:t>
            </a:r>
            <a:r>
              <a:rPr lang="en-US" sz="2200" dirty="0" err="1"/>
              <a:t>tepat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diimplementasikan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perangkat</a:t>
            </a:r>
            <a:r>
              <a:rPr lang="en-US" sz="2200" dirty="0"/>
              <a:t> </a:t>
            </a:r>
            <a:r>
              <a:rPr lang="en-US" sz="2200" dirty="0" err="1"/>
              <a:t>bergerak</a:t>
            </a:r>
            <a:r>
              <a:rPr lang="en-US" sz="2200" dirty="0"/>
              <a:t> </a:t>
            </a:r>
            <a:r>
              <a:rPr lang="en-US" sz="2200" dirty="0" err="1"/>
              <a:t>berbasis</a:t>
            </a:r>
            <a:r>
              <a:rPr lang="en-US" sz="2200" dirty="0"/>
              <a:t> </a:t>
            </a:r>
            <a:r>
              <a:rPr lang="id-ID" sz="2200" dirty="0"/>
              <a:t>A</a:t>
            </a:r>
            <a:r>
              <a:rPr lang="en-US" sz="2200" dirty="0" err="1"/>
              <a:t>ndroid</a:t>
            </a:r>
            <a:r>
              <a:rPr lang="en-US" sz="2200" dirty="0"/>
              <a:t>?</a:t>
            </a:r>
          </a:p>
          <a:p>
            <a:pPr lvl="0"/>
            <a:r>
              <a:rPr lang="en-US" sz="2200" dirty="0" err="1"/>
              <a:t>Bagaimana</a:t>
            </a:r>
            <a:r>
              <a:rPr lang="en-US" sz="2200" dirty="0"/>
              <a:t> </a:t>
            </a:r>
            <a:r>
              <a:rPr lang="en-US" sz="2200" dirty="0" err="1"/>
              <a:t>lingkungan</a:t>
            </a:r>
            <a:r>
              <a:rPr lang="en-US" sz="2200" dirty="0"/>
              <a:t> virtual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terapi</a:t>
            </a:r>
            <a:r>
              <a:rPr lang="en-US" sz="2200" dirty="0"/>
              <a:t> </a:t>
            </a:r>
            <a:r>
              <a:rPr lang="en-US" sz="2200" dirty="0" err="1"/>
              <a:t>fobia</a:t>
            </a:r>
            <a:r>
              <a:rPr lang="en-US" sz="2200" dirty="0"/>
              <a:t> </a:t>
            </a:r>
            <a:r>
              <a:rPr lang="en-US" sz="2200" dirty="0" err="1"/>
              <a:t>ruang</a:t>
            </a:r>
            <a:r>
              <a:rPr lang="en-US" sz="2200" dirty="0"/>
              <a:t> </a:t>
            </a:r>
            <a:r>
              <a:rPr lang="en-US" sz="2200" dirty="0" err="1"/>
              <a:t>sempit</a:t>
            </a:r>
            <a:r>
              <a:rPr lang="en-US" sz="2200" dirty="0"/>
              <a:t> yang </a:t>
            </a:r>
            <a:r>
              <a:rPr lang="en-US" sz="2200" dirty="0" err="1"/>
              <a:t>tepat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diimplemetasikan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perangkat</a:t>
            </a:r>
            <a:r>
              <a:rPr lang="en-US" sz="2200" dirty="0"/>
              <a:t> </a:t>
            </a:r>
            <a:r>
              <a:rPr lang="en-US" sz="2200" dirty="0" err="1"/>
              <a:t>bergerak</a:t>
            </a:r>
            <a:r>
              <a:rPr lang="en-US" sz="2200" dirty="0"/>
              <a:t> </a:t>
            </a:r>
            <a:r>
              <a:rPr lang="en-US" sz="2200" dirty="0" err="1"/>
              <a:t>berbasis</a:t>
            </a:r>
            <a:r>
              <a:rPr lang="en-US" sz="2200" dirty="0"/>
              <a:t> </a:t>
            </a:r>
            <a:r>
              <a:rPr lang="id-ID" sz="2200" dirty="0"/>
              <a:t>A</a:t>
            </a:r>
            <a:r>
              <a:rPr lang="en-US" sz="2200" dirty="0" err="1"/>
              <a:t>ndroid</a:t>
            </a:r>
            <a:r>
              <a:rPr lang="en-US" sz="2200" dirty="0"/>
              <a:t>?</a:t>
            </a:r>
          </a:p>
          <a:p>
            <a:pPr lvl="0"/>
            <a:r>
              <a:rPr lang="en-US" sz="2200" dirty="0" err="1"/>
              <a:t>Bagaimana</a:t>
            </a:r>
            <a:r>
              <a:rPr lang="en-US" sz="2200" dirty="0"/>
              <a:t> </a:t>
            </a:r>
            <a:r>
              <a:rPr lang="en-US" sz="2200" dirty="0" err="1"/>
              <a:t>desain</a:t>
            </a:r>
            <a:r>
              <a:rPr lang="en-US" sz="2200" dirty="0"/>
              <a:t> level </a:t>
            </a:r>
            <a:r>
              <a:rPr lang="en-US" sz="2200" dirty="0" err="1"/>
              <a:t>terapi</a:t>
            </a:r>
            <a:r>
              <a:rPr lang="en-US" sz="2200" dirty="0"/>
              <a:t> </a:t>
            </a:r>
            <a:r>
              <a:rPr lang="en-US" sz="2200" dirty="0" err="1"/>
              <a:t>fobia</a:t>
            </a:r>
            <a:r>
              <a:rPr lang="en-US" sz="2200" dirty="0"/>
              <a:t> </a:t>
            </a:r>
            <a:r>
              <a:rPr lang="en-US" sz="2200" dirty="0" err="1"/>
              <a:t>ruang</a:t>
            </a:r>
            <a:r>
              <a:rPr lang="en-US" sz="2200" dirty="0"/>
              <a:t> </a:t>
            </a:r>
            <a:r>
              <a:rPr lang="en-US" sz="2200" dirty="0" err="1"/>
              <a:t>sempit</a:t>
            </a:r>
            <a:r>
              <a:rPr lang="en-US" sz="2200" dirty="0"/>
              <a:t> yang </a:t>
            </a:r>
            <a:r>
              <a:rPr lang="en-US" sz="2200" dirty="0" err="1"/>
              <a:t>tepat</a:t>
            </a:r>
            <a:r>
              <a:rPr lang="en-US" sz="2200" dirty="0"/>
              <a:t>?</a:t>
            </a:r>
          </a:p>
          <a:p>
            <a:pPr lvl="0"/>
            <a:r>
              <a:rPr lang="en-US" sz="2200" dirty="0" err="1"/>
              <a:t>Bagaimana</a:t>
            </a:r>
            <a:r>
              <a:rPr lang="en-US" sz="2200" dirty="0"/>
              <a:t> </a:t>
            </a:r>
            <a:r>
              <a:rPr lang="en-US" sz="2200" dirty="0" err="1"/>
              <a:t>menghubungkan</a:t>
            </a:r>
            <a:r>
              <a:rPr lang="en-US" sz="2200" dirty="0"/>
              <a:t> </a:t>
            </a:r>
            <a:r>
              <a:rPr lang="en-US" sz="2200" i="1" dirty="0"/>
              <a:t>joystick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perangkat</a:t>
            </a:r>
            <a:r>
              <a:rPr lang="en-US" sz="2200" dirty="0"/>
              <a:t> </a:t>
            </a:r>
            <a:r>
              <a:rPr lang="en-US" sz="2200" dirty="0" err="1"/>
              <a:t>bergerak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aplikasi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alat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menggerakkan</a:t>
            </a:r>
            <a:r>
              <a:rPr lang="en-US" sz="2200" dirty="0"/>
              <a:t> </a:t>
            </a:r>
            <a:r>
              <a:rPr lang="en-US" sz="2200" dirty="0" err="1"/>
              <a:t>pengguna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lingkungan</a:t>
            </a:r>
            <a:r>
              <a:rPr lang="en-US" sz="2200" dirty="0"/>
              <a:t> virtual?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DB21-B3F6-4EF0-961C-45D97296C6E0}" type="datetime3">
              <a:rPr lang="en-US" smtClean="0"/>
              <a:t>17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KI1502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D20C-8E03-47C1-A0CC-0656A369A1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5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4" y="0"/>
            <a:ext cx="12100775" cy="11710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190" y="0"/>
            <a:ext cx="9383151" cy="1325563"/>
          </a:xfrm>
        </p:spPr>
        <p:txBody>
          <a:bodyPr>
            <a:normAutofit/>
          </a:bodyPr>
          <a:lstStyle/>
          <a:p>
            <a:pPr algn="r"/>
            <a:r>
              <a:rPr lang="en-US" sz="3600" dirty="0" err="1">
                <a:latin typeface="+mn-lt"/>
              </a:rPr>
              <a:t>Batasan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Masalah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200" dirty="0" err="1"/>
              <a:t>Aplikasi</a:t>
            </a:r>
            <a:r>
              <a:rPr lang="en-US" sz="2200" dirty="0"/>
              <a:t> </a:t>
            </a:r>
            <a:r>
              <a:rPr lang="en-US" sz="2200" dirty="0" err="1"/>
              <a:t>dibangun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perangkat</a:t>
            </a:r>
            <a:r>
              <a:rPr lang="en-US" sz="2200" dirty="0"/>
              <a:t> </a:t>
            </a:r>
            <a:r>
              <a:rPr lang="en-US" sz="2200" dirty="0" err="1"/>
              <a:t>lunak</a:t>
            </a:r>
            <a:r>
              <a:rPr lang="en-US" sz="2200" dirty="0"/>
              <a:t> Unity </a:t>
            </a:r>
            <a:r>
              <a:rPr lang="en-US" sz="2200" dirty="0" err="1"/>
              <a:t>versi</a:t>
            </a:r>
            <a:r>
              <a:rPr lang="en-US" sz="2200" dirty="0"/>
              <a:t> 4.5.5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atas</a:t>
            </a:r>
            <a:r>
              <a:rPr lang="en-US" sz="2200" dirty="0"/>
              <a:t>. </a:t>
            </a:r>
          </a:p>
          <a:p>
            <a:pPr lvl="0"/>
            <a:r>
              <a:rPr lang="en-US" sz="2200" dirty="0" err="1"/>
              <a:t>Aplikasi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dijalankan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perangkat</a:t>
            </a:r>
            <a:r>
              <a:rPr lang="en-US" sz="2200" dirty="0"/>
              <a:t> </a:t>
            </a:r>
            <a:r>
              <a:rPr lang="en-US" sz="2200" dirty="0" err="1"/>
              <a:t>bergerak</a:t>
            </a:r>
            <a:r>
              <a:rPr lang="en-US" sz="2200" dirty="0"/>
              <a:t> </a:t>
            </a:r>
            <a:r>
              <a:rPr lang="en-US" sz="2200" dirty="0" err="1"/>
              <a:t>berbasis</a:t>
            </a:r>
            <a:r>
              <a:rPr lang="en-US" sz="2200" dirty="0"/>
              <a:t> Android</a:t>
            </a:r>
            <a:r>
              <a:rPr lang="id-ID" sz="2200" dirty="0"/>
              <a:t> yang memiliki sensor </a:t>
            </a:r>
            <a:r>
              <a:rPr lang="id-ID" sz="2200" i="1" dirty="0"/>
              <a:t>gyroscope</a:t>
            </a:r>
            <a:r>
              <a:rPr lang="en-US" sz="2200" dirty="0"/>
              <a:t>.</a:t>
            </a:r>
          </a:p>
          <a:p>
            <a:pPr lvl="0"/>
            <a:r>
              <a:rPr lang="en-US" sz="2200" dirty="0" err="1"/>
              <a:t>Perangkat</a:t>
            </a:r>
            <a:r>
              <a:rPr lang="en-US" sz="2200" dirty="0"/>
              <a:t> </a:t>
            </a:r>
            <a:r>
              <a:rPr lang="en-US" sz="2200" dirty="0" err="1"/>
              <a:t>tambahan</a:t>
            </a:r>
            <a:r>
              <a:rPr lang="en-US" sz="2200" dirty="0"/>
              <a:t> 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err="1"/>
              <a:t>berupa</a:t>
            </a:r>
            <a:r>
              <a:rPr lang="en-US" sz="2200" dirty="0"/>
              <a:t> headset </a:t>
            </a:r>
            <a:r>
              <a:rPr lang="en-US" sz="2200" dirty="0" err="1"/>
              <a:t>untuk</a:t>
            </a:r>
            <a:r>
              <a:rPr lang="en-US" sz="2200" dirty="0"/>
              <a:t> audio, joystick </a:t>
            </a:r>
            <a:r>
              <a:rPr lang="en-US" sz="2200" dirty="0" err="1"/>
              <a:t>untuk</a:t>
            </a:r>
            <a:r>
              <a:rPr lang="en-US" sz="2200" dirty="0"/>
              <a:t> controller.</a:t>
            </a:r>
          </a:p>
          <a:p>
            <a:pPr lvl="0"/>
            <a:r>
              <a:rPr lang="en-US" sz="2200" dirty="0" err="1"/>
              <a:t>Aplikasi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teknologi</a:t>
            </a:r>
            <a:r>
              <a:rPr lang="en-US" sz="2200" dirty="0"/>
              <a:t> Google Cardboard.</a:t>
            </a:r>
          </a:p>
          <a:p>
            <a:pPr lvl="0"/>
            <a:r>
              <a:rPr lang="en-US" sz="2200" dirty="0" err="1"/>
              <a:t>Aplikasi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err="1"/>
              <a:t>berfungsi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alat</a:t>
            </a:r>
            <a:r>
              <a:rPr lang="en-US" sz="2200" dirty="0"/>
              <a:t> bantu </a:t>
            </a:r>
            <a:r>
              <a:rPr lang="en-US" sz="2200" dirty="0" err="1"/>
              <a:t>terapi</a:t>
            </a:r>
            <a:r>
              <a:rPr lang="en-US" sz="2200" dirty="0"/>
              <a:t>.</a:t>
            </a:r>
          </a:p>
          <a:p>
            <a:pPr marL="0" lvl="0" indent="0"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DB21-B3F6-4EF0-961C-45D97296C6E0}" type="datetime3">
              <a:rPr lang="en-US" smtClean="0"/>
              <a:t>17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KI1502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D20C-8E03-47C1-A0CC-0656A369A1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1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4" y="0"/>
            <a:ext cx="12100775" cy="11710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190" y="0"/>
            <a:ext cx="9383151" cy="1325563"/>
          </a:xfrm>
        </p:spPr>
        <p:txBody>
          <a:bodyPr>
            <a:normAutofit/>
          </a:bodyPr>
          <a:lstStyle/>
          <a:p>
            <a:pPr algn="r"/>
            <a:r>
              <a:rPr lang="en-US" sz="3600" dirty="0" err="1">
                <a:latin typeface="+mn-lt"/>
              </a:rPr>
              <a:t>Tujuan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200" dirty="0" err="1"/>
              <a:t>Membantu</a:t>
            </a:r>
            <a:r>
              <a:rPr lang="en-US" sz="2200" dirty="0"/>
              <a:t> </a:t>
            </a:r>
            <a:r>
              <a:rPr lang="en-US" sz="2200" dirty="0" err="1"/>
              <a:t>penderita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terapi</a:t>
            </a:r>
            <a:r>
              <a:rPr lang="en-US" sz="2200" dirty="0"/>
              <a:t> </a:t>
            </a:r>
            <a:r>
              <a:rPr lang="en-US" sz="2200" dirty="0" err="1"/>
              <a:t>fobia</a:t>
            </a:r>
            <a:r>
              <a:rPr lang="en-US" sz="2200" dirty="0"/>
              <a:t> </a:t>
            </a:r>
            <a:r>
              <a:rPr lang="en-US" sz="2200" dirty="0" err="1"/>
              <a:t>ruang</a:t>
            </a:r>
            <a:r>
              <a:rPr lang="en-US" sz="2200" dirty="0"/>
              <a:t> </a:t>
            </a:r>
            <a:r>
              <a:rPr lang="en-US" sz="2200" dirty="0" err="1"/>
              <a:t>sempit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realitas</a:t>
            </a:r>
            <a:r>
              <a:rPr lang="en-US" sz="2200" dirty="0"/>
              <a:t> virtual.</a:t>
            </a:r>
          </a:p>
          <a:p>
            <a:pPr lvl="0"/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alat</a:t>
            </a:r>
            <a:r>
              <a:rPr lang="en-US" sz="2200" dirty="0"/>
              <a:t> bantu </a:t>
            </a:r>
            <a:r>
              <a:rPr lang="en-US" sz="2200" dirty="0" err="1"/>
              <a:t>terapis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terapi</a:t>
            </a:r>
            <a:r>
              <a:rPr lang="en-US" sz="2200" dirty="0"/>
              <a:t> </a:t>
            </a:r>
            <a:r>
              <a:rPr lang="en-US" sz="2200" dirty="0" err="1"/>
              <a:t>fobia</a:t>
            </a:r>
            <a:r>
              <a:rPr lang="en-US" sz="2200" dirty="0"/>
              <a:t> </a:t>
            </a:r>
            <a:r>
              <a:rPr lang="en-US" sz="2200" dirty="0" err="1"/>
              <a:t>ruang</a:t>
            </a:r>
            <a:r>
              <a:rPr lang="en-US" sz="2200" dirty="0"/>
              <a:t> </a:t>
            </a:r>
            <a:r>
              <a:rPr lang="en-US" sz="2200" dirty="0" err="1"/>
              <a:t>sempit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realitas</a:t>
            </a:r>
            <a:r>
              <a:rPr lang="en-US" sz="2200" dirty="0"/>
              <a:t> virtual.</a:t>
            </a:r>
          </a:p>
          <a:p>
            <a:pPr lvl="0"/>
            <a:r>
              <a:rPr lang="en-US" sz="2200" dirty="0" err="1"/>
              <a:t>Memudahkan</a:t>
            </a:r>
            <a:r>
              <a:rPr lang="en-US" sz="2200" dirty="0"/>
              <a:t> </a:t>
            </a:r>
            <a:r>
              <a:rPr lang="en-US" sz="2200" dirty="0" err="1"/>
              <a:t>terapis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proses </a:t>
            </a:r>
            <a:r>
              <a:rPr lang="en-US" sz="2200" dirty="0" err="1"/>
              <a:t>terapi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mengetahui</a:t>
            </a:r>
            <a:r>
              <a:rPr lang="en-US" sz="2200" dirty="0"/>
              <a:t> </a:t>
            </a:r>
            <a:r>
              <a:rPr lang="en-US" sz="2200" dirty="0" err="1"/>
              <a:t>reaksi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penderita</a:t>
            </a:r>
            <a:r>
              <a:rPr lang="en-US" sz="2200" dirty="0"/>
              <a:t> </a:t>
            </a:r>
            <a:r>
              <a:rPr lang="en-US" sz="2200" dirty="0" err="1"/>
              <a:t>fobia</a:t>
            </a:r>
            <a:r>
              <a:rPr lang="en-US" sz="2200" dirty="0"/>
              <a:t> </a:t>
            </a:r>
            <a:r>
              <a:rPr lang="en-US" sz="2200" dirty="0" err="1"/>
              <a:t>ruang</a:t>
            </a:r>
            <a:r>
              <a:rPr lang="en-US" sz="2200" dirty="0"/>
              <a:t> </a:t>
            </a:r>
            <a:r>
              <a:rPr lang="en-US" sz="2200" dirty="0" err="1"/>
              <a:t>sempit</a:t>
            </a:r>
            <a:r>
              <a:rPr lang="en-US" sz="22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DB21-B3F6-4EF0-961C-45D97296C6E0}" type="datetime3">
              <a:rPr lang="en-US" smtClean="0"/>
              <a:t>17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KI1502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D20C-8E03-47C1-A0CC-0656A369A1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3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200" dirty="0"/>
              <a:t>Lingkungan yang dapat menstimulasi sensasi secara fisik seperti pada dunia nyata atau dunia imajinasi.</a:t>
            </a:r>
          </a:p>
          <a:p>
            <a:r>
              <a:rPr lang="id-ID" sz="2200" dirty="0"/>
              <a:t>Tugas Akhir ini mengadaptasi metode terapi yang</a:t>
            </a:r>
            <a:r>
              <a:rPr lang="en-US" sz="2200" dirty="0"/>
              <a:t> </a:t>
            </a:r>
            <a:r>
              <a:rPr lang="en-US" sz="2200" dirty="0" err="1"/>
              <a:t>dinamakan</a:t>
            </a:r>
            <a:r>
              <a:rPr lang="en-US" sz="2200" dirty="0"/>
              <a:t> </a:t>
            </a:r>
            <a:r>
              <a:rPr lang="en-US" sz="2200" dirty="0" err="1"/>
              <a:t>Terapi</a:t>
            </a:r>
            <a:r>
              <a:rPr lang="en-US" sz="2200" dirty="0"/>
              <a:t> </a:t>
            </a:r>
            <a:r>
              <a:rPr lang="en-US" sz="2200" dirty="0" err="1"/>
              <a:t>Realitas</a:t>
            </a:r>
            <a:r>
              <a:rPr lang="en-US" sz="2200" dirty="0"/>
              <a:t> Virtual (VRT).</a:t>
            </a:r>
            <a:endParaRPr lang="id-ID" sz="2200" dirty="0"/>
          </a:p>
          <a:p>
            <a:r>
              <a:rPr lang="id-ID" sz="2200" dirty="0"/>
              <a:t>Metode terapi fobia ruang sempit yang digunakan pada VRT adalah systematic desensitization.</a:t>
            </a:r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" y="0"/>
            <a:ext cx="12100775" cy="117104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954616" y="262355"/>
            <a:ext cx="29937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/>
              <a:t>Realitas Virtual</a:t>
            </a:r>
          </a:p>
        </p:txBody>
      </p:sp>
    </p:spTree>
    <p:extLst>
      <p:ext uri="{BB962C8B-B14F-4D97-AF65-F5344CB8AC3E}">
        <p14:creationId xmlns:p14="http://schemas.microsoft.com/office/powerpoint/2010/main" val="105830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200" dirty="0"/>
              <a:t>Merupakan salah satu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terapi</a:t>
            </a:r>
            <a:r>
              <a:rPr lang="en-US" sz="2200" dirty="0"/>
              <a:t> </a:t>
            </a:r>
            <a:r>
              <a:rPr lang="en-US" sz="2200" dirty="0" err="1"/>
              <a:t>tingkah</a:t>
            </a:r>
            <a:r>
              <a:rPr lang="en-US" sz="2200" dirty="0"/>
              <a:t> </a:t>
            </a:r>
            <a:r>
              <a:rPr lang="en-US" sz="2200" dirty="0" err="1"/>
              <a:t>laku</a:t>
            </a:r>
            <a:r>
              <a:rPr lang="id-ID" sz="2200" dirty="0"/>
              <a:t>.</a:t>
            </a:r>
          </a:p>
          <a:p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terapi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dilakukan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cara</a:t>
            </a:r>
            <a:r>
              <a:rPr lang="en-US" sz="2200" dirty="0"/>
              <a:t> </a:t>
            </a:r>
            <a:r>
              <a:rPr lang="en-US" sz="2200" dirty="0" err="1"/>
              <a:t>berinteraksi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objek</a:t>
            </a:r>
            <a:r>
              <a:rPr lang="en-US" sz="2200" dirty="0"/>
              <a:t>, </a:t>
            </a:r>
            <a:r>
              <a:rPr lang="en-US" sz="2200" dirty="0" err="1"/>
              <a:t>benda</a:t>
            </a:r>
            <a:r>
              <a:rPr lang="en-US" sz="2200" dirty="0"/>
              <a:t>,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situasi</a:t>
            </a:r>
            <a:r>
              <a:rPr lang="en-US" sz="2200" dirty="0"/>
              <a:t> yang </a:t>
            </a:r>
            <a:r>
              <a:rPr lang="en-US" sz="2200" dirty="0" err="1"/>
              <a:t>ditakuti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penderita</a:t>
            </a:r>
            <a:r>
              <a:rPr lang="en-US" sz="2200" dirty="0"/>
              <a:t>.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terapi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memaksa</a:t>
            </a:r>
            <a:r>
              <a:rPr lang="en-US" sz="2200" dirty="0"/>
              <a:t> </a:t>
            </a:r>
            <a:r>
              <a:rPr lang="en-US" sz="2200" dirty="0" err="1"/>
              <a:t>penderita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melawan</a:t>
            </a:r>
            <a:r>
              <a:rPr lang="en-US" sz="2200" dirty="0"/>
              <a:t> </a:t>
            </a:r>
            <a:r>
              <a:rPr lang="en-US" sz="2200" dirty="0" err="1"/>
              <a:t>ketakutannya</a:t>
            </a:r>
            <a:r>
              <a:rPr lang="en-US" sz="2200" dirty="0"/>
              <a:t>. </a:t>
            </a:r>
            <a:endParaRPr lang="id-ID" sz="2200" dirty="0"/>
          </a:p>
          <a:p>
            <a:r>
              <a:rPr lang="en-US" sz="2200" dirty="0" err="1"/>
              <a:t>Konsep</a:t>
            </a:r>
            <a:r>
              <a:rPr lang="en-US" sz="2200" dirty="0"/>
              <a:t> </a:t>
            </a:r>
            <a:r>
              <a:rPr lang="en-US" sz="2200" dirty="0" err="1"/>
              <a:t>dasar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memberikan</a:t>
            </a:r>
            <a:r>
              <a:rPr lang="en-US" sz="2200" dirty="0"/>
              <a:t> </a:t>
            </a:r>
            <a:r>
              <a:rPr lang="en-US" sz="2200" dirty="0" err="1"/>
              <a:t>semacam</a:t>
            </a:r>
            <a:r>
              <a:rPr lang="en-US" sz="2200" dirty="0"/>
              <a:t> </a:t>
            </a:r>
            <a:r>
              <a:rPr lang="en-US" sz="2200" dirty="0" err="1"/>
              <a:t>latihan</a:t>
            </a:r>
            <a:r>
              <a:rPr lang="en-US" sz="2200" dirty="0"/>
              <a:t> </a:t>
            </a:r>
            <a:r>
              <a:rPr lang="en-US" sz="2200" dirty="0" err="1"/>
              <a:t>kepada</a:t>
            </a:r>
            <a:r>
              <a:rPr lang="en-US" sz="2200" dirty="0"/>
              <a:t> </a:t>
            </a:r>
            <a:r>
              <a:rPr lang="en-US" sz="2200" dirty="0" err="1"/>
              <a:t>penderita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menghadapi</a:t>
            </a:r>
            <a:r>
              <a:rPr lang="en-US" sz="2200" dirty="0"/>
              <a:t> </a:t>
            </a:r>
            <a:r>
              <a:rPr lang="en-US" sz="2200" dirty="0" err="1"/>
              <a:t>fobia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kecemasan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cara</a:t>
            </a:r>
            <a:r>
              <a:rPr lang="en-US" sz="2200" dirty="0"/>
              <a:t> </a:t>
            </a:r>
            <a:r>
              <a:rPr lang="en-US" sz="2200" dirty="0" err="1"/>
              <a:t>bertahap</a:t>
            </a:r>
            <a:r>
              <a:rPr lang="en-US" sz="2200" dirty="0"/>
              <a:t>, </a:t>
            </a:r>
            <a:r>
              <a:rPr lang="en-US" sz="2200" dirty="0" err="1"/>
              <a:t>mulai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tahapan</a:t>
            </a:r>
            <a:r>
              <a:rPr lang="en-US" sz="2200" dirty="0"/>
              <a:t> yang paling </a:t>
            </a:r>
            <a:r>
              <a:rPr lang="en-US" sz="2200" dirty="0" err="1"/>
              <a:t>ringan</a:t>
            </a:r>
            <a:r>
              <a:rPr lang="en-US" sz="2200" dirty="0"/>
              <a:t> </a:t>
            </a:r>
            <a:r>
              <a:rPr lang="en-US" sz="2200" dirty="0" err="1"/>
              <a:t>sampai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riil</a:t>
            </a:r>
            <a:r>
              <a:rPr lang="en-US" sz="2200" dirty="0"/>
              <a:t>.</a:t>
            </a:r>
            <a:endParaRPr lang="id-ID" sz="2200" dirty="0"/>
          </a:p>
          <a:p>
            <a:endParaRPr lang="en-US" sz="2200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" y="0"/>
            <a:ext cx="12100775" cy="117104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993295" y="262355"/>
            <a:ext cx="51432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/>
              <a:t>Systematic Desensitization</a:t>
            </a:r>
          </a:p>
        </p:txBody>
      </p:sp>
    </p:spTree>
    <p:extLst>
      <p:ext uri="{BB962C8B-B14F-4D97-AF65-F5344CB8AC3E}">
        <p14:creationId xmlns:p14="http://schemas.microsoft.com/office/powerpoint/2010/main" val="234194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200" dirty="0"/>
              <a:t>Merupakan salah satu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terapi</a:t>
            </a:r>
            <a:r>
              <a:rPr lang="en-US" sz="2200" dirty="0"/>
              <a:t> </a:t>
            </a:r>
            <a:r>
              <a:rPr lang="en-US" sz="2200" dirty="0" err="1"/>
              <a:t>tingkah</a:t>
            </a:r>
            <a:r>
              <a:rPr lang="en-US" sz="2200" dirty="0"/>
              <a:t> </a:t>
            </a:r>
            <a:r>
              <a:rPr lang="en-US" sz="2200" dirty="0" err="1"/>
              <a:t>laku</a:t>
            </a:r>
            <a:r>
              <a:rPr lang="id-ID" sz="2200" dirty="0"/>
              <a:t>.</a:t>
            </a:r>
          </a:p>
          <a:p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terapi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dilakukan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cara</a:t>
            </a:r>
            <a:r>
              <a:rPr lang="en-US" sz="2200" dirty="0"/>
              <a:t> </a:t>
            </a:r>
            <a:r>
              <a:rPr lang="en-US" sz="2200" dirty="0" err="1"/>
              <a:t>berinteraksi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objek</a:t>
            </a:r>
            <a:r>
              <a:rPr lang="en-US" sz="2200" dirty="0"/>
              <a:t>, </a:t>
            </a:r>
            <a:r>
              <a:rPr lang="en-US" sz="2200" dirty="0" err="1"/>
              <a:t>benda</a:t>
            </a:r>
            <a:r>
              <a:rPr lang="en-US" sz="2200" dirty="0"/>
              <a:t>,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situasi</a:t>
            </a:r>
            <a:r>
              <a:rPr lang="en-US" sz="2200" dirty="0"/>
              <a:t> yang </a:t>
            </a:r>
            <a:r>
              <a:rPr lang="en-US" sz="2200" dirty="0" err="1"/>
              <a:t>ditakuti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penderita</a:t>
            </a:r>
            <a:r>
              <a:rPr lang="en-US" sz="2200" dirty="0"/>
              <a:t>.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terapi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memaksa</a:t>
            </a:r>
            <a:r>
              <a:rPr lang="en-US" sz="2200" dirty="0"/>
              <a:t> </a:t>
            </a:r>
            <a:r>
              <a:rPr lang="en-US" sz="2200" dirty="0" err="1"/>
              <a:t>penderita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melawan</a:t>
            </a:r>
            <a:r>
              <a:rPr lang="en-US" sz="2200" dirty="0"/>
              <a:t> </a:t>
            </a:r>
            <a:r>
              <a:rPr lang="en-US" sz="2200" dirty="0" err="1"/>
              <a:t>ketakutannya</a:t>
            </a:r>
            <a:r>
              <a:rPr lang="en-US" sz="2200" dirty="0"/>
              <a:t>. </a:t>
            </a:r>
            <a:endParaRPr lang="id-ID" sz="2200" dirty="0"/>
          </a:p>
          <a:p>
            <a:r>
              <a:rPr lang="en-US" sz="2200" dirty="0" err="1"/>
              <a:t>Konsep</a:t>
            </a:r>
            <a:r>
              <a:rPr lang="en-US" sz="2200" dirty="0"/>
              <a:t> </a:t>
            </a:r>
            <a:r>
              <a:rPr lang="en-US" sz="2200" dirty="0" err="1"/>
              <a:t>dasar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memberikan</a:t>
            </a:r>
            <a:r>
              <a:rPr lang="en-US" sz="2200" dirty="0"/>
              <a:t> </a:t>
            </a:r>
            <a:r>
              <a:rPr lang="en-US" sz="2200" dirty="0" err="1"/>
              <a:t>semacam</a:t>
            </a:r>
            <a:r>
              <a:rPr lang="en-US" sz="2200" dirty="0"/>
              <a:t> </a:t>
            </a:r>
            <a:r>
              <a:rPr lang="en-US" sz="2200" dirty="0" err="1"/>
              <a:t>latihan</a:t>
            </a:r>
            <a:r>
              <a:rPr lang="en-US" sz="2200" dirty="0"/>
              <a:t> </a:t>
            </a:r>
            <a:r>
              <a:rPr lang="en-US" sz="2200" dirty="0" err="1"/>
              <a:t>kepada</a:t>
            </a:r>
            <a:r>
              <a:rPr lang="en-US" sz="2200" dirty="0"/>
              <a:t> </a:t>
            </a:r>
            <a:r>
              <a:rPr lang="en-US" sz="2200" dirty="0" err="1"/>
              <a:t>penderita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menghadapi</a:t>
            </a:r>
            <a:r>
              <a:rPr lang="en-US" sz="2200" dirty="0"/>
              <a:t> </a:t>
            </a:r>
            <a:r>
              <a:rPr lang="en-US" sz="2200" dirty="0" err="1"/>
              <a:t>fobia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kecemasan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cara</a:t>
            </a:r>
            <a:r>
              <a:rPr lang="en-US" sz="2200" dirty="0"/>
              <a:t> </a:t>
            </a:r>
            <a:r>
              <a:rPr lang="en-US" sz="2200" dirty="0" err="1"/>
              <a:t>bertahap</a:t>
            </a:r>
            <a:r>
              <a:rPr lang="en-US" sz="2200" dirty="0"/>
              <a:t>, </a:t>
            </a:r>
            <a:r>
              <a:rPr lang="en-US" sz="2200" dirty="0" err="1"/>
              <a:t>mulai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tahapan</a:t>
            </a:r>
            <a:r>
              <a:rPr lang="en-US" sz="2200" dirty="0"/>
              <a:t> yang paling </a:t>
            </a:r>
            <a:r>
              <a:rPr lang="en-US" sz="2200" dirty="0" err="1"/>
              <a:t>ringan</a:t>
            </a:r>
            <a:r>
              <a:rPr lang="en-US" sz="2200" dirty="0"/>
              <a:t> </a:t>
            </a:r>
            <a:r>
              <a:rPr lang="en-US" sz="2200" dirty="0" err="1"/>
              <a:t>sampai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riil</a:t>
            </a:r>
            <a:r>
              <a:rPr lang="en-US" sz="2200" dirty="0"/>
              <a:t>.</a:t>
            </a:r>
            <a:endParaRPr lang="id-ID" sz="2200" dirty="0"/>
          </a:p>
          <a:p>
            <a:endParaRPr lang="en-US" sz="2200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" y="0"/>
            <a:ext cx="12100775" cy="117104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993295" y="262355"/>
            <a:ext cx="51432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/>
              <a:t>Systematic Desensitization</a:t>
            </a:r>
          </a:p>
        </p:txBody>
      </p:sp>
    </p:spTree>
    <p:extLst>
      <p:ext uri="{BB962C8B-B14F-4D97-AF65-F5344CB8AC3E}">
        <p14:creationId xmlns:p14="http://schemas.microsoft.com/office/powerpoint/2010/main" val="290791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200" dirty="0"/>
              <a:t>Kebutuhan Fungsional:</a:t>
            </a:r>
          </a:p>
          <a:p>
            <a:pPr lvl="1"/>
            <a:r>
              <a:rPr lang="id-ID" sz="2200" dirty="0"/>
              <a:t>Memilih Lingkungan Terapi Fobia Ruang Sempit</a:t>
            </a:r>
          </a:p>
          <a:p>
            <a:pPr lvl="1"/>
            <a:r>
              <a:rPr lang="id-ID" sz="2200" dirty="0"/>
              <a:t>Simulasi Terapi Fobia Ruang Sempit</a:t>
            </a:r>
          </a:p>
          <a:p>
            <a:pPr marL="457200" lvl="1" indent="0">
              <a:buNone/>
            </a:pPr>
            <a:endParaRPr lang="id-ID" sz="2200" dirty="0"/>
          </a:p>
          <a:p>
            <a:r>
              <a:rPr lang="id-ID" sz="2200" dirty="0"/>
              <a:t>Kebutuhan Non-Fungsional:</a:t>
            </a:r>
          </a:p>
          <a:p>
            <a:pPr lvl="1"/>
            <a:r>
              <a:rPr lang="id-ID" sz="2200" dirty="0"/>
              <a:t>Kenyamanan dalam Penggunaan Aplikasi</a:t>
            </a:r>
          </a:p>
          <a:p>
            <a:pPr lvl="1"/>
            <a:r>
              <a:rPr lang="id-ID" sz="2200" i="1" dirty="0"/>
              <a:t>Immersivity</a:t>
            </a:r>
            <a:r>
              <a:rPr lang="id-ID" sz="2200" dirty="0"/>
              <a:t> dari Lingkungan Terapi</a:t>
            </a:r>
          </a:p>
          <a:p>
            <a:pPr marL="0" indent="0">
              <a:buNone/>
            </a:pPr>
            <a:endParaRPr lang="id-ID" sz="2200" dirty="0"/>
          </a:p>
          <a:p>
            <a:endParaRPr lang="en-US" sz="2200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" y="0"/>
            <a:ext cx="12100775" cy="117104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170095" y="97616"/>
            <a:ext cx="77894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d-ID" sz="3600" dirty="0"/>
              <a:t>Kebutuhan Fungsional &amp; Non-Fungsional Perangkat Lunak</a:t>
            </a:r>
          </a:p>
        </p:txBody>
      </p:sp>
    </p:spTree>
    <p:extLst>
      <p:ext uri="{BB962C8B-B14F-4D97-AF65-F5344CB8AC3E}">
        <p14:creationId xmlns:p14="http://schemas.microsoft.com/office/powerpoint/2010/main" val="370446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1239</TotalTime>
  <Words>1582</Words>
  <Application>Microsoft Office PowerPoint</Application>
  <PresentationFormat>Widescreen</PresentationFormat>
  <Paragraphs>437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Trebuchet MS</vt:lpstr>
      <vt:lpstr>Office Theme</vt:lpstr>
      <vt:lpstr>RANCANG BANGUN MODUL PENGENALAN BAHASA ISYARAT INDONESIA MENGGUNAKAN TEKNOLOGI KINECT DAN METODE BACK PROPAGATION GENETIC ALGORITHM NEURAL NETWORK</vt:lpstr>
      <vt:lpstr>Latar Belakang</vt:lpstr>
      <vt:lpstr>Rumusan Masalah</vt:lpstr>
      <vt:lpstr>Batasan Masalah</vt:lpstr>
      <vt:lpstr>Tujuan</vt:lpstr>
      <vt:lpstr>PowerPoint Presentation</vt:lpstr>
      <vt:lpstr>PowerPoint Presentation</vt:lpstr>
      <vt:lpstr>PowerPoint Presentation</vt:lpstr>
      <vt:lpstr>PowerPoint Presentation</vt:lpstr>
      <vt:lpstr>Kasus Penggunaan</vt:lpstr>
      <vt:lpstr>Daftar Objek 3 Dimensi</vt:lpstr>
      <vt:lpstr>Arsitektur Umum Sistem</vt:lpstr>
      <vt:lpstr>Rancangan Skenario Lingkungan Rumah</vt:lpstr>
      <vt:lpstr>Implementasi - Skenario Lingkungan Rumah</vt:lpstr>
      <vt:lpstr>Rancangan Skenario Lingkungan Elevator </vt:lpstr>
      <vt:lpstr>Implementasi - Skenario Lingkungan Elevator</vt:lpstr>
      <vt:lpstr>Rancangan Skenario Lingkungan Kereta Api </vt:lpstr>
      <vt:lpstr>Implementasi - Skenario Lingkungan Kereta Api</vt:lpstr>
      <vt:lpstr>Hasil Pengujian Fungsionalitas</vt:lpstr>
      <vt:lpstr>Pengujian Aplikasi Terhadap Pengguna</vt:lpstr>
      <vt:lpstr>Hasil Pengujian Aplikasi Terhadap Pengguna</vt:lpstr>
      <vt:lpstr>Hasil Pengujian Aplikasi Terhadap Pengguna (cont’d)</vt:lpstr>
      <vt:lpstr>Kendala</vt:lpstr>
      <vt:lpstr>Kesimpulan</vt:lpstr>
      <vt:lpstr>Kesimpulan (cont’d)</vt:lpstr>
      <vt:lpstr>Demo Video</vt:lpstr>
      <vt:lpstr>PowerPoint Presentation</vt:lpstr>
      <vt:lpstr>Backup: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Navigasi Berbasis Perangkat Bergerak dengan Menggunakan Platform Wikitude untuk Studi Kasus Lingkungan ITS</dc:title>
  <dc:creator>Imaduddin Al Fikri</dc:creator>
  <cp:lastModifiedBy>Yohanes Aditya</cp:lastModifiedBy>
  <cp:revision>73</cp:revision>
  <dcterms:created xsi:type="dcterms:W3CDTF">2016-01-06T08:39:09Z</dcterms:created>
  <dcterms:modified xsi:type="dcterms:W3CDTF">2016-06-17T07:42:12Z</dcterms:modified>
</cp:coreProperties>
</file>