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4" r:id="rId9"/>
    <p:sldId id="263" r:id="rId10"/>
    <p:sldId id="265" r:id="rId11"/>
    <p:sldId id="266" r:id="rId12"/>
    <p:sldId id="267" r:id="rId13"/>
    <p:sldId id="26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p:scale>
          <a:sx n="50" d="100"/>
          <a:sy n="50" d="100"/>
        </p:scale>
        <p:origin x="36" y="14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0681C8F-C599-4F56-905B-D5207DC378A0}" type="datetimeFigureOut">
              <a:rPr lang="id-ID" smtClean="0"/>
              <a:t>17/06/2016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45718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0681C8F-C599-4F56-905B-D5207DC378A0}" type="datetimeFigureOut">
              <a:rPr lang="id-ID" smtClean="0"/>
              <a:t>17/06/2016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365218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0681C8F-C599-4F56-905B-D5207DC378A0}" type="datetimeFigureOut">
              <a:rPr lang="id-ID" smtClean="0"/>
              <a:t>17/06/2016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367316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0681C8F-C599-4F56-905B-D5207DC378A0}" type="datetimeFigureOut">
              <a:rPr lang="id-ID" smtClean="0"/>
              <a:t>17/06/2016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393688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681C8F-C599-4F56-905B-D5207DC378A0}" type="datetimeFigureOut">
              <a:rPr lang="id-ID" smtClean="0"/>
              <a:t>17/06/2016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318889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0681C8F-C599-4F56-905B-D5207DC378A0}" type="datetimeFigureOut">
              <a:rPr lang="id-ID" smtClean="0"/>
              <a:t>17/06/2016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281777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0681C8F-C599-4F56-905B-D5207DC378A0}" type="datetimeFigureOut">
              <a:rPr lang="id-ID" smtClean="0"/>
              <a:t>17/06/2016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11937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0681C8F-C599-4F56-905B-D5207DC378A0}" type="datetimeFigureOut">
              <a:rPr lang="id-ID" smtClean="0"/>
              <a:t>17/06/2016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420820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81C8F-C599-4F56-905B-D5207DC378A0}" type="datetimeFigureOut">
              <a:rPr lang="id-ID" smtClean="0"/>
              <a:t>17/06/2016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112067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681C8F-C599-4F56-905B-D5207DC378A0}" type="datetimeFigureOut">
              <a:rPr lang="id-ID" smtClean="0"/>
              <a:t>17/06/2016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252707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681C8F-C599-4F56-905B-D5207DC378A0}" type="datetimeFigureOut">
              <a:rPr lang="id-ID" smtClean="0"/>
              <a:t>17/06/2016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BD591F-D100-4403-9BAD-1A78DB839AE9}" type="slidenum">
              <a:rPr lang="id-ID" smtClean="0"/>
              <a:t>‹#›</a:t>
            </a:fld>
            <a:endParaRPr lang="id-ID"/>
          </a:p>
        </p:txBody>
      </p:sp>
    </p:spTree>
    <p:extLst>
      <p:ext uri="{BB962C8B-B14F-4D97-AF65-F5344CB8AC3E}">
        <p14:creationId xmlns:p14="http://schemas.microsoft.com/office/powerpoint/2010/main" val="80225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81C8F-C599-4F56-905B-D5207DC378A0}" type="datetimeFigureOut">
              <a:rPr lang="id-ID" smtClean="0"/>
              <a:t>17/06/2016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D591F-D100-4403-9BAD-1A78DB839AE9}" type="slidenum">
              <a:rPr lang="id-ID" smtClean="0"/>
              <a:t>‹#›</a:t>
            </a:fld>
            <a:endParaRPr lang="id-ID"/>
          </a:p>
        </p:txBody>
      </p:sp>
    </p:spTree>
    <p:extLst>
      <p:ext uri="{BB962C8B-B14F-4D97-AF65-F5344CB8AC3E}">
        <p14:creationId xmlns:p14="http://schemas.microsoft.com/office/powerpoint/2010/main" val="105505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3200" dirty="0"/>
              <a:t>RANCANG BANGUN MODUL PENGENALAN BAHASA ISYARAT INDONESIA MENGGUNAKAN TEKNOLOGI KINECT DAN METODE BACK PROPAGATION GENETIC ALGORITHM NEURAL NETWORK</a:t>
            </a:r>
          </a:p>
        </p:txBody>
      </p:sp>
      <p:sp>
        <p:nvSpPr>
          <p:cNvPr id="3" name="Subtitle 2"/>
          <p:cNvSpPr>
            <a:spLocks noGrp="1"/>
          </p:cNvSpPr>
          <p:nvPr>
            <p:ph type="subTitle" idx="1"/>
          </p:nvPr>
        </p:nvSpPr>
        <p:spPr>
          <a:xfrm>
            <a:off x="1524000" y="3602037"/>
            <a:ext cx="9144000" cy="2554063"/>
          </a:xfrm>
        </p:spPr>
        <p:txBody>
          <a:bodyPr>
            <a:normAutofit fontScale="70000" lnSpcReduction="20000"/>
          </a:bodyPr>
          <a:lstStyle/>
          <a:p>
            <a:r>
              <a:rPr lang="en-US" dirty="0" err="1"/>
              <a:t>Tugas</a:t>
            </a:r>
            <a:r>
              <a:rPr lang="en-US" dirty="0"/>
              <a:t> </a:t>
            </a:r>
            <a:r>
              <a:rPr lang="en-US" dirty="0" err="1"/>
              <a:t>Akhir</a:t>
            </a:r>
            <a:r>
              <a:rPr lang="en-US" dirty="0"/>
              <a:t> – KI141502</a:t>
            </a:r>
          </a:p>
          <a:p>
            <a:endParaRPr lang="en-US" dirty="0"/>
          </a:p>
          <a:p>
            <a:r>
              <a:rPr lang="en-US" dirty="0"/>
              <a:t>Yohanes Aditya </a:t>
            </a:r>
            <a:r>
              <a:rPr lang="en-US" dirty="0" err="1"/>
              <a:t>Sutanto</a:t>
            </a:r>
            <a:endParaRPr lang="en-US" dirty="0"/>
          </a:p>
          <a:p>
            <a:r>
              <a:rPr lang="en-US" dirty="0"/>
              <a:t>NRP 5112100135</a:t>
            </a:r>
          </a:p>
          <a:p>
            <a:endParaRPr lang="en-US" dirty="0"/>
          </a:p>
          <a:p>
            <a:r>
              <a:rPr lang="en-US" dirty="0" err="1"/>
              <a:t>Dosen</a:t>
            </a:r>
            <a:r>
              <a:rPr lang="en-US" dirty="0"/>
              <a:t> </a:t>
            </a:r>
            <a:r>
              <a:rPr lang="en-US" dirty="0" err="1"/>
              <a:t>Pembimbing</a:t>
            </a:r>
            <a:endParaRPr lang="en-US" dirty="0"/>
          </a:p>
          <a:p>
            <a:r>
              <a:rPr lang="en-US" dirty="0" err="1"/>
              <a:t>Wijayanti</a:t>
            </a:r>
            <a:r>
              <a:rPr lang="en-US" dirty="0"/>
              <a:t> </a:t>
            </a:r>
            <a:r>
              <a:rPr lang="en-US" dirty="0" err="1"/>
              <a:t>Nurul</a:t>
            </a:r>
            <a:r>
              <a:rPr lang="en-US" dirty="0"/>
              <a:t> </a:t>
            </a:r>
            <a:r>
              <a:rPr lang="en-US" dirty="0" err="1"/>
              <a:t>Khotimah</a:t>
            </a:r>
            <a:r>
              <a:rPr lang="en-US" dirty="0"/>
              <a:t>, </a:t>
            </a:r>
            <a:r>
              <a:rPr lang="en-US" dirty="0" err="1"/>
              <a:t>S.Kom</a:t>
            </a:r>
            <a:r>
              <a:rPr lang="en-US" dirty="0"/>
              <a:t>., M.Sc.</a:t>
            </a:r>
            <a:endParaRPr lang="id-ID" dirty="0"/>
          </a:p>
          <a:p>
            <a:r>
              <a:rPr lang="en-US" dirty="0" err="1"/>
              <a:t>Dr.Eng</a:t>
            </a:r>
            <a:r>
              <a:rPr lang="en-US" dirty="0"/>
              <a:t>. </a:t>
            </a:r>
            <a:r>
              <a:rPr lang="en-US" dirty="0" err="1"/>
              <a:t>Nanik</a:t>
            </a:r>
            <a:r>
              <a:rPr lang="en-US" dirty="0"/>
              <a:t> </a:t>
            </a:r>
            <a:r>
              <a:rPr lang="en-US" dirty="0" err="1"/>
              <a:t>Suciati</a:t>
            </a:r>
            <a:r>
              <a:rPr lang="en-US" dirty="0"/>
              <a:t>, </a:t>
            </a:r>
            <a:r>
              <a:rPr lang="en-US" dirty="0" err="1"/>
              <a:t>S.Kom</a:t>
            </a:r>
            <a:r>
              <a:rPr lang="en-US" dirty="0"/>
              <a:t>., </a:t>
            </a:r>
            <a:r>
              <a:rPr lang="en-US" dirty="0" err="1"/>
              <a:t>M.Kom</a:t>
            </a:r>
            <a:r>
              <a:rPr lang="en-US" dirty="0"/>
              <a:t>.</a:t>
            </a:r>
            <a:endParaRPr lang="id-ID" dirty="0"/>
          </a:p>
          <a:p>
            <a:endParaRPr lang="en-US" dirty="0"/>
          </a:p>
          <a:p>
            <a:endParaRPr lang="en-US" dirty="0"/>
          </a:p>
        </p:txBody>
      </p:sp>
    </p:spTree>
    <p:extLst>
      <p:ext uri="{BB962C8B-B14F-4D97-AF65-F5344CB8AC3E}">
        <p14:creationId xmlns:p14="http://schemas.microsoft.com/office/powerpoint/2010/main" val="238280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Analisis</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Kebutuhan</a:t>
            </a:r>
            <a:r>
              <a:rPr lang="en-US" dirty="0"/>
              <a:t> non-</a:t>
            </a:r>
            <a:r>
              <a:rPr lang="en-US" dirty="0" err="1"/>
              <a:t>Fungsional</a:t>
            </a:r>
            <a:r>
              <a:rPr lang="en-US" dirty="0"/>
              <a:t> </a:t>
            </a:r>
            <a:r>
              <a:rPr lang="en-US" dirty="0" err="1"/>
              <a:t>Perangkat</a:t>
            </a:r>
            <a:r>
              <a:rPr lang="en-US" dirty="0"/>
              <a:t> </a:t>
            </a:r>
            <a:r>
              <a:rPr lang="en-US" dirty="0" err="1"/>
              <a:t>Lunak</a:t>
            </a:r>
            <a:endParaRPr lang="en-US" dirty="0"/>
          </a:p>
          <a:p>
            <a:pPr marL="0" indent="0">
              <a:buNone/>
            </a:pPr>
            <a:r>
              <a:rPr lang="id-ID" dirty="0"/>
              <a:t>a)	Penyesuaian Intensitas Cahaya</a:t>
            </a:r>
          </a:p>
          <a:p>
            <a:pPr marL="0" indent="0">
              <a:buNone/>
            </a:pPr>
            <a:r>
              <a:rPr lang="id-ID" dirty="0"/>
              <a:t>Intensitas cahaya merupakan salah satu hal penting yang perlu diperhatikan ketika kita akan menggunakan sebuah sensor. Kinect juga sangat terpengaruh dengan intensitas cahaya. Jika terlalu gelap atau terang, Kinect tidak dapat mendeteksi pengguna. Jika kurang terang, Data skeleton yang diambil Kinect tidak stabil. Maka dari itu, untuk penggunaan aplikasi ini sebaiknya berada di ruangan yang memiliki Intensitas cahaya yang cukup dan usahakan tidak langsung terkena matahari.</a:t>
            </a:r>
          </a:p>
          <a:p>
            <a:pPr marL="0" indent="0">
              <a:buNone/>
            </a:pPr>
            <a:r>
              <a:rPr lang="id-ID" dirty="0"/>
              <a:t>b)	Posisi Peletakan Kinect</a:t>
            </a:r>
          </a:p>
          <a:p>
            <a:pPr marL="0" indent="0">
              <a:buNone/>
            </a:pPr>
            <a:r>
              <a:rPr lang="id-ID" dirty="0"/>
              <a:t>Posisi peletakan Kinect disesuaikan dengan pengguna sehingga menghasilkan fitur – fitur yang sempurna. Jarak optimal pengguna dengan Kinect adalah 0.6 meter – 1.8 meter.</a:t>
            </a:r>
          </a:p>
          <a:p>
            <a:pPr marL="0" indent="0">
              <a:buNone/>
            </a:pPr>
            <a:endParaRPr lang="id-ID" dirty="0"/>
          </a:p>
        </p:txBody>
      </p:sp>
    </p:spTree>
    <p:extLst>
      <p:ext uri="{BB962C8B-B14F-4D97-AF65-F5344CB8AC3E}">
        <p14:creationId xmlns:p14="http://schemas.microsoft.com/office/powerpoint/2010/main" val="30338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Perancangan</a:t>
            </a:r>
            <a:r>
              <a:rPr lang="en-US" dirty="0"/>
              <a:t> </a:t>
            </a:r>
            <a:r>
              <a:rPr lang="en-US" dirty="0" err="1"/>
              <a:t>Perangkat</a:t>
            </a:r>
            <a:r>
              <a:rPr lang="en-US" dirty="0"/>
              <a:t> </a:t>
            </a:r>
            <a:r>
              <a:rPr lang="en-US" dirty="0" err="1"/>
              <a:t>Lunak</a:t>
            </a:r>
            <a:endParaRPr lang="id-ID" dirty="0"/>
          </a:p>
        </p:txBody>
      </p:sp>
      <p:sp>
        <p:nvSpPr>
          <p:cNvPr id="3" name="Content Placeholder 2"/>
          <p:cNvSpPr>
            <a:spLocks noGrp="1"/>
          </p:cNvSpPr>
          <p:nvPr>
            <p:ph idx="1"/>
          </p:nvPr>
        </p:nvSpPr>
        <p:spPr/>
        <p:txBody>
          <a:bodyPr>
            <a:normAutofit/>
          </a:bodyPr>
          <a:lstStyle/>
          <a:p>
            <a:pPr marL="0" indent="0">
              <a:buNone/>
            </a:pPr>
            <a:r>
              <a:rPr lang="en-US" dirty="0"/>
              <a:t>Model </a:t>
            </a:r>
            <a:r>
              <a:rPr lang="en-US" dirty="0" err="1"/>
              <a:t>Kasus</a:t>
            </a:r>
            <a:r>
              <a:rPr lang="en-US" dirty="0"/>
              <a:t> </a:t>
            </a:r>
            <a:r>
              <a:rPr lang="en-US" dirty="0" err="1"/>
              <a:t>Penggunaan</a:t>
            </a:r>
            <a:endParaRPr lang="id-ID" dirty="0"/>
          </a:p>
          <a:p>
            <a:pPr marL="0" indent="0">
              <a:buNone/>
            </a:pPr>
            <a:endParaRPr lang="id-ID" dirty="0"/>
          </a:p>
        </p:txBody>
      </p:sp>
      <p:pic>
        <p:nvPicPr>
          <p:cNvPr id="5" name="Picture 4" descr="Usecase Diagram"/>
          <p:cNvPicPr/>
          <p:nvPr/>
        </p:nvPicPr>
        <p:blipFill>
          <a:blip r:embed="rId2">
            <a:extLst>
              <a:ext uri="{28A0092B-C50C-407E-A947-70E740481C1C}">
                <a14:useLocalDpi xmlns:a14="http://schemas.microsoft.com/office/drawing/2010/main" val="0"/>
              </a:ext>
            </a:extLst>
          </a:blip>
          <a:srcRect/>
          <a:stretch>
            <a:fillRect/>
          </a:stretch>
        </p:blipFill>
        <p:spPr bwMode="auto">
          <a:xfrm>
            <a:off x="3426864" y="2820112"/>
            <a:ext cx="6083848" cy="3491788"/>
          </a:xfrm>
          <a:prstGeom prst="rect">
            <a:avLst/>
          </a:prstGeom>
          <a:noFill/>
          <a:ln>
            <a:noFill/>
          </a:ln>
        </p:spPr>
      </p:pic>
    </p:spTree>
    <p:extLst>
      <p:ext uri="{BB962C8B-B14F-4D97-AF65-F5344CB8AC3E}">
        <p14:creationId xmlns:p14="http://schemas.microsoft.com/office/powerpoint/2010/main" val="89720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p:txBody>
          <a:bodyPr/>
          <a:lstStyle/>
          <a:p>
            <a:pPr marL="0" indent="0">
              <a:buNone/>
            </a:pPr>
            <a:r>
              <a:rPr lang="en-US" dirty="0" err="1"/>
              <a:t>Definisi</a:t>
            </a:r>
            <a:r>
              <a:rPr lang="en-US" dirty="0"/>
              <a:t> </a:t>
            </a:r>
            <a:r>
              <a:rPr lang="en-US" dirty="0" err="1"/>
              <a:t>Kasus</a:t>
            </a:r>
            <a:r>
              <a:rPr lang="en-US" dirty="0"/>
              <a:t> </a:t>
            </a:r>
            <a:r>
              <a:rPr lang="en-US" dirty="0" err="1"/>
              <a:t>Penggunaan</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2668243173"/>
              </p:ext>
            </p:extLst>
          </p:nvPr>
        </p:nvGraphicFramePr>
        <p:xfrm>
          <a:off x="4204335" y="2576354"/>
          <a:ext cx="4449013" cy="3311491"/>
        </p:xfrm>
        <a:graphic>
          <a:graphicData uri="http://schemas.openxmlformats.org/drawingml/2006/table">
            <a:tbl>
              <a:tblPr firstRow="1" firstCol="1" bandRow="1">
                <a:tableStyleId>{5C22544A-7EE6-4342-B048-85BDC9FD1C3A}</a:tableStyleId>
              </a:tblPr>
              <a:tblGrid>
                <a:gridCol w="458492">
                  <a:extLst>
                    <a:ext uri="{9D8B030D-6E8A-4147-A177-3AD203B41FA5}">
                      <a16:colId xmlns:a16="http://schemas.microsoft.com/office/drawing/2014/main" val="3379277328"/>
                    </a:ext>
                  </a:extLst>
                </a:gridCol>
                <a:gridCol w="1131295">
                  <a:extLst>
                    <a:ext uri="{9D8B030D-6E8A-4147-A177-3AD203B41FA5}">
                      <a16:colId xmlns:a16="http://schemas.microsoft.com/office/drawing/2014/main" val="2212751951"/>
                    </a:ext>
                  </a:extLst>
                </a:gridCol>
                <a:gridCol w="1380702">
                  <a:extLst>
                    <a:ext uri="{9D8B030D-6E8A-4147-A177-3AD203B41FA5}">
                      <a16:colId xmlns:a16="http://schemas.microsoft.com/office/drawing/2014/main" val="1152106949"/>
                    </a:ext>
                  </a:extLst>
                </a:gridCol>
                <a:gridCol w="1478524">
                  <a:extLst>
                    <a:ext uri="{9D8B030D-6E8A-4147-A177-3AD203B41FA5}">
                      <a16:colId xmlns:a16="http://schemas.microsoft.com/office/drawing/2014/main" val="4050912906"/>
                    </a:ext>
                  </a:extLst>
                </a:gridCol>
              </a:tblGrid>
              <a:tr h="348578">
                <a:tc>
                  <a:txBody>
                    <a:bodyPr/>
                    <a:lstStyle/>
                    <a:p>
                      <a:pPr algn="just">
                        <a:spcAft>
                          <a:spcPts val="0"/>
                        </a:spcAft>
                      </a:pPr>
                      <a:r>
                        <a:rPr lang="en-GB" sz="1100">
                          <a:effectLst/>
                        </a:rPr>
                        <a:t>No</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dirty="0" err="1">
                          <a:effectLst/>
                        </a:rPr>
                        <a:t>Kode</a:t>
                      </a:r>
                      <a:r>
                        <a:rPr lang="en-GB" sz="1100" dirty="0">
                          <a:effectLst/>
                        </a:rPr>
                        <a:t> </a:t>
                      </a:r>
                      <a:r>
                        <a:rPr lang="en-GB" sz="1100" dirty="0" err="1">
                          <a:effectLst/>
                        </a:rPr>
                        <a:t>Kasus</a:t>
                      </a:r>
                      <a:r>
                        <a:rPr lang="en-GB" sz="1100" dirty="0">
                          <a:effectLst/>
                        </a:rPr>
                        <a:t> </a:t>
                      </a:r>
                      <a:r>
                        <a:rPr lang="en-GB" sz="1100" dirty="0" err="1">
                          <a:effectLst/>
                        </a:rPr>
                        <a:t>Penggunaan</a:t>
                      </a:r>
                      <a:endParaRPr lang="id-ID" sz="11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Nama Kasus Penggunaan </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Keterangan</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90291562"/>
                  </a:ext>
                </a:extLst>
              </a:tr>
              <a:tr h="1220023">
                <a:tc>
                  <a:txBody>
                    <a:bodyPr/>
                    <a:lstStyle/>
                    <a:p>
                      <a:pPr algn="just">
                        <a:spcAft>
                          <a:spcPts val="0"/>
                        </a:spcAft>
                      </a:pPr>
                      <a:r>
                        <a:rPr lang="en-GB" sz="1100">
                          <a:effectLst/>
                        </a:rPr>
                        <a:t>1</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UC-01</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dirty="0" err="1">
                          <a:effectLst/>
                        </a:rPr>
                        <a:t>Membuat</a:t>
                      </a:r>
                      <a:r>
                        <a:rPr lang="en-GB" sz="1100" dirty="0">
                          <a:effectLst/>
                        </a:rPr>
                        <a:t> Data Bahasa </a:t>
                      </a:r>
                      <a:r>
                        <a:rPr lang="en-GB" sz="1100" dirty="0" err="1">
                          <a:effectLst/>
                        </a:rPr>
                        <a:t>Isyarat</a:t>
                      </a:r>
                      <a:r>
                        <a:rPr lang="en-GB" sz="1100" dirty="0">
                          <a:effectLst/>
                        </a:rPr>
                        <a:t> </a:t>
                      </a:r>
                      <a:r>
                        <a:rPr lang="en-GB" sz="1100" dirty="0" err="1">
                          <a:effectLst/>
                        </a:rPr>
                        <a:t>Baru</a:t>
                      </a:r>
                      <a:endParaRPr lang="id-ID" sz="11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US" sz="1100" dirty="0" err="1">
                          <a:effectLst/>
                        </a:rPr>
                        <a:t>Pengguna</a:t>
                      </a:r>
                      <a:r>
                        <a:rPr lang="en-US" sz="1100" dirty="0">
                          <a:effectLst/>
                        </a:rPr>
                        <a:t> </a:t>
                      </a:r>
                      <a:r>
                        <a:rPr lang="en-US" sz="1100" dirty="0" err="1">
                          <a:effectLst/>
                        </a:rPr>
                        <a:t>membuat</a:t>
                      </a:r>
                      <a:r>
                        <a:rPr lang="en-US" sz="1100" dirty="0">
                          <a:effectLst/>
                        </a:rPr>
                        <a:t> data Bahasa </a:t>
                      </a:r>
                      <a:r>
                        <a:rPr lang="en-US" sz="1100" dirty="0" err="1">
                          <a:effectLst/>
                        </a:rPr>
                        <a:t>isyarat</a:t>
                      </a:r>
                      <a:r>
                        <a:rPr lang="en-US" sz="1100" dirty="0">
                          <a:effectLst/>
                        </a:rPr>
                        <a:t> </a:t>
                      </a:r>
                      <a:r>
                        <a:rPr lang="en-US" sz="1100" dirty="0" err="1">
                          <a:effectLst/>
                        </a:rPr>
                        <a:t>baru</a:t>
                      </a:r>
                      <a:r>
                        <a:rPr lang="en-US" sz="1100" dirty="0">
                          <a:effectLst/>
                        </a:rPr>
                        <a:t>. </a:t>
                      </a:r>
                      <a:r>
                        <a:rPr lang="en-US" sz="1100" dirty="0" err="1">
                          <a:effectLst/>
                        </a:rPr>
                        <a:t>Dapat</a:t>
                      </a:r>
                      <a:r>
                        <a:rPr lang="en-US" sz="1100" dirty="0">
                          <a:effectLst/>
                        </a:rPr>
                        <a:t> </a:t>
                      </a:r>
                      <a:r>
                        <a:rPr lang="en-US" sz="1100" dirty="0" err="1">
                          <a:effectLst/>
                        </a:rPr>
                        <a:t>berupa</a:t>
                      </a:r>
                      <a:r>
                        <a:rPr lang="en-US" sz="1100" dirty="0">
                          <a:effectLst/>
                        </a:rPr>
                        <a:t> Bahasa </a:t>
                      </a:r>
                      <a:r>
                        <a:rPr lang="en-US" sz="1100" dirty="0" err="1">
                          <a:effectLst/>
                        </a:rPr>
                        <a:t>isyarat</a:t>
                      </a:r>
                      <a:r>
                        <a:rPr lang="en-US" sz="1100" dirty="0">
                          <a:effectLst/>
                        </a:rPr>
                        <a:t> </a:t>
                      </a:r>
                      <a:r>
                        <a:rPr lang="en-US" sz="1100" dirty="0" err="1">
                          <a:effectLst/>
                        </a:rPr>
                        <a:t>baru</a:t>
                      </a:r>
                      <a:r>
                        <a:rPr lang="en-US" sz="1100" dirty="0">
                          <a:effectLst/>
                        </a:rPr>
                        <a:t> </a:t>
                      </a:r>
                      <a:r>
                        <a:rPr lang="en-US" sz="1100" dirty="0" err="1">
                          <a:effectLst/>
                        </a:rPr>
                        <a:t>atau</a:t>
                      </a:r>
                      <a:r>
                        <a:rPr lang="en-US" sz="1100" dirty="0">
                          <a:effectLst/>
                        </a:rPr>
                        <a:t> yang </a:t>
                      </a:r>
                      <a:r>
                        <a:rPr lang="en-US" sz="1100" dirty="0" err="1">
                          <a:effectLst/>
                        </a:rPr>
                        <a:t>sudah</a:t>
                      </a:r>
                      <a:r>
                        <a:rPr lang="en-US" sz="1100" dirty="0">
                          <a:effectLst/>
                        </a:rPr>
                        <a:t> </a:t>
                      </a:r>
                      <a:r>
                        <a:rPr lang="en-US" sz="1100" dirty="0" err="1">
                          <a:effectLst/>
                        </a:rPr>
                        <a:t>ada</a:t>
                      </a:r>
                      <a:r>
                        <a:rPr lang="en-US" sz="1100" dirty="0">
                          <a:effectLst/>
                        </a:rPr>
                        <a:t>.</a:t>
                      </a:r>
                      <a:endParaRPr lang="id-ID" sz="1100" dirty="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14748302"/>
                  </a:ext>
                </a:extLst>
              </a:tr>
              <a:tr h="697156">
                <a:tc>
                  <a:txBody>
                    <a:bodyPr/>
                    <a:lstStyle/>
                    <a:p>
                      <a:pPr algn="just">
                        <a:spcAft>
                          <a:spcPts val="0"/>
                        </a:spcAft>
                      </a:pPr>
                      <a:r>
                        <a:rPr lang="en-GB" sz="1100">
                          <a:effectLst/>
                        </a:rPr>
                        <a:t>2</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UC-02</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Training Dataset</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Pengguna mengaktifkan mode pelatihan dataset</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03636888"/>
                  </a:ext>
                </a:extLst>
              </a:tr>
              <a:tr h="1045734">
                <a:tc>
                  <a:txBody>
                    <a:bodyPr/>
                    <a:lstStyle/>
                    <a:p>
                      <a:pPr algn="just">
                        <a:spcAft>
                          <a:spcPts val="0"/>
                        </a:spcAft>
                      </a:pPr>
                      <a:r>
                        <a:rPr lang="en-GB" sz="1100">
                          <a:effectLst/>
                        </a:rPr>
                        <a:t>3</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UC-03</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a:effectLst/>
                        </a:rPr>
                        <a:t>Testing Dataset</a:t>
                      </a:r>
                      <a:endParaRPr lang="id-ID" sz="11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algn="just">
                        <a:spcAft>
                          <a:spcPts val="0"/>
                        </a:spcAft>
                      </a:pPr>
                      <a:r>
                        <a:rPr lang="en-GB" sz="1100" dirty="0" err="1">
                          <a:effectLst/>
                        </a:rPr>
                        <a:t>Pengguna</a:t>
                      </a:r>
                      <a:r>
                        <a:rPr lang="en-GB" sz="1100" dirty="0">
                          <a:effectLst/>
                        </a:rPr>
                        <a:t> </a:t>
                      </a:r>
                      <a:r>
                        <a:rPr lang="en-GB" sz="1100" dirty="0" err="1">
                          <a:effectLst/>
                        </a:rPr>
                        <a:t>melakukan</a:t>
                      </a:r>
                      <a:r>
                        <a:rPr lang="en-GB" sz="1100" dirty="0">
                          <a:effectLst/>
                        </a:rPr>
                        <a:t> </a:t>
                      </a:r>
                      <a:r>
                        <a:rPr lang="en-GB" sz="1100" dirty="0" err="1">
                          <a:effectLst/>
                        </a:rPr>
                        <a:t>percobaan</a:t>
                      </a:r>
                      <a:r>
                        <a:rPr lang="en-GB" sz="1100" dirty="0">
                          <a:effectLst/>
                        </a:rPr>
                        <a:t> dataset </a:t>
                      </a:r>
                      <a:r>
                        <a:rPr lang="en-GB" sz="1100" dirty="0" err="1">
                          <a:effectLst/>
                        </a:rPr>
                        <a:t>dengan</a:t>
                      </a:r>
                      <a:r>
                        <a:rPr lang="en-GB" sz="1100" dirty="0">
                          <a:effectLst/>
                        </a:rPr>
                        <a:t> </a:t>
                      </a:r>
                      <a:r>
                        <a:rPr lang="en-GB" sz="1100" dirty="0" err="1">
                          <a:effectLst/>
                        </a:rPr>
                        <a:t>melakukan</a:t>
                      </a:r>
                      <a:r>
                        <a:rPr lang="en-GB" sz="1100" dirty="0">
                          <a:effectLst/>
                        </a:rPr>
                        <a:t> </a:t>
                      </a:r>
                      <a:r>
                        <a:rPr lang="en-GB" sz="1100" dirty="0" err="1">
                          <a:effectLst/>
                        </a:rPr>
                        <a:t>gerakan</a:t>
                      </a:r>
                      <a:r>
                        <a:rPr lang="en-GB" sz="1100" dirty="0">
                          <a:effectLst/>
                        </a:rPr>
                        <a:t> </a:t>
                      </a:r>
                      <a:r>
                        <a:rPr lang="en-GB" sz="1100" dirty="0" err="1">
                          <a:effectLst/>
                        </a:rPr>
                        <a:t>bahasa</a:t>
                      </a:r>
                      <a:r>
                        <a:rPr lang="en-GB" sz="1100" dirty="0">
                          <a:effectLst/>
                        </a:rPr>
                        <a:t> </a:t>
                      </a:r>
                      <a:r>
                        <a:rPr lang="en-GB" sz="1100" dirty="0" err="1">
                          <a:effectLst/>
                        </a:rPr>
                        <a:t>isyarat</a:t>
                      </a:r>
                      <a:r>
                        <a:rPr lang="en-GB" sz="1100" dirty="0">
                          <a:effectLst/>
                        </a:rPr>
                        <a:t> yang </a:t>
                      </a:r>
                      <a:r>
                        <a:rPr lang="en-GB" sz="1100" dirty="0" err="1">
                          <a:effectLst/>
                        </a:rPr>
                        <a:t>ada</a:t>
                      </a:r>
                      <a:r>
                        <a:rPr lang="en-GB" sz="1100" dirty="0">
                          <a:effectLst/>
                        </a:rPr>
                        <a:t>.</a:t>
                      </a:r>
                      <a:endParaRPr lang="id-ID" sz="1100" dirty="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93242756"/>
                  </a:ext>
                </a:extLst>
              </a:tr>
            </a:tbl>
          </a:graphicData>
        </a:graphic>
      </p:graphicFrame>
    </p:spTree>
    <p:extLst>
      <p:ext uri="{BB962C8B-B14F-4D97-AF65-F5344CB8AC3E}">
        <p14:creationId xmlns:p14="http://schemas.microsoft.com/office/powerpoint/2010/main" val="313952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p:txBody>
          <a:bodyPr/>
          <a:lstStyle/>
          <a:p>
            <a:pPr marL="0" indent="0">
              <a:buNone/>
            </a:pPr>
            <a:r>
              <a:rPr lang="en-US" dirty="0" err="1"/>
              <a:t>Arsitektur</a:t>
            </a:r>
            <a:r>
              <a:rPr lang="en-US" dirty="0"/>
              <a:t> </a:t>
            </a:r>
            <a:r>
              <a:rPr lang="en-US" dirty="0" err="1"/>
              <a:t>Sistem</a:t>
            </a:r>
            <a:r>
              <a:rPr lang="en-US" dirty="0"/>
              <a:t> (Testing)</a:t>
            </a:r>
          </a:p>
          <a:p>
            <a:pPr marL="0" indent="0">
              <a:buNone/>
            </a:pPr>
            <a:endParaRPr lang="id-ID" dirty="0"/>
          </a:p>
        </p:txBody>
      </p:sp>
      <p:pic>
        <p:nvPicPr>
          <p:cNvPr id="7" name="Picture 6" descr="D:\Kinect Dev\TA Bahasa Isyarat\File Buku\arsitektur 2.jpg"/>
          <p:cNvPicPr/>
          <p:nvPr/>
        </p:nvPicPr>
        <p:blipFill>
          <a:blip r:embed="rId2">
            <a:extLst>
              <a:ext uri="{28A0092B-C50C-407E-A947-70E740481C1C}">
                <a14:useLocalDpi xmlns:a14="http://schemas.microsoft.com/office/drawing/2010/main" val="0"/>
              </a:ext>
            </a:extLst>
          </a:blip>
          <a:srcRect/>
          <a:stretch>
            <a:fillRect/>
          </a:stretch>
        </p:blipFill>
        <p:spPr bwMode="auto">
          <a:xfrm>
            <a:off x="3568223" y="2639694"/>
            <a:ext cx="5055553" cy="3037205"/>
          </a:xfrm>
          <a:prstGeom prst="rect">
            <a:avLst/>
          </a:prstGeom>
          <a:noFill/>
          <a:ln>
            <a:noFill/>
          </a:ln>
        </p:spPr>
      </p:pic>
    </p:spTree>
    <p:extLst>
      <p:ext uri="{BB962C8B-B14F-4D97-AF65-F5344CB8AC3E}">
        <p14:creationId xmlns:p14="http://schemas.microsoft.com/office/powerpoint/2010/main" val="323507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p:txBody>
          <a:bodyPr/>
          <a:lstStyle/>
          <a:p>
            <a:pPr marL="0" indent="0">
              <a:buNone/>
            </a:pPr>
            <a:r>
              <a:rPr lang="en-US" dirty="0" err="1"/>
              <a:t>Rancangan</a:t>
            </a:r>
            <a:r>
              <a:rPr lang="en-US" dirty="0"/>
              <a:t> </a:t>
            </a:r>
            <a:r>
              <a:rPr lang="en-US" dirty="0" err="1"/>
              <a:t>Antarmuka</a:t>
            </a:r>
            <a:r>
              <a:rPr lang="en-US" dirty="0"/>
              <a:t> </a:t>
            </a:r>
            <a:r>
              <a:rPr lang="en-US" dirty="0" err="1"/>
              <a:t>Aplikasi</a:t>
            </a:r>
            <a:endParaRPr lang="en-US" dirty="0"/>
          </a:p>
          <a:p>
            <a:pPr marL="0" indent="0">
              <a:buNone/>
            </a:pPr>
            <a:endParaRPr lang="id-ID" dirty="0"/>
          </a:p>
        </p:txBody>
      </p:sp>
      <p:pic>
        <p:nvPicPr>
          <p:cNvPr id="5" name="Picture 4" descr="D:\Kinect Dev\TA Bahasa Isyarat\File Buku\UI-Prototype.PNG"/>
          <p:cNvPicPr/>
          <p:nvPr/>
        </p:nvPicPr>
        <p:blipFill>
          <a:blip r:embed="rId2">
            <a:extLst>
              <a:ext uri="{28A0092B-C50C-407E-A947-70E740481C1C}">
                <a14:useLocalDpi xmlns:a14="http://schemas.microsoft.com/office/drawing/2010/main" val="0"/>
              </a:ext>
            </a:extLst>
          </a:blip>
          <a:srcRect/>
          <a:stretch>
            <a:fillRect/>
          </a:stretch>
        </p:blipFill>
        <p:spPr bwMode="auto">
          <a:xfrm>
            <a:off x="2888297" y="2701131"/>
            <a:ext cx="5322253" cy="3610769"/>
          </a:xfrm>
          <a:prstGeom prst="rect">
            <a:avLst/>
          </a:prstGeom>
          <a:noFill/>
          <a:ln>
            <a:noFill/>
          </a:ln>
        </p:spPr>
      </p:pic>
    </p:spTree>
    <p:extLst>
      <p:ext uri="{BB962C8B-B14F-4D97-AF65-F5344CB8AC3E}">
        <p14:creationId xmlns:p14="http://schemas.microsoft.com/office/powerpoint/2010/main" val="247867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a:xfrm>
            <a:off x="838200" y="1538288"/>
            <a:ext cx="10515600" cy="4351338"/>
          </a:xfrm>
        </p:spPr>
        <p:txBody>
          <a:bodyPr/>
          <a:lstStyle/>
          <a:p>
            <a:pPr marL="0" indent="0">
              <a:buNone/>
            </a:pPr>
            <a:r>
              <a:rPr lang="en-US" dirty="0" err="1"/>
              <a:t>Rancangan</a:t>
            </a:r>
            <a:r>
              <a:rPr lang="en-US" dirty="0"/>
              <a:t> Proses </a:t>
            </a:r>
            <a:r>
              <a:rPr lang="en-US" dirty="0" err="1"/>
              <a:t>Ekstraksi</a:t>
            </a:r>
            <a:r>
              <a:rPr lang="en-US" dirty="0"/>
              <a:t> </a:t>
            </a:r>
            <a:r>
              <a:rPr lang="en-US" dirty="0" err="1"/>
              <a:t>Fitur</a:t>
            </a:r>
            <a:endParaRPr lang="en-US" dirty="0"/>
          </a:p>
          <a:p>
            <a:r>
              <a:rPr lang="en-US" dirty="0" err="1"/>
              <a:t>Pengambilan</a:t>
            </a:r>
            <a:r>
              <a:rPr lang="en-US" dirty="0"/>
              <a:t> data </a:t>
            </a:r>
            <a:r>
              <a:rPr lang="en-US" i="1" dirty="0"/>
              <a:t>skeleton </a:t>
            </a:r>
            <a:r>
              <a:rPr lang="en-US" dirty="0" err="1"/>
              <a:t>pengguna</a:t>
            </a:r>
            <a:endParaRPr lang="id-ID" dirty="0"/>
          </a:p>
        </p:txBody>
      </p:sp>
      <p:pic>
        <p:nvPicPr>
          <p:cNvPr id="7" name="Picture 6" descr="D:\Kinect Dev\TA Bahasa Isyarat\File Buku\Skeleton.png"/>
          <p:cNvPicPr/>
          <p:nvPr/>
        </p:nvPicPr>
        <p:blipFill>
          <a:blip r:embed="rId2">
            <a:extLst>
              <a:ext uri="{28A0092B-C50C-407E-A947-70E740481C1C}">
                <a14:useLocalDpi xmlns:a14="http://schemas.microsoft.com/office/drawing/2010/main" val="0"/>
              </a:ext>
            </a:extLst>
          </a:blip>
          <a:srcRect/>
          <a:stretch>
            <a:fillRect/>
          </a:stretch>
        </p:blipFill>
        <p:spPr bwMode="auto">
          <a:xfrm>
            <a:off x="6750367" y="2310607"/>
            <a:ext cx="3796665" cy="2806700"/>
          </a:xfrm>
          <a:prstGeom prst="rect">
            <a:avLst/>
          </a:prstGeom>
          <a:noFill/>
          <a:ln>
            <a:noFill/>
          </a:ln>
        </p:spPr>
      </p:pic>
    </p:spTree>
    <p:extLst>
      <p:ext uri="{BB962C8B-B14F-4D97-AF65-F5344CB8AC3E}">
        <p14:creationId xmlns:p14="http://schemas.microsoft.com/office/powerpoint/2010/main" val="413448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a:xfrm>
            <a:off x="838200" y="1538288"/>
            <a:ext cx="10515600" cy="4351338"/>
          </a:xfrm>
        </p:spPr>
        <p:txBody>
          <a:bodyPr/>
          <a:lstStyle/>
          <a:p>
            <a:pPr marL="0" indent="0">
              <a:buNone/>
            </a:pPr>
            <a:r>
              <a:rPr lang="en-US" dirty="0" err="1"/>
              <a:t>Rancangan</a:t>
            </a:r>
            <a:r>
              <a:rPr lang="en-US" dirty="0"/>
              <a:t> Proses </a:t>
            </a:r>
            <a:r>
              <a:rPr lang="en-US" dirty="0" err="1"/>
              <a:t>Ekstraksi</a:t>
            </a:r>
            <a:r>
              <a:rPr lang="en-US" dirty="0"/>
              <a:t> </a:t>
            </a:r>
            <a:r>
              <a:rPr lang="en-US" dirty="0" err="1"/>
              <a:t>Fitur</a:t>
            </a:r>
            <a:endParaRPr lang="en-US" dirty="0"/>
          </a:p>
          <a:p>
            <a:r>
              <a:rPr lang="en-US" dirty="0"/>
              <a:t>Proses </a:t>
            </a:r>
            <a:r>
              <a:rPr lang="en-US" dirty="0" err="1"/>
              <a:t>Ekstraksi</a:t>
            </a:r>
            <a:r>
              <a:rPr lang="en-US" dirty="0"/>
              <a:t> </a:t>
            </a:r>
            <a:r>
              <a:rPr lang="en-US" dirty="0" err="1"/>
              <a:t>fitur</a:t>
            </a:r>
            <a:endParaRPr lang="id-ID" dirty="0"/>
          </a:p>
        </p:txBody>
      </p:sp>
      <p:pic>
        <p:nvPicPr>
          <p:cNvPr id="5" name="Picture 4" descr="D:\Kinect Dev\TA Bahasa Isyarat\File Buku\Ekstraksi Fitur.png"/>
          <p:cNvPicPr/>
          <p:nvPr/>
        </p:nvPicPr>
        <p:blipFill>
          <a:blip r:embed="rId2">
            <a:extLst>
              <a:ext uri="{28A0092B-C50C-407E-A947-70E740481C1C}">
                <a14:useLocalDpi xmlns:a14="http://schemas.microsoft.com/office/drawing/2010/main" val="0"/>
              </a:ext>
            </a:extLst>
          </a:blip>
          <a:srcRect/>
          <a:stretch>
            <a:fillRect/>
          </a:stretch>
        </p:blipFill>
        <p:spPr bwMode="auto">
          <a:xfrm>
            <a:off x="7321232" y="1287462"/>
            <a:ext cx="2578735" cy="5387975"/>
          </a:xfrm>
          <a:prstGeom prst="rect">
            <a:avLst/>
          </a:prstGeom>
          <a:noFill/>
          <a:ln>
            <a:noFill/>
          </a:ln>
        </p:spPr>
      </p:pic>
    </p:spTree>
    <p:extLst>
      <p:ext uri="{BB962C8B-B14F-4D97-AF65-F5344CB8AC3E}">
        <p14:creationId xmlns:p14="http://schemas.microsoft.com/office/powerpoint/2010/main" val="16639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a:xfrm>
            <a:off x="838200" y="1538288"/>
            <a:ext cx="10515600" cy="4351338"/>
          </a:xfrm>
        </p:spPr>
        <p:txBody>
          <a:bodyPr/>
          <a:lstStyle/>
          <a:p>
            <a:pPr marL="0" indent="0">
              <a:buNone/>
            </a:pPr>
            <a:r>
              <a:rPr lang="en-US" dirty="0" err="1"/>
              <a:t>Rancangan</a:t>
            </a:r>
            <a:r>
              <a:rPr lang="en-US" dirty="0"/>
              <a:t> Proses </a:t>
            </a:r>
            <a:r>
              <a:rPr lang="en-US" dirty="0" err="1"/>
              <a:t>Pembagian</a:t>
            </a:r>
            <a:r>
              <a:rPr lang="en-US" dirty="0"/>
              <a:t> Neural Network</a:t>
            </a:r>
          </a:p>
          <a:p>
            <a:pPr marL="0" indent="0">
              <a:buNone/>
            </a:pPr>
            <a:r>
              <a:rPr lang="en-US" dirty="0"/>
              <a:t>	Proses </a:t>
            </a:r>
            <a:r>
              <a:rPr lang="en-US" dirty="0" err="1"/>
              <a:t>pembagian</a:t>
            </a:r>
            <a:r>
              <a:rPr lang="en-US" dirty="0"/>
              <a:t> neural network </a:t>
            </a:r>
            <a:r>
              <a:rPr lang="en-US" dirty="0" err="1"/>
              <a:t>pada</a:t>
            </a:r>
            <a:r>
              <a:rPr lang="en-US" dirty="0"/>
              <a:t> </a:t>
            </a:r>
            <a:r>
              <a:rPr lang="en-US" dirty="0" err="1"/>
              <a:t>aplikasi</a:t>
            </a:r>
            <a:r>
              <a:rPr lang="en-US" dirty="0"/>
              <a:t> </a:t>
            </a:r>
            <a:r>
              <a:rPr lang="en-US" dirty="0" err="1"/>
              <a:t>ini</a:t>
            </a:r>
            <a:r>
              <a:rPr lang="en-US" dirty="0"/>
              <a:t> </a:t>
            </a:r>
            <a:r>
              <a:rPr lang="en-US" dirty="0" err="1"/>
              <a:t>dilakukan</a:t>
            </a:r>
            <a:r>
              <a:rPr lang="en-US" dirty="0"/>
              <a:t> </a:t>
            </a:r>
            <a:r>
              <a:rPr lang="en-US" dirty="0" err="1"/>
              <a:t>dengan</a:t>
            </a:r>
            <a:r>
              <a:rPr lang="en-US" dirty="0"/>
              <a:t> </a:t>
            </a:r>
            <a:r>
              <a:rPr lang="en-US" dirty="0" err="1"/>
              <a:t>membagi</a:t>
            </a:r>
            <a:r>
              <a:rPr lang="en-US" dirty="0"/>
              <a:t> </a:t>
            </a:r>
            <a:r>
              <a:rPr lang="en-US" dirty="0" err="1"/>
              <a:t>bahasa</a:t>
            </a:r>
            <a:r>
              <a:rPr lang="en-US" dirty="0"/>
              <a:t> </a:t>
            </a:r>
            <a:r>
              <a:rPr lang="en-US" dirty="0" err="1"/>
              <a:t>isyarat</a:t>
            </a:r>
            <a:r>
              <a:rPr lang="en-US" dirty="0"/>
              <a:t> </a:t>
            </a:r>
            <a:r>
              <a:rPr lang="en-US" dirty="0" err="1"/>
              <a:t>menjadi</a:t>
            </a:r>
            <a:r>
              <a:rPr lang="en-US" dirty="0"/>
              <a:t> 2 </a:t>
            </a:r>
            <a:r>
              <a:rPr lang="en-US" dirty="0" err="1"/>
              <a:t>golongan</a:t>
            </a:r>
            <a:r>
              <a:rPr lang="en-US" dirty="0"/>
              <a:t> </a:t>
            </a:r>
            <a:r>
              <a:rPr lang="en-US" dirty="0" err="1"/>
              <a:t>sesuai</a:t>
            </a:r>
            <a:r>
              <a:rPr lang="en-US" dirty="0"/>
              <a:t> </a:t>
            </a:r>
            <a:r>
              <a:rPr lang="en-US" dirty="0" err="1"/>
              <a:t>dengan</a:t>
            </a:r>
            <a:r>
              <a:rPr lang="en-US" dirty="0"/>
              <a:t> </a:t>
            </a:r>
            <a:r>
              <a:rPr lang="en-US" dirty="0" err="1"/>
              <a:t>percobaan</a:t>
            </a:r>
            <a:r>
              <a:rPr lang="en-US" dirty="0"/>
              <a:t> </a:t>
            </a:r>
            <a:r>
              <a:rPr lang="en-US" dirty="0" err="1"/>
              <a:t>penulis</a:t>
            </a:r>
            <a:r>
              <a:rPr lang="en-US" dirty="0"/>
              <a:t> </a:t>
            </a:r>
            <a:r>
              <a:rPr lang="en-US" dirty="0" err="1"/>
              <a:t>menggunakan</a:t>
            </a:r>
            <a:r>
              <a:rPr lang="en-US" dirty="0"/>
              <a:t> </a:t>
            </a:r>
            <a:r>
              <a:rPr lang="en-US" dirty="0" err="1"/>
              <a:t>metode</a:t>
            </a:r>
            <a:r>
              <a:rPr lang="en-US" dirty="0"/>
              <a:t> Decision Tree yang </a:t>
            </a:r>
            <a:r>
              <a:rPr lang="en-US" dirty="0" err="1"/>
              <a:t>ada</a:t>
            </a:r>
            <a:r>
              <a:rPr lang="en-US" dirty="0"/>
              <a:t> </a:t>
            </a:r>
            <a:r>
              <a:rPr lang="en-US" dirty="0" err="1"/>
              <a:t>pada</a:t>
            </a:r>
            <a:r>
              <a:rPr lang="en-US" dirty="0"/>
              <a:t> </a:t>
            </a:r>
            <a:r>
              <a:rPr lang="en-US" dirty="0" err="1"/>
              <a:t>aplikasi</a:t>
            </a:r>
            <a:r>
              <a:rPr lang="en-US" dirty="0"/>
              <a:t> WEKA </a:t>
            </a:r>
            <a:r>
              <a:rPr lang="en-US" dirty="0" err="1"/>
              <a:t>dengan</a:t>
            </a:r>
            <a:r>
              <a:rPr lang="en-US" dirty="0"/>
              <a:t> dataset yang </a:t>
            </a:r>
            <a:r>
              <a:rPr lang="en-US" dirty="0" err="1"/>
              <a:t>sebelumnya</a:t>
            </a:r>
            <a:r>
              <a:rPr lang="en-US" dirty="0"/>
              <a:t> </a:t>
            </a:r>
            <a:r>
              <a:rPr lang="en-US" dirty="0" err="1"/>
              <a:t>sudah</a:t>
            </a:r>
            <a:r>
              <a:rPr lang="en-US" dirty="0"/>
              <a:t> </a:t>
            </a:r>
            <a:r>
              <a:rPr lang="en-US" dirty="0" err="1"/>
              <a:t>dibuat</a:t>
            </a:r>
            <a:r>
              <a:rPr lang="en-US" dirty="0"/>
              <a:t>.</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2470327027"/>
              </p:ext>
            </p:extLst>
          </p:nvPr>
        </p:nvGraphicFramePr>
        <p:xfrm>
          <a:off x="2891472" y="4245134"/>
          <a:ext cx="4861878" cy="1165065"/>
        </p:xfrm>
        <a:graphic>
          <a:graphicData uri="http://schemas.openxmlformats.org/drawingml/2006/table">
            <a:tbl>
              <a:tblPr firstRow="1" firstCol="1" bandRow="1">
                <a:tableStyleId>{5C22544A-7EE6-4342-B048-85BDC9FD1C3A}</a:tableStyleId>
              </a:tblPr>
              <a:tblGrid>
                <a:gridCol w="595961">
                  <a:extLst>
                    <a:ext uri="{9D8B030D-6E8A-4147-A177-3AD203B41FA5}">
                      <a16:colId xmlns:a16="http://schemas.microsoft.com/office/drawing/2014/main" val="2664993920"/>
                    </a:ext>
                  </a:extLst>
                </a:gridCol>
                <a:gridCol w="2644735">
                  <a:extLst>
                    <a:ext uri="{9D8B030D-6E8A-4147-A177-3AD203B41FA5}">
                      <a16:colId xmlns:a16="http://schemas.microsoft.com/office/drawing/2014/main" val="3245405764"/>
                    </a:ext>
                  </a:extLst>
                </a:gridCol>
                <a:gridCol w="1621182">
                  <a:extLst>
                    <a:ext uri="{9D8B030D-6E8A-4147-A177-3AD203B41FA5}">
                      <a16:colId xmlns:a16="http://schemas.microsoft.com/office/drawing/2014/main" val="1762374126"/>
                    </a:ext>
                  </a:extLst>
                </a:gridCol>
              </a:tblGrid>
              <a:tr h="388355">
                <a:tc>
                  <a:txBody>
                    <a:bodyPr/>
                    <a:lstStyle/>
                    <a:p>
                      <a:pPr algn="ctr">
                        <a:spcAft>
                          <a:spcPts val="0"/>
                        </a:spcAft>
                      </a:pPr>
                      <a:r>
                        <a:rPr lang="en-US" sz="1100">
                          <a:effectLst/>
                        </a:rPr>
                        <a:t>Rule</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If</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Then</a:t>
                      </a:r>
                      <a:endParaRPr lang="id-ID"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9721485"/>
                  </a:ext>
                </a:extLst>
              </a:tr>
              <a:tr h="388355">
                <a:tc>
                  <a:txBody>
                    <a:bodyPr/>
                    <a:lstStyle/>
                    <a:p>
                      <a:pPr algn="ctr">
                        <a:spcAft>
                          <a:spcPts val="0"/>
                        </a:spcAft>
                      </a:pPr>
                      <a:r>
                        <a:rPr lang="en-US" sz="1100">
                          <a:effectLst/>
                        </a:rPr>
                        <a:t>1</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ER – WR (y) &lt; 0.53f</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Gol1.xml</a:t>
                      </a:r>
                      <a:endParaRPr lang="id-ID"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6624538"/>
                  </a:ext>
                </a:extLst>
              </a:tr>
              <a:tr h="388355">
                <a:tc>
                  <a:txBody>
                    <a:bodyPr/>
                    <a:lstStyle/>
                    <a:p>
                      <a:pPr algn="ctr">
                        <a:spcAft>
                          <a:spcPts val="0"/>
                        </a:spcAft>
                      </a:pPr>
                      <a:r>
                        <a:rPr lang="en-US" sz="1100">
                          <a:effectLst/>
                        </a:rPr>
                        <a:t>2</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a:effectLst/>
                        </a:rPr>
                        <a:t>else</a:t>
                      </a:r>
                      <a:endParaRPr lang="id-ID"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100" dirty="0">
                          <a:effectLst/>
                        </a:rPr>
                        <a:t>Gol2.xml</a:t>
                      </a:r>
                      <a:endParaRPr lang="id-ID"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3037004"/>
                  </a:ext>
                </a:extLst>
              </a:tr>
            </a:tbl>
          </a:graphicData>
        </a:graphic>
      </p:graphicFrame>
    </p:spTree>
    <p:extLst>
      <p:ext uri="{BB962C8B-B14F-4D97-AF65-F5344CB8AC3E}">
        <p14:creationId xmlns:p14="http://schemas.microsoft.com/office/powerpoint/2010/main" val="146880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US" dirty="0" err="1"/>
              <a:t>Perancangan</a:t>
            </a:r>
            <a:r>
              <a:rPr lang="en-US" dirty="0"/>
              <a:t> </a:t>
            </a:r>
            <a:r>
              <a:rPr lang="en-US" dirty="0" err="1"/>
              <a:t>Perangkat</a:t>
            </a:r>
            <a:r>
              <a:rPr lang="en-US" dirty="0"/>
              <a:t> </a:t>
            </a:r>
            <a:r>
              <a:rPr lang="en-US" dirty="0" err="1"/>
              <a:t>Lunak</a:t>
            </a:r>
            <a:r>
              <a:rPr lang="en-US" dirty="0"/>
              <a:t> (Cont.)</a:t>
            </a:r>
            <a:endParaRPr lang="id-ID" dirty="0"/>
          </a:p>
        </p:txBody>
      </p:sp>
      <p:sp>
        <p:nvSpPr>
          <p:cNvPr id="3" name="Content Placeholder 2"/>
          <p:cNvSpPr>
            <a:spLocks noGrp="1"/>
          </p:cNvSpPr>
          <p:nvPr>
            <p:ph idx="1"/>
          </p:nvPr>
        </p:nvSpPr>
        <p:spPr>
          <a:xfrm>
            <a:off x="838200" y="1538288"/>
            <a:ext cx="10515600" cy="4351338"/>
          </a:xfrm>
        </p:spPr>
        <p:txBody>
          <a:bodyPr/>
          <a:lstStyle/>
          <a:p>
            <a:pPr marL="0" indent="0">
              <a:buNone/>
            </a:pPr>
            <a:r>
              <a:rPr lang="en-US" dirty="0" err="1"/>
              <a:t>Rancangan</a:t>
            </a:r>
            <a:r>
              <a:rPr lang="en-US" dirty="0"/>
              <a:t> Proses </a:t>
            </a:r>
            <a:r>
              <a:rPr lang="en-US" dirty="0" err="1"/>
              <a:t>Normalisasi</a:t>
            </a:r>
            <a:r>
              <a:rPr lang="en-US" dirty="0"/>
              <a:t> </a:t>
            </a:r>
            <a:r>
              <a:rPr lang="en-US" dirty="0" err="1"/>
              <a:t>Fitur</a:t>
            </a:r>
            <a:endParaRPr lang="en-US" dirty="0"/>
          </a:p>
          <a:p>
            <a:pPr marL="0" indent="0">
              <a:buNone/>
            </a:pPr>
            <a:endParaRPr lang="en-US" dirty="0"/>
          </a:p>
          <a:p>
            <a:pPr marL="0" indent="0">
              <a:buNone/>
            </a:pPr>
            <a:endParaRPr lang="en-US" dirty="0"/>
          </a:p>
          <a:p>
            <a:pPr marL="0" indent="0">
              <a:buNone/>
            </a:pPr>
            <a:r>
              <a:rPr lang="en-US" dirty="0"/>
              <a:t>	</a:t>
            </a:r>
            <a:r>
              <a:rPr lang="en-US" dirty="0" err="1"/>
              <a:t>dengan</a:t>
            </a:r>
            <a:r>
              <a:rPr lang="en-US" dirty="0"/>
              <a:t> </a:t>
            </a:r>
            <a:r>
              <a:rPr lang="en-US" dirty="0" err="1"/>
              <a:t>menggunakan</a:t>
            </a:r>
            <a:r>
              <a:rPr lang="en-US" dirty="0"/>
              <a:t> </a:t>
            </a:r>
            <a:r>
              <a:rPr lang="en-US" dirty="0" err="1"/>
              <a:t>persaaman</a:t>
            </a:r>
            <a:r>
              <a:rPr lang="en-US" dirty="0"/>
              <a:t> </a:t>
            </a:r>
            <a:r>
              <a:rPr lang="en-US" dirty="0" err="1"/>
              <a:t>tersebut</a:t>
            </a:r>
            <a:r>
              <a:rPr lang="en-US" dirty="0"/>
              <a:t>, </a:t>
            </a:r>
            <a:r>
              <a:rPr lang="en-US" dirty="0" err="1"/>
              <a:t>dilakukan</a:t>
            </a:r>
            <a:r>
              <a:rPr lang="en-US" dirty="0"/>
              <a:t> proses </a:t>
            </a:r>
            <a:r>
              <a:rPr lang="en-US" i="1" dirty="0"/>
              <a:t>feature </a:t>
            </a:r>
            <a:r>
              <a:rPr lang="en-US" i="1" dirty="0" err="1"/>
              <a:t>scalling</a:t>
            </a:r>
            <a:r>
              <a:rPr lang="en-US" dirty="0"/>
              <a:t> </a:t>
            </a:r>
            <a:r>
              <a:rPr lang="en-US" dirty="0" err="1"/>
              <a:t>untuk</a:t>
            </a:r>
            <a:r>
              <a:rPr lang="en-US" dirty="0"/>
              <a:t> </a:t>
            </a:r>
            <a:r>
              <a:rPr lang="en-US" dirty="0" err="1"/>
              <a:t>membuat</a:t>
            </a:r>
            <a:r>
              <a:rPr lang="en-US" dirty="0"/>
              <a:t> </a:t>
            </a:r>
            <a:r>
              <a:rPr lang="en-US" dirty="0" err="1"/>
              <a:t>fitur</a:t>
            </a:r>
            <a:r>
              <a:rPr lang="en-US" dirty="0"/>
              <a:t> </a:t>
            </a:r>
            <a:r>
              <a:rPr lang="en-US" dirty="0" err="1"/>
              <a:t>dalam</a:t>
            </a:r>
            <a:r>
              <a:rPr lang="en-US" dirty="0"/>
              <a:t> range 0 – 1.</a:t>
            </a:r>
          </a:p>
        </p:txBody>
      </p:sp>
      <mc:AlternateContent xmlns:mc="http://schemas.openxmlformats.org/markup-compatibility/2006">
        <mc:Choice xmlns:a14="http://schemas.microsoft.com/office/drawing/2010/main" Requires="a14">
          <p:sp>
            <p:nvSpPr>
              <p:cNvPr id="6" name="Rectangle 5"/>
              <p:cNvSpPr/>
              <p:nvPr/>
            </p:nvSpPr>
            <p:spPr>
              <a:xfrm>
                <a:off x="4060315" y="2206107"/>
                <a:ext cx="2035685" cy="65774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id-ID" smtClean="0">
                              <a:latin typeface="Cambria Math" panose="02040503050406030204" pitchFamily="18" charset="0"/>
                            </a:rPr>
                          </m:ctrlPr>
                        </m:sSupPr>
                        <m:e>
                          <m:r>
                            <a:rPr lang="id-ID" i="1">
                              <a:latin typeface="Cambria Math" panose="02040503050406030204" pitchFamily="18" charset="0"/>
                            </a:rPr>
                            <m:t>𝑋</m:t>
                          </m:r>
                        </m:e>
                        <m:sup>
                          <m:r>
                            <a:rPr lang="id-ID" i="0">
                              <a:latin typeface="Cambria Math" panose="02040503050406030204" pitchFamily="18" charset="0"/>
                            </a:rPr>
                            <m:t>′</m:t>
                          </m:r>
                        </m:sup>
                      </m:sSup>
                      <m:r>
                        <a:rPr lang="id-ID" i="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𝑋</m:t>
                          </m:r>
                          <m:r>
                            <a:rPr lang="id-ID" i="0">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𝑋</m:t>
                              </m:r>
                            </m:e>
                            <m:sub>
                              <m:r>
                                <a:rPr lang="id-ID" i="1">
                                  <a:latin typeface="Cambria Math" panose="02040503050406030204" pitchFamily="18" charset="0"/>
                                </a:rPr>
                                <m:t>𝑚𝑖𝑛</m:t>
                              </m:r>
                            </m:sub>
                          </m:sSub>
                        </m:num>
                        <m:den>
                          <m:sSub>
                            <m:sSubPr>
                              <m:ctrlPr>
                                <a:rPr lang="id-ID" i="1">
                                  <a:latin typeface="Cambria Math" panose="02040503050406030204" pitchFamily="18" charset="0"/>
                                </a:rPr>
                              </m:ctrlPr>
                            </m:sSubPr>
                            <m:e>
                              <m:r>
                                <a:rPr lang="id-ID" i="1">
                                  <a:latin typeface="Cambria Math" panose="02040503050406030204" pitchFamily="18" charset="0"/>
                                </a:rPr>
                                <m:t>𝑋</m:t>
                              </m:r>
                            </m:e>
                            <m:sub>
                              <m:r>
                                <a:rPr lang="id-ID" i="1">
                                  <a:latin typeface="Cambria Math" panose="02040503050406030204" pitchFamily="18" charset="0"/>
                                </a:rPr>
                                <m:t>𝑚𝑎𝑥</m:t>
                              </m:r>
                            </m:sub>
                          </m:sSub>
                          <m:r>
                            <a:rPr lang="id-ID" i="0">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𝑋</m:t>
                              </m:r>
                            </m:e>
                            <m:sub>
                              <m:r>
                                <a:rPr lang="id-ID" i="1">
                                  <a:latin typeface="Cambria Math" panose="02040503050406030204" pitchFamily="18" charset="0"/>
                                </a:rPr>
                                <m:t>𝑚𝑖𝑛</m:t>
                              </m:r>
                            </m:sub>
                          </m:sSub>
                        </m:den>
                      </m:f>
                    </m:oMath>
                  </m:oMathPara>
                </a14:m>
                <a:endParaRPr lang="id-ID" dirty="0"/>
              </a:p>
            </p:txBody>
          </p:sp>
        </mc:Choice>
        <mc:Fallback>
          <p:sp>
            <p:nvSpPr>
              <p:cNvPr id="6" name="Rectangle 5"/>
              <p:cNvSpPr>
                <a:spLocks noRot="1" noChangeAspect="1" noMove="1" noResize="1" noEditPoints="1" noAdjustHandles="1" noChangeArrowheads="1" noChangeShapeType="1" noTextEdit="1"/>
              </p:cNvSpPr>
              <p:nvPr/>
            </p:nvSpPr>
            <p:spPr>
              <a:xfrm>
                <a:off x="4060315" y="2206107"/>
                <a:ext cx="2035685" cy="657744"/>
              </a:xfrm>
              <a:prstGeom prst="rect">
                <a:avLst/>
              </a:prstGeom>
              <a:blipFill>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11567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711" y="2952208"/>
            <a:ext cx="10515600" cy="1325563"/>
          </a:xfrm>
        </p:spPr>
        <p:txBody>
          <a:bodyPr/>
          <a:lstStyle/>
          <a:p>
            <a:pPr algn="ctr"/>
            <a:r>
              <a:rPr lang="en-US" dirty="0"/>
              <a:t>IMPLEMENTASI</a:t>
            </a:r>
            <a:endParaRPr lang="id-ID" dirty="0"/>
          </a:p>
        </p:txBody>
      </p:sp>
    </p:spTree>
    <p:extLst>
      <p:ext uri="{BB962C8B-B14F-4D97-AF65-F5344CB8AC3E}">
        <p14:creationId xmlns:p14="http://schemas.microsoft.com/office/powerpoint/2010/main" val="386763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711" y="2952208"/>
            <a:ext cx="10515600" cy="1325563"/>
          </a:xfrm>
        </p:spPr>
        <p:txBody>
          <a:bodyPr/>
          <a:lstStyle/>
          <a:p>
            <a:pPr algn="ctr"/>
            <a:r>
              <a:rPr lang="en-US" dirty="0"/>
              <a:t>PENDAHULUAN</a:t>
            </a:r>
            <a:endParaRPr lang="id-ID" dirty="0"/>
          </a:p>
        </p:txBody>
      </p:sp>
    </p:spTree>
    <p:extLst>
      <p:ext uri="{BB962C8B-B14F-4D97-AF65-F5344CB8AC3E}">
        <p14:creationId xmlns:p14="http://schemas.microsoft.com/office/powerpoint/2010/main" val="60423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Implementasi</a:t>
            </a:r>
            <a:r>
              <a:rPr lang="en-US" dirty="0"/>
              <a:t> </a:t>
            </a:r>
            <a:r>
              <a:rPr lang="en-US" dirty="0" err="1"/>
              <a:t>Aplikasi</a:t>
            </a:r>
            <a:endParaRPr lang="id-ID" dirty="0"/>
          </a:p>
        </p:txBody>
      </p:sp>
      <p:sp>
        <p:nvSpPr>
          <p:cNvPr id="3" name="Content Placeholder 2"/>
          <p:cNvSpPr>
            <a:spLocks noGrp="1"/>
          </p:cNvSpPr>
          <p:nvPr>
            <p:ph idx="1"/>
          </p:nvPr>
        </p:nvSpPr>
        <p:spPr/>
        <p:txBody>
          <a:bodyPr/>
          <a:lstStyle/>
          <a:p>
            <a:pPr marL="0" indent="0">
              <a:buNone/>
            </a:pPr>
            <a:r>
              <a:rPr lang="en-US" dirty="0" err="1"/>
              <a:t>Implementasi</a:t>
            </a:r>
            <a:r>
              <a:rPr lang="en-US" dirty="0"/>
              <a:t> </a:t>
            </a:r>
            <a:r>
              <a:rPr lang="en-US" dirty="0" err="1"/>
              <a:t>Antarmuka</a:t>
            </a:r>
            <a:endParaRPr lang="id-ID" dirty="0"/>
          </a:p>
        </p:txBody>
      </p:sp>
      <p:pic>
        <p:nvPicPr>
          <p:cNvPr id="4" name="Picture 3" descr="D:\Kinect Dev\TA Bahasa Isyarat\File Buku\UI.PNG"/>
          <p:cNvPicPr/>
          <p:nvPr/>
        </p:nvPicPr>
        <p:blipFill>
          <a:blip r:embed="rId2">
            <a:extLst>
              <a:ext uri="{28A0092B-C50C-407E-A947-70E740481C1C}">
                <a14:useLocalDpi xmlns:a14="http://schemas.microsoft.com/office/drawing/2010/main" val="0"/>
              </a:ext>
            </a:extLst>
          </a:blip>
          <a:srcRect/>
          <a:stretch>
            <a:fillRect/>
          </a:stretch>
        </p:blipFill>
        <p:spPr bwMode="auto">
          <a:xfrm>
            <a:off x="3116897" y="2419350"/>
            <a:ext cx="5227003" cy="3892550"/>
          </a:xfrm>
          <a:prstGeom prst="rect">
            <a:avLst/>
          </a:prstGeom>
          <a:noFill/>
          <a:ln>
            <a:noFill/>
          </a:ln>
        </p:spPr>
      </p:pic>
    </p:spTree>
    <p:extLst>
      <p:ext uri="{BB962C8B-B14F-4D97-AF65-F5344CB8AC3E}">
        <p14:creationId xmlns:p14="http://schemas.microsoft.com/office/powerpoint/2010/main" val="2884266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Implementasi</a:t>
            </a:r>
            <a:r>
              <a:rPr lang="en-US" dirty="0"/>
              <a:t> </a:t>
            </a:r>
            <a:r>
              <a:rPr lang="en-US" dirty="0" err="1"/>
              <a:t>Aplikasi</a:t>
            </a:r>
            <a:r>
              <a:rPr lang="en-US" dirty="0"/>
              <a:t> (Cont.)</a:t>
            </a:r>
            <a:endParaRPr lang="id-ID" dirty="0"/>
          </a:p>
        </p:txBody>
      </p:sp>
      <p:sp>
        <p:nvSpPr>
          <p:cNvPr id="3" name="Content Placeholder 2"/>
          <p:cNvSpPr>
            <a:spLocks noGrp="1"/>
          </p:cNvSpPr>
          <p:nvPr>
            <p:ph idx="1"/>
          </p:nvPr>
        </p:nvSpPr>
        <p:spPr/>
        <p:txBody>
          <a:bodyPr/>
          <a:lstStyle/>
          <a:p>
            <a:pPr marL="0" indent="0">
              <a:buNone/>
            </a:pPr>
            <a:r>
              <a:rPr lang="en-US" dirty="0" err="1"/>
              <a:t>Implementasi</a:t>
            </a:r>
            <a:r>
              <a:rPr lang="en-US" dirty="0"/>
              <a:t> </a:t>
            </a:r>
            <a:r>
              <a:rPr lang="en-US" dirty="0" err="1"/>
              <a:t>Aplikasi</a:t>
            </a:r>
            <a:endParaRPr lang="id-ID" dirty="0"/>
          </a:p>
        </p:txBody>
      </p:sp>
    </p:spTree>
    <p:extLst>
      <p:ext uri="{BB962C8B-B14F-4D97-AF65-F5344CB8AC3E}">
        <p14:creationId xmlns:p14="http://schemas.microsoft.com/office/powerpoint/2010/main" val="8238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Latar</a:t>
            </a:r>
            <a:r>
              <a:rPr lang="en-US" dirty="0"/>
              <a:t> </a:t>
            </a:r>
            <a:r>
              <a:rPr lang="en-US" dirty="0" err="1"/>
              <a:t>Belakang</a:t>
            </a:r>
            <a:endParaRPr lang="id-ID" dirty="0"/>
          </a:p>
        </p:txBody>
      </p:sp>
      <p:sp>
        <p:nvSpPr>
          <p:cNvPr id="3" name="Content Placeholder 2"/>
          <p:cNvSpPr>
            <a:spLocks noGrp="1"/>
          </p:cNvSpPr>
          <p:nvPr>
            <p:ph idx="1"/>
          </p:nvPr>
        </p:nvSpPr>
        <p:spPr/>
        <p:txBody>
          <a:bodyPr/>
          <a:lstStyle/>
          <a:p>
            <a:r>
              <a:rPr lang="en-US" dirty="0"/>
              <a:t>Bahasa </a:t>
            </a:r>
            <a:r>
              <a:rPr lang="en-US" dirty="0" err="1"/>
              <a:t>isyarat</a:t>
            </a:r>
            <a:r>
              <a:rPr lang="en-US" dirty="0"/>
              <a:t> </a:t>
            </a:r>
            <a:r>
              <a:rPr lang="en-US" dirty="0" err="1"/>
              <a:t>adalah</a:t>
            </a:r>
            <a:r>
              <a:rPr lang="en-US" dirty="0"/>
              <a:t> media </a:t>
            </a:r>
            <a:r>
              <a:rPr lang="en-US" dirty="0" err="1"/>
              <a:t>bagi</a:t>
            </a:r>
            <a:r>
              <a:rPr lang="en-US" dirty="0"/>
              <a:t> </a:t>
            </a:r>
            <a:r>
              <a:rPr lang="en-US" dirty="0" err="1"/>
              <a:t>pada</a:t>
            </a:r>
            <a:r>
              <a:rPr lang="en-US" dirty="0"/>
              <a:t> </a:t>
            </a:r>
            <a:r>
              <a:rPr lang="en-US" dirty="0" err="1"/>
              <a:t>penderita</a:t>
            </a:r>
            <a:r>
              <a:rPr lang="en-US" dirty="0"/>
              <a:t> </a:t>
            </a:r>
            <a:r>
              <a:rPr lang="en-US" dirty="0" err="1"/>
              <a:t>Tunarungu</a:t>
            </a:r>
            <a:r>
              <a:rPr lang="en-US" dirty="0"/>
              <a:t> </a:t>
            </a:r>
            <a:r>
              <a:rPr lang="en-US" dirty="0" err="1"/>
              <a:t>untuk</a:t>
            </a:r>
            <a:r>
              <a:rPr lang="en-US" dirty="0"/>
              <a:t> </a:t>
            </a:r>
            <a:r>
              <a:rPr lang="en-US" dirty="0" err="1"/>
              <a:t>berkomunikasi</a:t>
            </a:r>
            <a:r>
              <a:rPr lang="en-US" dirty="0"/>
              <a:t> </a:t>
            </a:r>
            <a:r>
              <a:rPr lang="en-US" dirty="0" err="1"/>
              <a:t>dengan</a:t>
            </a:r>
            <a:r>
              <a:rPr lang="en-US" dirty="0"/>
              <a:t> </a:t>
            </a:r>
            <a:r>
              <a:rPr lang="en-US" dirty="0" err="1"/>
              <a:t>sekitarnya</a:t>
            </a:r>
            <a:r>
              <a:rPr lang="en-US" dirty="0"/>
              <a:t>. </a:t>
            </a:r>
          </a:p>
          <a:p>
            <a:r>
              <a:rPr lang="en-US" dirty="0" err="1"/>
              <a:t>Survei</a:t>
            </a:r>
            <a:r>
              <a:rPr lang="en-US" dirty="0"/>
              <a:t> yang </a:t>
            </a:r>
            <a:r>
              <a:rPr lang="en-US" dirty="0" err="1"/>
              <a:t>dilakukan</a:t>
            </a:r>
            <a:r>
              <a:rPr lang="en-US" dirty="0"/>
              <a:t> Multi Center Study di Asia Tenggara, Indonesia </a:t>
            </a:r>
            <a:r>
              <a:rPr lang="en-US" dirty="0" err="1"/>
              <a:t>termasuk</a:t>
            </a:r>
            <a:r>
              <a:rPr lang="en-US" dirty="0"/>
              <a:t> </a:t>
            </a:r>
            <a:r>
              <a:rPr lang="en-US" dirty="0" err="1"/>
              <a:t>dalam</a:t>
            </a:r>
            <a:r>
              <a:rPr lang="en-US" dirty="0"/>
              <a:t> 4 </a:t>
            </a:r>
            <a:r>
              <a:rPr lang="en-US" dirty="0" err="1"/>
              <a:t>negara</a:t>
            </a:r>
            <a:r>
              <a:rPr lang="en-US" dirty="0"/>
              <a:t> </a:t>
            </a:r>
            <a:r>
              <a:rPr lang="en-US" dirty="0" err="1"/>
              <a:t>dengan</a:t>
            </a:r>
            <a:r>
              <a:rPr lang="en-US" dirty="0"/>
              <a:t> </a:t>
            </a:r>
            <a:r>
              <a:rPr lang="en-US" dirty="0" err="1"/>
              <a:t>prevalensi</a:t>
            </a:r>
            <a:r>
              <a:rPr lang="en-US" dirty="0"/>
              <a:t> </a:t>
            </a:r>
            <a:r>
              <a:rPr lang="en-US" dirty="0" err="1"/>
              <a:t>ketulian</a:t>
            </a:r>
            <a:r>
              <a:rPr lang="en-US" dirty="0"/>
              <a:t> yang </a:t>
            </a:r>
            <a:r>
              <a:rPr lang="en-US" dirty="0" err="1"/>
              <a:t>cukup</a:t>
            </a:r>
            <a:r>
              <a:rPr lang="en-US" dirty="0"/>
              <a:t> </a:t>
            </a:r>
            <a:r>
              <a:rPr lang="en-US" dirty="0" err="1"/>
              <a:t>tinggi</a:t>
            </a:r>
            <a:r>
              <a:rPr lang="en-US" dirty="0"/>
              <a:t> </a:t>
            </a:r>
            <a:r>
              <a:rPr lang="en-US" dirty="0" err="1"/>
              <a:t>yaitu</a:t>
            </a:r>
            <a:r>
              <a:rPr lang="en-US" dirty="0"/>
              <a:t> 4.6 </a:t>
            </a:r>
            <a:r>
              <a:rPr lang="en-US" dirty="0" err="1"/>
              <a:t>persen</a:t>
            </a:r>
            <a:endParaRPr lang="en-US" dirty="0"/>
          </a:p>
          <a:p>
            <a:r>
              <a:rPr lang="en-US" dirty="0"/>
              <a:t>Di Indonesia </a:t>
            </a:r>
            <a:r>
              <a:rPr lang="en-US" dirty="0" err="1"/>
              <a:t>ada</a:t>
            </a:r>
            <a:r>
              <a:rPr lang="en-US" dirty="0"/>
              <a:t> </a:t>
            </a:r>
            <a:r>
              <a:rPr lang="en-US" dirty="0" err="1"/>
              <a:t>dua</a:t>
            </a:r>
            <a:r>
              <a:rPr lang="en-US" dirty="0"/>
              <a:t> </a:t>
            </a:r>
            <a:r>
              <a:rPr lang="en-US" dirty="0" err="1"/>
              <a:t>dasar</a:t>
            </a:r>
            <a:r>
              <a:rPr lang="en-US" dirty="0"/>
              <a:t> </a:t>
            </a:r>
            <a:r>
              <a:rPr lang="en-US" dirty="0" err="1"/>
              <a:t>bahasa</a:t>
            </a:r>
            <a:r>
              <a:rPr lang="en-US" dirty="0"/>
              <a:t> </a:t>
            </a:r>
            <a:r>
              <a:rPr lang="en-US" dirty="0" err="1"/>
              <a:t>isyarat</a:t>
            </a:r>
            <a:r>
              <a:rPr lang="en-US" dirty="0"/>
              <a:t>  yang </a:t>
            </a:r>
            <a:r>
              <a:rPr lang="en-US" dirty="0" err="1"/>
              <a:t>digunakan</a:t>
            </a:r>
            <a:r>
              <a:rPr lang="en-US" dirty="0"/>
              <a:t>, </a:t>
            </a:r>
            <a:r>
              <a:rPr lang="en-US" dirty="0" err="1"/>
              <a:t>salah</a:t>
            </a:r>
            <a:r>
              <a:rPr lang="en-US" dirty="0"/>
              <a:t> </a:t>
            </a:r>
            <a:r>
              <a:rPr lang="en-US" dirty="0" err="1"/>
              <a:t>satunya</a:t>
            </a:r>
            <a:r>
              <a:rPr lang="en-US" dirty="0"/>
              <a:t> </a:t>
            </a:r>
            <a:r>
              <a:rPr lang="en-US" dirty="0" err="1"/>
              <a:t>adalah</a:t>
            </a:r>
            <a:r>
              <a:rPr lang="en-US" dirty="0"/>
              <a:t> </a:t>
            </a:r>
            <a:r>
              <a:rPr lang="en-US" dirty="0" err="1"/>
              <a:t>Sistem</a:t>
            </a:r>
            <a:r>
              <a:rPr lang="en-US" dirty="0"/>
              <a:t> </a:t>
            </a:r>
            <a:r>
              <a:rPr lang="en-US" dirty="0" err="1"/>
              <a:t>Isyarat</a:t>
            </a:r>
            <a:r>
              <a:rPr lang="en-US" dirty="0"/>
              <a:t> Bahasa Indonesia (SIBI)</a:t>
            </a:r>
          </a:p>
          <a:p>
            <a:r>
              <a:rPr lang="en-US" dirty="0" err="1"/>
              <a:t>Teknologi</a:t>
            </a:r>
            <a:r>
              <a:rPr lang="en-US" dirty="0"/>
              <a:t> yang </a:t>
            </a:r>
            <a:r>
              <a:rPr lang="en-US" dirty="0" err="1"/>
              <a:t>berkembang</a:t>
            </a:r>
            <a:r>
              <a:rPr lang="en-US" dirty="0"/>
              <a:t> </a:t>
            </a:r>
            <a:r>
              <a:rPr lang="en-US" dirty="0" err="1"/>
              <a:t>pesat</a:t>
            </a:r>
            <a:r>
              <a:rPr lang="en-US" dirty="0"/>
              <a:t>.</a:t>
            </a:r>
          </a:p>
          <a:p>
            <a:r>
              <a:rPr lang="en-US" dirty="0" err="1"/>
              <a:t>Pengembangan</a:t>
            </a:r>
            <a:r>
              <a:rPr lang="en-US" dirty="0"/>
              <a:t> </a:t>
            </a:r>
            <a:r>
              <a:rPr lang="en-US" dirty="0" err="1"/>
              <a:t>tugas</a:t>
            </a:r>
            <a:r>
              <a:rPr lang="en-US" dirty="0"/>
              <a:t> </a:t>
            </a:r>
            <a:r>
              <a:rPr lang="en-US" dirty="0" err="1"/>
              <a:t>akhir</a:t>
            </a:r>
            <a:r>
              <a:rPr lang="en-US" dirty="0"/>
              <a:t> yang </a:t>
            </a:r>
            <a:r>
              <a:rPr lang="en-US" dirty="0" err="1"/>
              <a:t>sebelumnya</a:t>
            </a:r>
            <a:r>
              <a:rPr lang="en-US" dirty="0"/>
              <a:t> </a:t>
            </a:r>
            <a:r>
              <a:rPr lang="en-US" dirty="0" err="1"/>
              <a:t>sudah</a:t>
            </a:r>
            <a:r>
              <a:rPr lang="en-US" dirty="0"/>
              <a:t> </a:t>
            </a:r>
            <a:r>
              <a:rPr lang="en-US" dirty="0" err="1"/>
              <a:t>ada</a:t>
            </a:r>
            <a:endParaRPr lang="id-ID" dirty="0"/>
          </a:p>
        </p:txBody>
      </p:sp>
    </p:spTree>
    <p:extLst>
      <p:ext uri="{BB962C8B-B14F-4D97-AF65-F5344CB8AC3E}">
        <p14:creationId xmlns:p14="http://schemas.microsoft.com/office/powerpoint/2010/main" val="10725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Rumusan</a:t>
            </a:r>
            <a:r>
              <a:rPr lang="en-US" dirty="0"/>
              <a:t> </a:t>
            </a:r>
            <a:r>
              <a:rPr lang="en-US" dirty="0" err="1"/>
              <a:t>Masalah</a:t>
            </a:r>
            <a:endParaRPr lang="id-ID" dirty="0"/>
          </a:p>
        </p:txBody>
      </p:sp>
      <p:sp>
        <p:nvSpPr>
          <p:cNvPr id="3" name="Content Placeholder 2"/>
          <p:cNvSpPr>
            <a:spLocks noGrp="1"/>
          </p:cNvSpPr>
          <p:nvPr>
            <p:ph idx="1"/>
          </p:nvPr>
        </p:nvSpPr>
        <p:spPr/>
        <p:txBody>
          <a:bodyPr/>
          <a:lstStyle/>
          <a:p>
            <a:r>
              <a:rPr lang="id-ID" dirty="0"/>
              <a:t>Bagaimana menentukan fitur dari Kinect yang bisa digunakan untuk mendeteksi Bahasa isyarat yang diberikan?</a:t>
            </a:r>
            <a:endParaRPr lang="en-US" dirty="0"/>
          </a:p>
          <a:p>
            <a:r>
              <a:rPr lang="en-US" dirty="0" err="1"/>
              <a:t>Bagaimana</a:t>
            </a:r>
            <a:r>
              <a:rPr lang="en-US" dirty="0"/>
              <a:t> </a:t>
            </a:r>
            <a:r>
              <a:rPr lang="en-US" dirty="0" err="1"/>
              <a:t>menerapkan</a:t>
            </a:r>
            <a:r>
              <a:rPr lang="en-US" dirty="0"/>
              <a:t> </a:t>
            </a:r>
            <a:r>
              <a:rPr lang="en-US" dirty="0" err="1"/>
              <a:t>algoritma</a:t>
            </a:r>
            <a:r>
              <a:rPr lang="en-US" dirty="0"/>
              <a:t> </a:t>
            </a:r>
            <a:r>
              <a:rPr lang="en-US" i="1" dirty="0"/>
              <a:t>Back Propagation Genetic Algorithm Neural Network</a:t>
            </a:r>
            <a:r>
              <a:rPr lang="en-US" dirty="0"/>
              <a:t> </a:t>
            </a:r>
            <a:r>
              <a:rPr lang="en-US" dirty="0" err="1"/>
              <a:t>untuk</a:t>
            </a:r>
            <a:r>
              <a:rPr lang="en-US" dirty="0"/>
              <a:t> </a:t>
            </a:r>
            <a:r>
              <a:rPr lang="en-US" dirty="0" err="1"/>
              <a:t>mendeteksi</a:t>
            </a:r>
            <a:r>
              <a:rPr lang="en-US" dirty="0"/>
              <a:t> Bahasa </a:t>
            </a:r>
            <a:r>
              <a:rPr lang="en-US" dirty="0" err="1"/>
              <a:t>isyarat</a:t>
            </a:r>
            <a:r>
              <a:rPr lang="en-US" dirty="0"/>
              <a:t> yang </a:t>
            </a:r>
            <a:r>
              <a:rPr lang="en-US" dirty="0" err="1"/>
              <a:t>diberikan</a:t>
            </a:r>
            <a:r>
              <a:rPr lang="en-US" dirty="0"/>
              <a:t>?</a:t>
            </a:r>
            <a:endParaRPr lang="id-ID" dirty="0"/>
          </a:p>
          <a:p>
            <a:r>
              <a:rPr lang="en-US" dirty="0" err="1">
                <a:effectLst/>
              </a:rPr>
              <a:t>Bagaimana</a:t>
            </a:r>
            <a:r>
              <a:rPr lang="en-US" dirty="0">
                <a:effectLst/>
              </a:rPr>
              <a:t> </a:t>
            </a:r>
            <a:r>
              <a:rPr lang="en-US" dirty="0" err="1">
                <a:effectLst/>
              </a:rPr>
              <a:t>menentukan</a:t>
            </a:r>
            <a:r>
              <a:rPr lang="en-US" dirty="0">
                <a:effectLst/>
              </a:rPr>
              <a:t> </a:t>
            </a:r>
            <a:r>
              <a:rPr lang="en-US" dirty="0" err="1">
                <a:effectLst/>
              </a:rPr>
              <a:t>ketepatan</a:t>
            </a:r>
            <a:r>
              <a:rPr lang="en-US" dirty="0">
                <a:effectLst/>
              </a:rPr>
              <a:t> </a:t>
            </a:r>
            <a:r>
              <a:rPr lang="en-US" dirty="0" err="1">
                <a:effectLst/>
              </a:rPr>
              <a:t>gerakan</a:t>
            </a:r>
            <a:r>
              <a:rPr lang="en-US" dirty="0">
                <a:effectLst/>
              </a:rPr>
              <a:t> </a:t>
            </a:r>
            <a:r>
              <a:rPr lang="en-US" dirty="0" err="1">
                <a:effectLst/>
              </a:rPr>
              <a:t>isyarat</a:t>
            </a:r>
            <a:r>
              <a:rPr lang="en-US" dirty="0">
                <a:effectLst/>
              </a:rPr>
              <a:t> yang </a:t>
            </a:r>
            <a:r>
              <a:rPr lang="en-US" dirty="0" err="1">
                <a:effectLst/>
              </a:rPr>
              <a:t>dilakukan</a:t>
            </a:r>
            <a:r>
              <a:rPr lang="en-US" dirty="0">
                <a:effectLst/>
              </a:rPr>
              <a:t> </a:t>
            </a:r>
            <a:r>
              <a:rPr lang="en-US" dirty="0" err="1">
                <a:effectLst/>
              </a:rPr>
              <a:t>oleh</a:t>
            </a:r>
            <a:r>
              <a:rPr lang="en-US" dirty="0">
                <a:effectLst/>
              </a:rPr>
              <a:t> </a:t>
            </a:r>
            <a:r>
              <a:rPr lang="en-US" dirty="0" err="1">
                <a:effectLst/>
              </a:rPr>
              <a:t>penderita</a:t>
            </a:r>
            <a:r>
              <a:rPr lang="en-US" dirty="0">
                <a:effectLst/>
              </a:rPr>
              <a:t> </a:t>
            </a:r>
            <a:r>
              <a:rPr lang="en-US" dirty="0" err="1">
                <a:effectLst/>
              </a:rPr>
              <a:t>Tunarungu</a:t>
            </a:r>
            <a:r>
              <a:rPr lang="en-US" dirty="0">
                <a:effectLst/>
              </a:rPr>
              <a:t>?</a:t>
            </a:r>
            <a:endParaRPr lang="id-ID" dirty="0">
              <a:effectLst/>
            </a:endParaRPr>
          </a:p>
          <a:p>
            <a:endParaRPr lang="id-ID" dirty="0"/>
          </a:p>
        </p:txBody>
      </p:sp>
    </p:spTree>
    <p:extLst>
      <p:ext uri="{BB962C8B-B14F-4D97-AF65-F5344CB8AC3E}">
        <p14:creationId xmlns:p14="http://schemas.microsoft.com/office/powerpoint/2010/main" val="254685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Batasan</a:t>
            </a:r>
            <a:r>
              <a:rPr lang="en-US" dirty="0"/>
              <a:t> </a:t>
            </a:r>
            <a:r>
              <a:rPr lang="en-US" dirty="0" err="1"/>
              <a:t>Masalah</a:t>
            </a:r>
            <a:endParaRPr lang="id-ID" dirty="0"/>
          </a:p>
        </p:txBody>
      </p:sp>
      <p:sp>
        <p:nvSpPr>
          <p:cNvPr id="3" name="Content Placeholder 2"/>
          <p:cNvSpPr>
            <a:spLocks noGrp="1"/>
          </p:cNvSpPr>
          <p:nvPr>
            <p:ph idx="1"/>
          </p:nvPr>
        </p:nvSpPr>
        <p:spPr/>
        <p:txBody>
          <a:bodyPr>
            <a:normAutofit fontScale="77500" lnSpcReduction="20000"/>
          </a:bodyPr>
          <a:lstStyle/>
          <a:p>
            <a:r>
              <a:rPr lang="en-US" dirty="0" err="1"/>
              <a:t>Aplikasi</a:t>
            </a:r>
            <a:r>
              <a:rPr lang="en-US" dirty="0"/>
              <a:t> yang </a:t>
            </a:r>
            <a:r>
              <a:rPr lang="en-US" dirty="0" err="1"/>
              <a:t>akan</a:t>
            </a:r>
            <a:r>
              <a:rPr lang="en-US" dirty="0"/>
              <a:t> </a:t>
            </a:r>
            <a:r>
              <a:rPr lang="en-US" dirty="0" err="1"/>
              <a:t>dibuat</a:t>
            </a:r>
            <a:r>
              <a:rPr lang="en-US" dirty="0"/>
              <a:t> </a:t>
            </a:r>
            <a:r>
              <a:rPr lang="en-US" dirty="0" err="1"/>
              <a:t>adalah</a:t>
            </a:r>
            <a:r>
              <a:rPr lang="en-US" dirty="0"/>
              <a:t> </a:t>
            </a:r>
            <a:r>
              <a:rPr lang="en-US" dirty="0" err="1"/>
              <a:t>aplikasi</a:t>
            </a:r>
            <a:r>
              <a:rPr lang="en-US" dirty="0"/>
              <a:t> yang </a:t>
            </a:r>
            <a:r>
              <a:rPr lang="en-US" dirty="0" err="1"/>
              <a:t>berjalan</a:t>
            </a:r>
            <a:r>
              <a:rPr lang="en-US" dirty="0"/>
              <a:t> </a:t>
            </a:r>
            <a:r>
              <a:rPr lang="en-US" dirty="0" err="1"/>
              <a:t>pada</a:t>
            </a:r>
            <a:r>
              <a:rPr lang="en-US" dirty="0"/>
              <a:t> </a:t>
            </a:r>
            <a:r>
              <a:rPr lang="en-US" dirty="0" err="1"/>
              <a:t>sistem</a:t>
            </a:r>
            <a:r>
              <a:rPr lang="en-US" dirty="0"/>
              <a:t> </a:t>
            </a:r>
            <a:r>
              <a:rPr lang="en-US" dirty="0" err="1"/>
              <a:t>operasi</a:t>
            </a:r>
            <a:r>
              <a:rPr lang="en-US" dirty="0"/>
              <a:t> Windows 7, Windows 8/8.1, </a:t>
            </a:r>
            <a:r>
              <a:rPr lang="en-US" dirty="0" err="1"/>
              <a:t>dan</a:t>
            </a:r>
            <a:r>
              <a:rPr lang="en-US" dirty="0"/>
              <a:t> Windows 10.</a:t>
            </a:r>
            <a:endParaRPr lang="id-ID" dirty="0"/>
          </a:p>
          <a:p>
            <a:r>
              <a:rPr lang="en-US" dirty="0" err="1"/>
              <a:t>Aplikasi</a:t>
            </a:r>
            <a:r>
              <a:rPr lang="en-US" dirty="0"/>
              <a:t> </a:t>
            </a:r>
            <a:r>
              <a:rPr lang="en-US" dirty="0" err="1"/>
              <a:t>akan</a:t>
            </a:r>
            <a:r>
              <a:rPr lang="en-US" dirty="0"/>
              <a:t> </a:t>
            </a:r>
            <a:r>
              <a:rPr lang="en-US" dirty="0" err="1"/>
              <a:t>dikembangkan</a:t>
            </a:r>
            <a:r>
              <a:rPr lang="en-US" dirty="0"/>
              <a:t> </a:t>
            </a:r>
            <a:r>
              <a:rPr lang="en-US" dirty="0" err="1"/>
              <a:t>menggunakan</a:t>
            </a:r>
            <a:r>
              <a:rPr lang="en-US" dirty="0"/>
              <a:t> </a:t>
            </a:r>
            <a:r>
              <a:rPr lang="en-US" i="1" dirty="0"/>
              <a:t>Kinect SDK</a:t>
            </a:r>
            <a:r>
              <a:rPr lang="en-US" dirty="0"/>
              <a:t> </a:t>
            </a:r>
            <a:r>
              <a:rPr lang="en-US" dirty="0" err="1"/>
              <a:t>dengan</a:t>
            </a:r>
            <a:r>
              <a:rPr lang="en-US" dirty="0"/>
              <a:t> </a:t>
            </a:r>
            <a:r>
              <a:rPr lang="en-US" dirty="0" err="1"/>
              <a:t>menggunakan</a:t>
            </a:r>
            <a:r>
              <a:rPr lang="en-US" dirty="0"/>
              <a:t> </a:t>
            </a:r>
            <a:r>
              <a:rPr lang="en-US" dirty="0" err="1"/>
              <a:t>bahasa</a:t>
            </a:r>
            <a:r>
              <a:rPr lang="en-US" dirty="0"/>
              <a:t> </a:t>
            </a:r>
            <a:r>
              <a:rPr lang="en-US" dirty="0" err="1"/>
              <a:t>pemrograman</a:t>
            </a:r>
            <a:r>
              <a:rPr lang="en-US" dirty="0"/>
              <a:t> C# </a:t>
            </a:r>
            <a:r>
              <a:rPr lang="en-US" dirty="0" err="1"/>
              <a:t>dengan</a:t>
            </a:r>
            <a:r>
              <a:rPr lang="en-US" dirty="0"/>
              <a:t> IDE Microsoft Visual Studio.</a:t>
            </a:r>
            <a:endParaRPr lang="id-ID" dirty="0"/>
          </a:p>
          <a:p>
            <a:r>
              <a:rPr lang="en-US" dirty="0" err="1"/>
              <a:t>Versi</a:t>
            </a:r>
            <a:r>
              <a:rPr lang="en-US" dirty="0"/>
              <a:t> Kinect sensor yang </a:t>
            </a:r>
            <a:r>
              <a:rPr lang="en-US" dirty="0" err="1"/>
              <a:t>dipakai</a:t>
            </a:r>
            <a:r>
              <a:rPr lang="en-US" dirty="0"/>
              <a:t> </a:t>
            </a:r>
            <a:r>
              <a:rPr lang="en-US" dirty="0" err="1"/>
              <a:t>adalah</a:t>
            </a:r>
            <a:r>
              <a:rPr lang="en-US" dirty="0"/>
              <a:t> Kinect V1</a:t>
            </a:r>
            <a:endParaRPr lang="id-ID" dirty="0"/>
          </a:p>
          <a:p>
            <a:r>
              <a:rPr lang="en-US" dirty="0" err="1"/>
              <a:t>Algoritma</a:t>
            </a:r>
            <a:r>
              <a:rPr lang="en-US" dirty="0"/>
              <a:t> </a:t>
            </a:r>
            <a:r>
              <a:rPr lang="en-US" i="1" dirty="0"/>
              <a:t>Neural Network</a:t>
            </a:r>
            <a:r>
              <a:rPr lang="en-US" dirty="0"/>
              <a:t> yang </a:t>
            </a:r>
            <a:r>
              <a:rPr lang="en-US" dirty="0" err="1"/>
              <a:t>akan</a:t>
            </a:r>
            <a:r>
              <a:rPr lang="en-US" dirty="0"/>
              <a:t> </a:t>
            </a:r>
            <a:r>
              <a:rPr lang="en-US" dirty="0" err="1"/>
              <a:t>digunakan</a:t>
            </a:r>
            <a:r>
              <a:rPr lang="en-US" dirty="0"/>
              <a:t> </a:t>
            </a:r>
            <a:r>
              <a:rPr lang="en-US" dirty="0" err="1"/>
              <a:t>adalah</a:t>
            </a:r>
            <a:r>
              <a:rPr lang="en-US" dirty="0"/>
              <a:t> </a:t>
            </a:r>
            <a:r>
              <a:rPr lang="en-US" i="1" dirty="0"/>
              <a:t>Back Propagation Genetic Algorithm</a:t>
            </a:r>
          </a:p>
          <a:p>
            <a:r>
              <a:rPr lang="en-US" dirty="0" err="1"/>
              <a:t>Topologi</a:t>
            </a:r>
            <a:r>
              <a:rPr lang="en-US" dirty="0"/>
              <a:t> </a:t>
            </a:r>
            <a:r>
              <a:rPr lang="en-US" i="1" dirty="0"/>
              <a:t>Neural Network</a:t>
            </a:r>
            <a:r>
              <a:rPr lang="en-US" dirty="0"/>
              <a:t> </a:t>
            </a:r>
            <a:r>
              <a:rPr lang="en-US" dirty="0" err="1"/>
              <a:t>adalah</a:t>
            </a:r>
            <a:r>
              <a:rPr lang="en-US" dirty="0"/>
              <a:t> </a:t>
            </a:r>
            <a:r>
              <a:rPr lang="en-US" dirty="0" err="1"/>
              <a:t>jenis</a:t>
            </a:r>
            <a:r>
              <a:rPr lang="en-US" dirty="0"/>
              <a:t> </a:t>
            </a:r>
            <a:r>
              <a:rPr lang="en-US" i="1" dirty="0"/>
              <a:t>Multilayer </a:t>
            </a:r>
            <a:r>
              <a:rPr lang="en-US" i="1" dirty="0" err="1"/>
              <a:t>Percepton</a:t>
            </a:r>
            <a:r>
              <a:rPr lang="en-US" dirty="0"/>
              <a:t> </a:t>
            </a:r>
            <a:r>
              <a:rPr lang="en-US" dirty="0" err="1"/>
              <a:t>dengan</a:t>
            </a:r>
            <a:r>
              <a:rPr lang="en-US" dirty="0"/>
              <a:t> 1 hidden layer.</a:t>
            </a:r>
            <a:endParaRPr lang="id-ID" dirty="0"/>
          </a:p>
          <a:p>
            <a:r>
              <a:rPr lang="en-US" dirty="0"/>
              <a:t>Bahasa </a:t>
            </a:r>
            <a:r>
              <a:rPr lang="en-US" dirty="0" err="1"/>
              <a:t>Isyarat</a:t>
            </a:r>
            <a:r>
              <a:rPr lang="en-US" dirty="0"/>
              <a:t> yang </a:t>
            </a:r>
            <a:r>
              <a:rPr lang="en-US" dirty="0" err="1"/>
              <a:t>digunakan</a:t>
            </a:r>
            <a:r>
              <a:rPr lang="en-US" dirty="0"/>
              <a:t> </a:t>
            </a:r>
            <a:r>
              <a:rPr lang="en-US" dirty="0" err="1"/>
              <a:t>berdasarkan</a:t>
            </a:r>
            <a:r>
              <a:rPr lang="en-US" dirty="0"/>
              <a:t> </a:t>
            </a:r>
            <a:r>
              <a:rPr lang="en-US" dirty="0" err="1"/>
              <a:t>pada</a:t>
            </a:r>
            <a:r>
              <a:rPr lang="en-US" dirty="0"/>
              <a:t> </a:t>
            </a:r>
            <a:r>
              <a:rPr lang="en-US" dirty="0" err="1"/>
              <a:t>Sistem</a:t>
            </a:r>
            <a:r>
              <a:rPr lang="en-US" dirty="0"/>
              <a:t> </a:t>
            </a:r>
            <a:r>
              <a:rPr lang="en-US" dirty="0" err="1"/>
              <a:t>Isyarat</a:t>
            </a:r>
            <a:r>
              <a:rPr lang="en-US" dirty="0"/>
              <a:t> Bahasa Indonesia (SIBI).</a:t>
            </a:r>
            <a:endParaRPr lang="id-ID" dirty="0"/>
          </a:p>
          <a:p>
            <a:r>
              <a:rPr lang="en-US" dirty="0"/>
              <a:t>Bahasa </a:t>
            </a:r>
            <a:r>
              <a:rPr lang="en-US" dirty="0" err="1"/>
              <a:t>isyarat</a:t>
            </a:r>
            <a:r>
              <a:rPr lang="en-US" dirty="0"/>
              <a:t> yang </a:t>
            </a:r>
            <a:r>
              <a:rPr lang="en-US" dirty="0" err="1"/>
              <a:t>dikenali</a:t>
            </a:r>
            <a:r>
              <a:rPr lang="en-US" dirty="0"/>
              <a:t> </a:t>
            </a:r>
            <a:r>
              <a:rPr lang="en-US" dirty="0" err="1"/>
              <a:t>adalah</a:t>
            </a:r>
            <a:r>
              <a:rPr lang="en-US" dirty="0"/>
              <a:t> kata.</a:t>
            </a:r>
          </a:p>
          <a:p>
            <a:r>
              <a:rPr lang="en-US" dirty="0"/>
              <a:t>Bahasa </a:t>
            </a:r>
            <a:r>
              <a:rPr lang="en-US" dirty="0" err="1"/>
              <a:t>isyarat</a:t>
            </a:r>
            <a:r>
              <a:rPr lang="en-US" dirty="0"/>
              <a:t> yang </a:t>
            </a:r>
            <a:r>
              <a:rPr lang="en-US" dirty="0" err="1"/>
              <a:t>digunakan</a:t>
            </a:r>
            <a:r>
              <a:rPr lang="en-US" dirty="0"/>
              <a:t> </a:t>
            </a:r>
            <a:r>
              <a:rPr lang="en-US" dirty="0" err="1"/>
              <a:t>hanya</a:t>
            </a:r>
            <a:r>
              <a:rPr lang="en-US" dirty="0"/>
              <a:t> yang </a:t>
            </a:r>
            <a:r>
              <a:rPr lang="en-US" dirty="0" err="1"/>
              <a:t>bersifat</a:t>
            </a:r>
            <a:r>
              <a:rPr lang="en-US" dirty="0"/>
              <a:t> </a:t>
            </a:r>
            <a:r>
              <a:rPr lang="en-US" dirty="0" err="1"/>
              <a:t>statis</a:t>
            </a:r>
            <a:r>
              <a:rPr lang="en-US" dirty="0"/>
              <a:t> (</a:t>
            </a:r>
            <a:r>
              <a:rPr lang="en-US" dirty="0" err="1"/>
              <a:t>tidak</a:t>
            </a:r>
            <a:r>
              <a:rPr lang="en-US" dirty="0"/>
              <a:t> </a:t>
            </a:r>
            <a:r>
              <a:rPr lang="en-US" dirty="0" err="1"/>
              <a:t>terlalu</a:t>
            </a:r>
            <a:r>
              <a:rPr lang="en-US" dirty="0"/>
              <a:t> </a:t>
            </a:r>
            <a:r>
              <a:rPr lang="en-US" dirty="0" err="1"/>
              <a:t>banyak</a:t>
            </a:r>
            <a:r>
              <a:rPr lang="en-US" dirty="0"/>
              <a:t> </a:t>
            </a:r>
            <a:r>
              <a:rPr lang="en-US" dirty="0" err="1"/>
              <a:t>gerak</a:t>
            </a:r>
            <a:r>
              <a:rPr lang="en-US" dirty="0"/>
              <a:t>).</a:t>
            </a:r>
            <a:endParaRPr lang="id-ID" dirty="0"/>
          </a:p>
          <a:p>
            <a:r>
              <a:rPr lang="en-US" dirty="0" err="1"/>
              <a:t>Hanya</a:t>
            </a:r>
            <a:r>
              <a:rPr lang="en-US" dirty="0"/>
              <a:t> 8 </a:t>
            </a:r>
            <a:r>
              <a:rPr lang="en-US" dirty="0" err="1"/>
              <a:t>bahasa</a:t>
            </a:r>
            <a:r>
              <a:rPr lang="en-US" dirty="0"/>
              <a:t> </a:t>
            </a:r>
            <a:r>
              <a:rPr lang="en-US" dirty="0" err="1"/>
              <a:t>isyarat</a:t>
            </a:r>
            <a:r>
              <a:rPr lang="en-US" dirty="0"/>
              <a:t> yang </a:t>
            </a:r>
            <a:r>
              <a:rPr lang="en-US" dirty="0" err="1"/>
              <a:t>akan</a:t>
            </a:r>
            <a:r>
              <a:rPr lang="en-US" dirty="0"/>
              <a:t> </a:t>
            </a:r>
            <a:r>
              <a:rPr lang="en-US" dirty="0" err="1"/>
              <a:t>dipakai</a:t>
            </a:r>
            <a:r>
              <a:rPr lang="en-US" dirty="0"/>
              <a:t> </a:t>
            </a:r>
            <a:r>
              <a:rPr lang="en-US" dirty="0" err="1"/>
              <a:t>yaitu</a:t>
            </a:r>
            <a:r>
              <a:rPr lang="en-US" dirty="0"/>
              <a:t> </a:t>
            </a:r>
            <a:r>
              <a:rPr lang="en-US" dirty="0" err="1"/>
              <a:t>Alquran</a:t>
            </a:r>
            <a:r>
              <a:rPr lang="en-US" dirty="0"/>
              <a:t>, </a:t>
            </a:r>
            <a:r>
              <a:rPr lang="en-US" dirty="0" err="1"/>
              <a:t>Bentuk</a:t>
            </a:r>
            <a:r>
              <a:rPr lang="en-US" dirty="0"/>
              <a:t>, Gang, Hai, </a:t>
            </a:r>
            <a:r>
              <a:rPr lang="en-US" dirty="0" err="1"/>
              <a:t>Hamba</a:t>
            </a:r>
            <a:r>
              <a:rPr lang="en-US" dirty="0"/>
              <a:t>, </a:t>
            </a:r>
            <a:r>
              <a:rPr lang="en-US" dirty="0" err="1"/>
              <a:t>Hormat</a:t>
            </a:r>
            <a:r>
              <a:rPr lang="en-US" dirty="0"/>
              <a:t>, </a:t>
            </a:r>
            <a:r>
              <a:rPr lang="en-US" dirty="0" err="1"/>
              <a:t>Ketua</a:t>
            </a:r>
            <a:r>
              <a:rPr lang="en-US" dirty="0"/>
              <a:t>, </a:t>
            </a:r>
            <a:r>
              <a:rPr lang="en-US" dirty="0" err="1"/>
              <a:t>dan</a:t>
            </a:r>
            <a:r>
              <a:rPr lang="en-US" dirty="0"/>
              <a:t> </a:t>
            </a:r>
            <a:r>
              <a:rPr lang="en-US" dirty="0" err="1"/>
              <a:t>Wadah</a:t>
            </a:r>
            <a:r>
              <a:rPr lang="en-US" dirty="0"/>
              <a:t>.</a:t>
            </a:r>
            <a:endParaRPr lang="id-ID" dirty="0"/>
          </a:p>
          <a:p>
            <a:endParaRPr lang="id-ID" dirty="0"/>
          </a:p>
        </p:txBody>
      </p:sp>
    </p:spTree>
    <p:extLst>
      <p:ext uri="{BB962C8B-B14F-4D97-AF65-F5344CB8AC3E}">
        <p14:creationId xmlns:p14="http://schemas.microsoft.com/office/powerpoint/2010/main" val="127815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endParaRPr lang="id-ID" dirty="0"/>
          </a:p>
        </p:txBody>
      </p:sp>
      <p:sp>
        <p:nvSpPr>
          <p:cNvPr id="3" name="Content Placeholder 2"/>
          <p:cNvSpPr>
            <a:spLocks noGrp="1"/>
          </p:cNvSpPr>
          <p:nvPr>
            <p:ph idx="1"/>
          </p:nvPr>
        </p:nvSpPr>
        <p:spPr/>
        <p:txBody>
          <a:bodyPr/>
          <a:lstStyle/>
          <a:p>
            <a:r>
              <a:rPr lang="en-US" dirty="0" err="1"/>
              <a:t>Membuat</a:t>
            </a:r>
            <a:r>
              <a:rPr lang="en-US" dirty="0"/>
              <a:t> </a:t>
            </a:r>
            <a:r>
              <a:rPr lang="en-US" dirty="0" err="1"/>
              <a:t>aplikasi</a:t>
            </a:r>
            <a:r>
              <a:rPr lang="en-US" dirty="0"/>
              <a:t> </a:t>
            </a:r>
            <a:r>
              <a:rPr lang="en-US" dirty="0" err="1"/>
              <a:t>pengenalan</a:t>
            </a:r>
            <a:r>
              <a:rPr lang="en-US" dirty="0"/>
              <a:t> </a:t>
            </a:r>
            <a:r>
              <a:rPr lang="en-US" dirty="0" err="1"/>
              <a:t>bahasa</a:t>
            </a:r>
            <a:r>
              <a:rPr lang="en-US" dirty="0"/>
              <a:t> </a:t>
            </a:r>
            <a:r>
              <a:rPr lang="en-US" dirty="0" err="1"/>
              <a:t>isyarat</a:t>
            </a:r>
            <a:r>
              <a:rPr lang="en-US" dirty="0"/>
              <a:t> </a:t>
            </a:r>
            <a:r>
              <a:rPr lang="en-US" dirty="0" err="1"/>
              <a:t>menggunakan</a:t>
            </a:r>
            <a:r>
              <a:rPr lang="en-US" dirty="0"/>
              <a:t> </a:t>
            </a:r>
            <a:r>
              <a:rPr lang="en-US" dirty="0" err="1"/>
              <a:t>teknologi</a:t>
            </a:r>
            <a:r>
              <a:rPr lang="en-US" dirty="0"/>
              <a:t> </a:t>
            </a:r>
            <a:r>
              <a:rPr lang="en-US" i="1" dirty="0"/>
              <a:t>Kinect</a:t>
            </a:r>
            <a:endParaRPr lang="id-ID" dirty="0"/>
          </a:p>
          <a:p>
            <a:r>
              <a:rPr lang="en-US" dirty="0" err="1"/>
              <a:t>Dapat</a:t>
            </a:r>
            <a:r>
              <a:rPr lang="en-US" dirty="0"/>
              <a:t> </a:t>
            </a:r>
            <a:r>
              <a:rPr lang="en-US" dirty="0" err="1"/>
              <a:t>mengimplementasikan</a:t>
            </a:r>
            <a:r>
              <a:rPr lang="en-US" dirty="0"/>
              <a:t> </a:t>
            </a:r>
            <a:r>
              <a:rPr lang="en-US" dirty="0" err="1"/>
              <a:t>algoritma</a:t>
            </a:r>
            <a:r>
              <a:rPr lang="en-US" dirty="0"/>
              <a:t> </a:t>
            </a:r>
            <a:r>
              <a:rPr lang="en-US" i="1" dirty="0"/>
              <a:t>Back Propagation Genetic Algorithm Neural Network</a:t>
            </a:r>
            <a:r>
              <a:rPr lang="en-US" dirty="0"/>
              <a:t> </a:t>
            </a:r>
            <a:r>
              <a:rPr lang="en-US" dirty="0" err="1"/>
              <a:t>sebagai</a:t>
            </a:r>
            <a:r>
              <a:rPr lang="en-US" dirty="0"/>
              <a:t> </a:t>
            </a:r>
            <a:r>
              <a:rPr lang="en-US" i="1" dirty="0"/>
              <a:t>classifier</a:t>
            </a:r>
            <a:r>
              <a:rPr lang="en-US" dirty="0"/>
              <a:t> </a:t>
            </a:r>
            <a:r>
              <a:rPr lang="en-US" dirty="0" err="1"/>
              <a:t>gerakan</a:t>
            </a:r>
            <a:r>
              <a:rPr lang="en-US" dirty="0"/>
              <a:t> </a:t>
            </a:r>
            <a:r>
              <a:rPr lang="en-US" i="1" dirty="0"/>
              <a:t>skeleton</a:t>
            </a:r>
            <a:r>
              <a:rPr lang="en-US" dirty="0"/>
              <a:t> </a:t>
            </a:r>
            <a:r>
              <a:rPr lang="en-US" dirty="0" err="1"/>
              <a:t>pengguna</a:t>
            </a:r>
            <a:r>
              <a:rPr lang="en-US" dirty="0"/>
              <a:t> yang </a:t>
            </a:r>
            <a:r>
              <a:rPr lang="en-US" dirty="0" err="1"/>
              <a:t>akan</a:t>
            </a:r>
            <a:r>
              <a:rPr lang="en-US" dirty="0"/>
              <a:t> </a:t>
            </a:r>
            <a:r>
              <a:rPr lang="en-US" dirty="0" err="1"/>
              <a:t>didapat</a:t>
            </a:r>
            <a:r>
              <a:rPr lang="en-US" dirty="0"/>
              <a:t> </a:t>
            </a:r>
            <a:r>
              <a:rPr lang="en-US" dirty="0" err="1"/>
              <a:t>dengan</a:t>
            </a:r>
            <a:r>
              <a:rPr lang="en-US" dirty="0"/>
              <a:t> Kinect</a:t>
            </a:r>
            <a:endParaRPr lang="id-ID" dirty="0"/>
          </a:p>
          <a:p>
            <a:pPr marL="0" indent="0">
              <a:buNone/>
            </a:pPr>
            <a:endParaRPr lang="id-ID" dirty="0"/>
          </a:p>
        </p:txBody>
      </p:sp>
    </p:spTree>
    <p:extLst>
      <p:ext uri="{BB962C8B-B14F-4D97-AF65-F5344CB8AC3E}">
        <p14:creationId xmlns:p14="http://schemas.microsoft.com/office/powerpoint/2010/main" val="255841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Manfaat</a:t>
            </a:r>
            <a:endParaRPr lang="id-ID" dirty="0"/>
          </a:p>
        </p:txBody>
      </p:sp>
      <p:sp>
        <p:nvSpPr>
          <p:cNvPr id="3" name="Content Placeholder 2"/>
          <p:cNvSpPr>
            <a:spLocks noGrp="1"/>
          </p:cNvSpPr>
          <p:nvPr>
            <p:ph idx="1"/>
          </p:nvPr>
        </p:nvSpPr>
        <p:spPr/>
        <p:txBody>
          <a:bodyPr/>
          <a:lstStyle/>
          <a:p>
            <a:r>
              <a:rPr lang="en-US" dirty="0" err="1"/>
              <a:t>Manfaat</a:t>
            </a:r>
            <a:r>
              <a:rPr lang="en-US" dirty="0"/>
              <a:t> </a:t>
            </a:r>
            <a:r>
              <a:rPr lang="en-US" dirty="0" err="1"/>
              <a:t>dari</a:t>
            </a:r>
            <a:r>
              <a:rPr lang="en-US" dirty="0"/>
              <a:t> </a:t>
            </a:r>
            <a:r>
              <a:rPr lang="en-US" dirty="0" err="1"/>
              <a:t>Tugas</a:t>
            </a:r>
            <a:r>
              <a:rPr lang="en-US" dirty="0"/>
              <a:t> </a:t>
            </a:r>
            <a:r>
              <a:rPr lang="en-US" dirty="0" err="1"/>
              <a:t>Akhir</a:t>
            </a:r>
            <a:r>
              <a:rPr lang="en-US" dirty="0"/>
              <a:t> </a:t>
            </a:r>
            <a:r>
              <a:rPr lang="en-US" dirty="0" err="1"/>
              <a:t>ini</a:t>
            </a:r>
            <a:r>
              <a:rPr lang="en-US" dirty="0"/>
              <a:t> </a:t>
            </a:r>
            <a:r>
              <a:rPr lang="en-US" dirty="0" err="1"/>
              <a:t>adalah</a:t>
            </a:r>
            <a:r>
              <a:rPr lang="en-US" dirty="0"/>
              <a:t> </a:t>
            </a:r>
            <a:r>
              <a:rPr lang="en-US" dirty="0" err="1"/>
              <a:t>membuat</a:t>
            </a:r>
            <a:r>
              <a:rPr lang="en-US" dirty="0"/>
              <a:t> </a:t>
            </a:r>
            <a:r>
              <a:rPr lang="en-US" dirty="0" err="1"/>
              <a:t>aplikasi</a:t>
            </a:r>
            <a:r>
              <a:rPr lang="en-US" dirty="0"/>
              <a:t> </a:t>
            </a:r>
            <a:r>
              <a:rPr lang="en-US" dirty="0" err="1"/>
              <a:t>pengenalan</a:t>
            </a:r>
            <a:r>
              <a:rPr lang="en-US" dirty="0"/>
              <a:t> </a:t>
            </a:r>
            <a:r>
              <a:rPr lang="en-US" dirty="0" err="1"/>
              <a:t>bahasa</a:t>
            </a:r>
            <a:r>
              <a:rPr lang="en-US" dirty="0"/>
              <a:t> </a:t>
            </a:r>
            <a:r>
              <a:rPr lang="en-US" dirty="0" err="1"/>
              <a:t>isyarat</a:t>
            </a:r>
            <a:r>
              <a:rPr lang="en-US" dirty="0"/>
              <a:t> yang </a:t>
            </a:r>
            <a:r>
              <a:rPr lang="en-US" dirty="0" err="1"/>
              <a:t>nantinya</a:t>
            </a:r>
            <a:r>
              <a:rPr lang="en-US" dirty="0"/>
              <a:t> </a:t>
            </a:r>
            <a:r>
              <a:rPr lang="en-US" dirty="0" err="1"/>
              <a:t>akan</a:t>
            </a:r>
            <a:r>
              <a:rPr lang="en-US" dirty="0"/>
              <a:t> </a:t>
            </a:r>
            <a:r>
              <a:rPr lang="en-US" dirty="0" err="1"/>
              <a:t>digunakan</a:t>
            </a:r>
            <a:r>
              <a:rPr lang="en-US" dirty="0"/>
              <a:t> </a:t>
            </a:r>
            <a:r>
              <a:rPr lang="en-US" dirty="0" err="1"/>
              <a:t>sebagai</a:t>
            </a:r>
            <a:r>
              <a:rPr lang="en-US" dirty="0"/>
              <a:t> media </a:t>
            </a:r>
            <a:r>
              <a:rPr lang="en-US" dirty="0" err="1"/>
              <a:t>pembelajaran</a:t>
            </a:r>
            <a:r>
              <a:rPr lang="en-US" dirty="0"/>
              <a:t> </a:t>
            </a:r>
            <a:r>
              <a:rPr lang="en-US" dirty="0" err="1"/>
              <a:t>bahasa</a:t>
            </a:r>
            <a:r>
              <a:rPr lang="en-US" dirty="0"/>
              <a:t> </a:t>
            </a:r>
            <a:r>
              <a:rPr lang="en-US" dirty="0" err="1"/>
              <a:t>isyarat</a:t>
            </a:r>
            <a:r>
              <a:rPr lang="en-US" dirty="0"/>
              <a:t> </a:t>
            </a:r>
            <a:r>
              <a:rPr lang="en-US" dirty="0" err="1"/>
              <a:t>bagi</a:t>
            </a:r>
            <a:r>
              <a:rPr lang="en-US" dirty="0"/>
              <a:t> </a:t>
            </a:r>
            <a:r>
              <a:rPr lang="en-US" dirty="0" err="1"/>
              <a:t>penderita</a:t>
            </a:r>
            <a:r>
              <a:rPr lang="en-US" dirty="0"/>
              <a:t> </a:t>
            </a:r>
            <a:r>
              <a:rPr lang="en-US" dirty="0" err="1"/>
              <a:t>Tunarungu</a:t>
            </a:r>
            <a:r>
              <a:rPr lang="en-US" dirty="0"/>
              <a:t>.</a:t>
            </a:r>
            <a:endParaRPr lang="id-ID" dirty="0"/>
          </a:p>
          <a:p>
            <a:pPr marL="0" indent="0">
              <a:buNone/>
            </a:pPr>
            <a:endParaRPr lang="id-ID" dirty="0"/>
          </a:p>
        </p:txBody>
      </p:sp>
    </p:spTree>
    <p:extLst>
      <p:ext uri="{BB962C8B-B14F-4D97-AF65-F5344CB8AC3E}">
        <p14:creationId xmlns:p14="http://schemas.microsoft.com/office/powerpoint/2010/main" val="41207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711" y="2952208"/>
            <a:ext cx="10515600" cy="1325563"/>
          </a:xfrm>
        </p:spPr>
        <p:txBody>
          <a:bodyPr/>
          <a:lstStyle/>
          <a:p>
            <a:pPr algn="ctr"/>
            <a:r>
              <a:rPr lang="en-US" dirty="0"/>
              <a:t>ANALISA DAN PERANCANGAN SISTEM</a:t>
            </a:r>
            <a:endParaRPr lang="id-ID" dirty="0"/>
          </a:p>
        </p:txBody>
      </p:sp>
    </p:spTree>
    <p:extLst>
      <p:ext uri="{BB962C8B-B14F-4D97-AF65-F5344CB8AC3E}">
        <p14:creationId xmlns:p14="http://schemas.microsoft.com/office/powerpoint/2010/main" val="134417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Analisis</a:t>
            </a:r>
            <a:r>
              <a:rPr lang="en-US" dirty="0"/>
              <a:t> </a:t>
            </a:r>
            <a:r>
              <a:rPr lang="en-US" dirty="0" err="1"/>
              <a:t>Perangkat</a:t>
            </a:r>
            <a:r>
              <a:rPr lang="en-US" dirty="0"/>
              <a:t>  </a:t>
            </a:r>
            <a:r>
              <a:rPr lang="en-US" dirty="0" err="1"/>
              <a:t>Lunak</a:t>
            </a: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Kebutuhan</a:t>
            </a:r>
            <a:r>
              <a:rPr lang="en-US" dirty="0"/>
              <a:t> </a:t>
            </a:r>
            <a:r>
              <a:rPr lang="en-US" dirty="0" err="1"/>
              <a:t>Fungsional</a:t>
            </a:r>
            <a:r>
              <a:rPr lang="en-US" dirty="0"/>
              <a:t> </a:t>
            </a:r>
            <a:r>
              <a:rPr lang="en-US" dirty="0" err="1"/>
              <a:t>Perangkat</a:t>
            </a:r>
            <a:r>
              <a:rPr lang="en-US" dirty="0"/>
              <a:t> </a:t>
            </a:r>
            <a:r>
              <a:rPr lang="en-US" dirty="0" err="1"/>
              <a:t>Lunak</a:t>
            </a:r>
            <a:endParaRPr lang="en-US" dirty="0"/>
          </a:p>
          <a:p>
            <a:pPr marL="0" indent="0">
              <a:buNone/>
            </a:pPr>
            <a:r>
              <a:rPr lang="id-ID" dirty="0"/>
              <a:t>a)	Mendeteksi Skeleton Pengguna</a:t>
            </a:r>
          </a:p>
          <a:p>
            <a:pPr marL="0" indent="0">
              <a:buNone/>
            </a:pPr>
            <a:r>
              <a:rPr lang="id-ID" dirty="0"/>
              <a:t>Aplikasi dapat mendeteksi pengguna yang sedang berdiri di depan Kinect .</a:t>
            </a:r>
          </a:p>
          <a:p>
            <a:pPr marL="0" indent="0">
              <a:buNone/>
            </a:pPr>
            <a:r>
              <a:rPr lang="id-ID" dirty="0"/>
              <a:t>b)	Mengekstraksi Fitur Skeleton</a:t>
            </a:r>
          </a:p>
          <a:p>
            <a:pPr marL="0" indent="0">
              <a:buNone/>
            </a:pPr>
            <a:r>
              <a:rPr lang="id-ID" dirty="0"/>
              <a:t>Aplikasi dapat mendeteksi lokasi objek berupa Skeleton yang akan diekstraksi menjadi fitur-fitur untuk proses klasifikasi pada saat melakukan training dan testing.</a:t>
            </a:r>
          </a:p>
          <a:p>
            <a:pPr marL="0" indent="0">
              <a:buNone/>
            </a:pPr>
            <a:r>
              <a:rPr lang="id-ID" dirty="0"/>
              <a:t>c)	Menerjemahkan Bahasa Isyarat</a:t>
            </a:r>
          </a:p>
          <a:p>
            <a:pPr marL="0" indent="0">
              <a:buNone/>
            </a:pPr>
            <a:r>
              <a:rPr lang="id-ID" dirty="0"/>
              <a:t>Aplikasi dapat menerjemahkan bahasa isyarat yang sesuai dengan fitur-fitur dari skeleton pengguna pada saat melakukan testing.</a:t>
            </a:r>
          </a:p>
          <a:p>
            <a:pPr marL="0" indent="0">
              <a:buNone/>
            </a:pPr>
            <a:endParaRPr lang="id-ID" dirty="0"/>
          </a:p>
        </p:txBody>
      </p:sp>
    </p:spTree>
    <p:extLst>
      <p:ext uri="{BB962C8B-B14F-4D97-AF65-F5344CB8AC3E}">
        <p14:creationId xmlns:p14="http://schemas.microsoft.com/office/powerpoint/2010/main" val="400385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539</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RANCANG BANGUN MODUL PENGENALAN BAHASA ISYARAT INDONESIA MENGGUNAKAN TEKNOLOGI KINECT DAN METODE BACK PROPAGATION GENETIC ALGORITHM NEURAL NETWORK</vt:lpstr>
      <vt:lpstr>PENDAHULUAN</vt:lpstr>
      <vt:lpstr>Latar Belakang</vt:lpstr>
      <vt:lpstr>Rumusan Masalah</vt:lpstr>
      <vt:lpstr>Batasan Masalah</vt:lpstr>
      <vt:lpstr>Tujuan</vt:lpstr>
      <vt:lpstr>Manfaat</vt:lpstr>
      <vt:lpstr>ANALISA DAN PERANCANGAN SISTEM</vt:lpstr>
      <vt:lpstr>Analisis Perangkat  Lunak</vt:lpstr>
      <vt:lpstr>Analisis Perangkat  Lunak (Cont.)</vt:lpstr>
      <vt:lpstr>Perancangan Perangkat Lunak</vt:lpstr>
      <vt:lpstr>Perancangan Perangkat Lunak (Cont.)</vt:lpstr>
      <vt:lpstr>Perancangan Perangkat Lunak (Cont.)</vt:lpstr>
      <vt:lpstr>Perancangan Perangkat Lunak (Cont.)</vt:lpstr>
      <vt:lpstr>Perancangan Perangkat Lunak (Cont.)</vt:lpstr>
      <vt:lpstr>Perancangan Perangkat Lunak (Cont.)</vt:lpstr>
      <vt:lpstr>Perancangan Perangkat Lunak (Cont.)</vt:lpstr>
      <vt:lpstr>Perancangan Perangkat Lunak (Cont.)</vt:lpstr>
      <vt:lpstr>IMPLEMENTASI</vt:lpstr>
      <vt:lpstr>Implementasi Aplikasi</vt:lpstr>
      <vt:lpstr>Implementasi Aplikasi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MODUL PENGENALAN BAHASA ISYARAT INDONESIA MENGGUNAKAN TEKNOLOGI KINECT DAN METODE BACK PROPAGATION GENETIC ALGORITHM NEURAL NETWORK</dc:title>
  <dc:creator>Yohanes Aditya</dc:creator>
  <cp:lastModifiedBy>Yohanes Aditya</cp:lastModifiedBy>
  <cp:revision>4</cp:revision>
  <dcterms:created xsi:type="dcterms:W3CDTF">2016-06-17T05:44:59Z</dcterms:created>
  <dcterms:modified xsi:type="dcterms:W3CDTF">2016-06-17T06:20:29Z</dcterms:modified>
</cp:coreProperties>
</file>