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9144000" cy="5143500" type="screen16x9"/>
  <p:notesSz cx="6858000" cy="9144000"/>
  <p:embeddedFontLst>
    <p:embeddedFont>
      <p:font typeface="Open Sans" panose="020B0606030504020204" pitchFamily="34" charset="0"/>
      <p:regular r:id="rId18"/>
      <p:bold r:id="rId19"/>
      <p:italic r:id="rId20"/>
      <p:boldItalic r:id="rId21"/>
    </p:embeddedFont>
    <p:embeddedFont>
      <p:font typeface="PT Sans Narrow" panose="020B050602020302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72" y="5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3e1a9fc47_0_2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3e1a9fc47_0_2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947f564d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947f564d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947f565e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947f565e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947f565e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947f565e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947f565e0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947f565e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947f565e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947f565e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947f565e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947f565e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3e1a9fc47_0_2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3e1a9fc47_0_2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2e19a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2e19a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947f565e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947f565e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947f565e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947f565e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947f565e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947f565e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947f565e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947f565e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947f565e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947f565e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947f565e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947f565e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ionic.io/ionicon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Diving deeper</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Mainul Chowdhury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Favourite meals section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Favourite meals</a:t>
            </a:r>
            <a:endParaRPr/>
          </a:p>
        </p:txBody>
      </p:sp>
      <p:sp>
        <p:nvSpPr>
          <p:cNvPr id="134" name="Google Shape;134;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1000"/>
              </a:spcBef>
              <a:spcAft>
                <a:spcPts val="1000"/>
              </a:spcAft>
              <a:buNone/>
            </a:pPr>
            <a:r>
              <a:rPr lang="en">
                <a:solidFill>
                  <a:srgbClr val="282C34"/>
                </a:solidFill>
              </a:rPr>
              <a:t>You can apply CSS to it like any other HTML element</a:t>
            </a:r>
            <a:endParaRPr>
              <a:solidFill>
                <a:srgbClr val="282C34"/>
              </a:solidFill>
            </a:endParaRPr>
          </a:p>
        </p:txBody>
      </p:sp>
      <p:pic>
        <p:nvPicPr>
          <p:cNvPr id="135" name="Google Shape;135;p23"/>
          <p:cNvPicPr preferRelativeResize="0"/>
          <p:nvPr/>
        </p:nvPicPr>
        <p:blipFill>
          <a:blip r:embed="rId3">
            <a:alphaModFix/>
          </a:blip>
          <a:stretch>
            <a:fillRect/>
          </a:stretch>
        </p:blipFill>
        <p:spPr>
          <a:xfrm>
            <a:off x="0" y="1266335"/>
            <a:ext cx="9143998" cy="34861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Favourite meals</a:t>
            </a:r>
            <a:endParaRPr/>
          </a:p>
        </p:txBody>
      </p:sp>
      <p:sp>
        <p:nvSpPr>
          <p:cNvPr id="141" name="Google Shape;141;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Clr>
                <a:srgbClr val="282C34"/>
              </a:buClr>
              <a:buSzPts val="1800"/>
              <a:buChar char="●"/>
            </a:pPr>
            <a:r>
              <a:rPr lang="en">
                <a:solidFill>
                  <a:srgbClr val="282C34"/>
                </a:solidFill>
              </a:rPr>
              <a:t>This section spans through the whole horizontal space.</a:t>
            </a:r>
            <a:endParaRPr>
              <a:solidFill>
                <a:srgbClr val="282C34"/>
              </a:solidFill>
            </a:endParaRPr>
          </a:p>
          <a:p>
            <a:pPr marL="457200" lvl="0" indent="-342900" algn="l" rtl="0">
              <a:spcBef>
                <a:spcPts val="1000"/>
              </a:spcBef>
              <a:spcAft>
                <a:spcPts val="0"/>
              </a:spcAft>
              <a:buClr>
                <a:srgbClr val="282C34"/>
              </a:buClr>
              <a:buSzPts val="1800"/>
              <a:buChar char="●"/>
            </a:pPr>
            <a:r>
              <a:rPr lang="en">
                <a:solidFill>
                  <a:srgbClr val="282C34"/>
                </a:solidFill>
              </a:rPr>
              <a:t>You already know how to stack things up in grid as shown here. But that’s not all. Notice that the images get brighter and “zoomed out” when you hover over them. </a:t>
            </a:r>
            <a:endParaRPr>
              <a:solidFill>
                <a:srgbClr val="282C34"/>
              </a:solidFill>
            </a:endParaRPr>
          </a:p>
          <a:p>
            <a:pPr marL="457200" lvl="0" indent="-342900" algn="l" rtl="0">
              <a:spcBef>
                <a:spcPts val="1000"/>
              </a:spcBef>
              <a:spcAft>
                <a:spcPts val="0"/>
              </a:spcAft>
              <a:buClr>
                <a:srgbClr val="282C34"/>
              </a:buClr>
              <a:buSzPts val="1800"/>
              <a:buChar char="●"/>
            </a:pPr>
            <a:r>
              <a:rPr lang="en">
                <a:solidFill>
                  <a:srgbClr val="282C34"/>
                </a:solidFill>
              </a:rPr>
              <a:t>To achieve the “brighter” effect, set the images to an opacity of 0.7, and the background color of their parent container to black. This will keep them darker by default. </a:t>
            </a:r>
            <a:endParaRPr>
              <a:solidFill>
                <a:srgbClr val="282C34"/>
              </a:solidFill>
            </a:endParaRPr>
          </a:p>
          <a:p>
            <a:pPr marL="457200" lvl="0" indent="-342900" algn="l" rtl="0">
              <a:spcBef>
                <a:spcPts val="1000"/>
              </a:spcBef>
              <a:spcAft>
                <a:spcPts val="1000"/>
              </a:spcAft>
              <a:buClr>
                <a:srgbClr val="282C34"/>
              </a:buClr>
              <a:buSzPts val="1800"/>
              <a:buChar char="●"/>
            </a:pPr>
            <a:r>
              <a:rPr lang="en">
                <a:solidFill>
                  <a:srgbClr val="282C34"/>
                </a:solidFill>
              </a:rPr>
              <a:t>On hover, set their opacity to 1. </a:t>
            </a:r>
            <a:endParaRPr>
              <a:solidFill>
                <a:srgbClr val="282C3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Favourite meals</a:t>
            </a:r>
            <a:endParaRPr/>
          </a:p>
        </p:txBody>
      </p:sp>
      <p:sp>
        <p:nvSpPr>
          <p:cNvPr id="147" name="Google Shape;147;p25"/>
          <p:cNvSpPr txBox="1">
            <a:spLocks noGrp="1"/>
          </p:cNvSpPr>
          <p:nvPr>
            <p:ph type="body" idx="1"/>
          </p:nvPr>
        </p:nvSpPr>
        <p:spPr>
          <a:xfrm>
            <a:off x="311700" y="1266325"/>
            <a:ext cx="5121900" cy="33027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Clr>
                <a:srgbClr val="282C34"/>
              </a:buClr>
              <a:buSzPts val="1800"/>
              <a:buChar char="●"/>
            </a:pPr>
            <a:r>
              <a:rPr lang="en">
                <a:solidFill>
                  <a:srgbClr val="282C34"/>
                </a:solidFill>
              </a:rPr>
              <a:t>For the “zoom” effect, set the scale to 1.15 to default, and scale to 1 on hover. </a:t>
            </a:r>
            <a:endParaRPr>
              <a:solidFill>
                <a:srgbClr val="282C34"/>
              </a:solidFill>
            </a:endParaRPr>
          </a:p>
          <a:p>
            <a:pPr marL="457200" lvl="0" indent="-342900" algn="l" rtl="0">
              <a:spcBef>
                <a:spcPts val="1000"/>
              </a:spcBef>
              <a:spcAft>
                <a:spcPts val="0"/>
              </a:spcAft>
              <a:buClr>
                <a:srgbClr val="282C34"/>
              </a:buClr>
              <a:buSzPts val="1800"/>
              <a:buChar char="●"/>
            </a:pPr>
            <a:r>
              <a:rPr lang="en">
                <a:solidFill>
                  <a:srgbClr val="282C34"/>
                </a:solidFill>
              </a:rPr>
              <a:t>.meal-photo applies to the parent container</a:t>
            </a:r>
            <a:endParaRPr>
              <a:solidFill>
                <a:srgbClr val="282C34"/>
              </a:solidFill>
            </a:endParaRPr>
          </a:p>
          <a:p>
            <a:pPr marL="457200" lvl="0" indent="-342900" algn="l" rtl="0">
              <a:spcBef>
                <a:spcPts val="1000"/>
              </a:spcBef>
              <a:spcAft>
                <a:spcPts val="1000"/>
              </a:spcAft>
              <a:buClr>
                <a:srgbClr val="282C34"/>
              </a:buClr>
              <a:buSzPts val="1800"/>
              <a:buChar char="●"/>
            </a:pPr>
            <a:r>
              <a:rPr lang="en">
                <a:solidFill>
                  <a:srgbClr val="282C34"/>
                </a:solidFill>
              </a:rPr>
              <a:t>.meal-photo img applies to the images inside the parent container</a:t>
            </a:r>
            <a:endParaRPr>
              <a:solidFill>
                <a:srgbClr val="282C34"/>
              </a:solidFill>
            </a:endParaRPr>
          </a:p>
        </p:txBody>
      </p:sp>
      <p:pic>
        <p:nvPicPr>
          <p:cNvPr id="148" name="Google Shape;148;p25"/>
          <p:cNvPicPr preferRelativeResize="0"/>
          <p:nvPr/>
        </p:nvPicPr>
        <p:blipFill>
          <a:blip r:embed="rId3">
            <a:alphaModFix/>
          </a:blip>
          <a:stretch>
            <a:fillRect/>
          </a:stretch>
        </p:blipFill>
        <p:spPr>
          <a:xfrm>
            <a:off x="5640975" y="1152425"/>
            <a:ext cx="3049863" cy="2990450"/>
          </a:xfrm>
          <a:prstGeom prst="rect">
            <a:avLst/>
          </a:prstGeom>
          <a:noFill/>
          <a:ln>
            <a:noFill/>
          </a:ln>
        </p:spPr>
      </p:pic>
      <p:pic>
        <p:nvPicPr>
          <p:cNvPr id="149" name="Google Shape;149;p25"/>
          <p:cNvPicPr preferRelativeResize="0"/>
          <p:nvPr/>
        </p:nvPicPr>
        <p:blipFill>
          <a:blip r:embed="rId4">
            <a:alphaModFix/>
          </a:blip>
          <a:stretch>
            <a:fillRect/>
          </a:stretch>
        </p:blipFill>
        <p:spPr>
          <a:xfrm>
            <a:off x="5640975" y="4186475"/>
            <a:ext cx="2933700" cy="7962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Favourite meals</a:t>
            </a:r>
            <a:endParaRPr/>
          </a:p>
        </p:txBody>
      </p:sp>
      <p:sp>
        <p:nvSpPr>
          <p:cNvPr id="155" name="Google Shape;155;p26"/>
          <p:cNvSpPr txBox="1">
            <a:spLocks noGrp="1"/>
          </p:cNvSpPr>
          <p:nvPr>
            <p:ph type="body" idx="1"/>
          </p:nvPr>
        </p:nvSpPr>
        <p:spPr>
          <a:xfrm>
            <a:off x="311700" y="1266325"/>
            <a:ext cx="8227200" cy="33027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Clr>
                <a:srgbClr val="282C34"/>
              </a:buClr>
              <a:buSzPts val="1800"/>
              <a:buChar char="●"/>
            </a:pPr>
            <a:r>
              <a:rPr lang="en">
                <a:solidFill>
                  <a:srgbClr val="282C34"/>
                </a:solidFill>
              </a:rPr>
              <a:t>But the transition seems too rapid. Notice how the change takes place slowly in the website. </a:t>
            </a:r>
            <a:endParaRPr>
              <a:solidFill>
                <a:srgbClr val="282C34"/>
              </a:solidFill>
            </a:endParaRPr>
          </a:p>
          <a:p>
            <a:pPr marL="457200" lvl="0" indent="-342900" algn="l" rtl="0">
              <a:spcBef>
                <a:spcPts val="1000"/>
              </a:spcBef>
              <a:spcAft>
                <a:spcPts val="1000"/>
              </a:spcAft>
              <a:buClr>
                <a:srgbClr val="282C34"/>
              </a:buClr>
              <a:buSzPts val="1800"/>
              <a:buChar char="●"/>
            </a:pPr>
            <a:r>
              <a:rPr lang="en">
                <a:solidFill>
                  <a:srgbClr val="282C34"/>
                </a:solidFill>
              </a:rPr>
              <a:t>We want any changes in the properties </a:t>
            </a:r>
            <a:r>
              <a:rPr lang="en" i="1">
                <a:solidFill>
                  <a:srgbClr val="282C34"/>
                </a:solidFill>
              </a:rPr>
              <a:t>transform </a:t>
            </a:r>
            <a:r>
              <a:rPr lang="en">
                <a:solidFill>
                  <a:srgbClr val="282C34"/>
                </a:solidFill>
              </a:rPr>
              <a:t>and </a:t>
            </a:r>
            <a:r>
              <a:rPr lang="en" i="1">
                <a:solidFill>
                  <a:srgbClr val="282C34"/>
                </a:solidFill>
              </a:rPr>
              <a:t>opacity </a:t>
            </a:r>
            <a:r>
              <a:rPr lang="en">
                <a:solidFill>
                  <a:srgbClr val="282C34"/>
                </a:solidFill>
              </a:rPr>
              <a:t>to take 0.5 seconds. This is how you do it - </a:t>
            </a:r>
            <a:endParaRPr>
              <a:solidFill>
                <a:srgbClr val="282C34"/>
              </a:solidFill>
            </a:endParaRPr>
          </a:p>
        </p:txBody>
      </p:sp>
      <p:pic>
        <p:nvPicPr>
          <p:cNvPr id="156" name="Google Shape;156;p26"/>
          <p:cNvPicPr preferRelativeResize="0"/>
          <p:nvPr/>
        </p:nvPicPr>
        <p:blipFill>
          <a:blip r:embed="rId3">
            <a:alphaModFix/>
          </a:blip>
          <a:stretch>
            <a:fillRect/>
          </a:stretch>
        </p:blipFill>
        <p:spPr>
          <a:xfrm>
            <a:off x="828903" y="2897928"/>
            <a:ext cx="5260000" cy="1753325"/>
          </a:xfrm>
          <a:prstGeom prst="rect">
            <a:avLst/>
          </a:prstGeom>
          <a:noFill/>
          <a:ln>
            <a:noFill/>
          </a:ln>
        </p:spPr>
      </p:pic>
      <p:sp>
        <p:nvSpPr>
          <p:cNvPr id="157" name="Google Shape;157;p26"/>
          <p:cNvSpPr txBox="1"/>
          <p:nvPr/>
        </p:nvSpPr>
        <p:spPr>
          <a:xfrm>
            <a:off x="6248400" y="3264900"/>
            <a:ext cx="2583900" cy="116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latin typeface="Open Sans"/>
                <a:ea typeface="Open Sans"/>
                <a:cs typeface="Open Sans"/>
                <a:sym typeface="Open Sans"/>
              </a:rPr>
              <a:t>Note: You should always add transition to the default state, NOT in :hover pseudo-class</a:t>
            </a:r>
            <a:endParaRPr sz="16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Finish designing these sections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Features section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section</a:t>
            </a:r>
            <a:endParaRPr/>
          </a:p>
        </p:txBody>
      </p:sp>
      <p:sp>
        <p:nvSpPr>
          <p:cNvPr id="78" name="Google Shape;78;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1000"/>
              </a:spcAft>
              <a:buClr>
                <a:srgbClr val="282C34"/>
              </a:buClr>
              <a:buSzPts val="1800"/>
              <a:buChar char="●"/>
            </a:pPr>
            <a:endParaRPr>
              <a:solidFill>
                <a:srgbClr val="282C34"/>
              </a:solidFill>
            </a:endParaRPr>
          </a:p>
        </p:txBody>
      </p:sp>
      <p:pic>
        <p:nvPicPr>
          <p:cNvPr id="79" name="Google Shape;79;p15"/>
          <p:cNvPicPr preferRelativeResize="0"/>
          <p:nvPr/>
        </p:nvPicPr>
        <p:blipFill>
          <a:blip r:embed="rId3">
            <a:alphaModFix/>
          </a:blip>
          <a:stretch>
            <a:fillRect/>
          </a:stretch>
        </p:blipFill>
        <p:spPr>
          <a:xfrm>
            <a:off x="41900" y="509970"/>
            <a:ext cx="9143998" cy="45087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section</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Clr>
                <a:srgbClr val="282C34"/>
              </a:buClr>
              <a:buSzPts val="1800"/>
              <a:buChar char="●"/>
            </a:pPr>
            <a:r>
              <a:rPr lang="en">
                <a:solidFill>
                  <a:srgbClr val="282C34"/>
                </a:solidFill>
              </a:rPr>
              <a:t>To display the character —, you can use its HTML entity &amp;mdash. </a:t>
            </a:r>
            <a:endParaRPr>
              <a:solidFill>
                <a:srgbClr val="282C34"/>
              </a:solidFill>
            </a:endParaRPr>
          </a:p>
          <a:p>
            <a:pPr marL="457200" lvl="0" indent="-342900" algn="l" rtl="0">
              <a:spcBef>
                <a:spcPts val="1000"/>
              </a:spcBef>
              <a:spcAft>
                <a:spcPts val="0"/>
              </a:spcAft>
              <a:buClr>
                <a:srgbClr val="282C34"/>
              </a:buClr>
              <a:buSzPts val="1800"/>
              <a:buChar char="●"/>
            </a:pPr>
            <a:r>
              <a:rPr lang="en">
                <a:solidFill>
                  <a:srgbClr val="282C34"/>
                </a:solidFill>
              </a:rPr>
              <a:t>You can implement the small orange dash after the h2 tag your way.</a:t>
            </a:r>
            <a:endParaRPr>
              <a:solidFill>
                <a:srgbClr val="282C34"/>
              </a:solidFill>
            </a:endParaRPr>
          </a:p>
          <a:p>
            <a:pPr marL="457200" lvl="0" indent="-342900" algn="l" rtl="0">
              <a:spcBef>
                <a:spcPts val="1000"/>
              </a:spcBef>
              <a:spcAft>
                <a:spcPts val="1000"/>
              </a:spcAft>
              <a:buClr>
                <a:srgbClr val="282C34"/>
              </a:buClr>
              <a:buSzPts val="1800"/>
              <a:buChar char="●"/>
            </a:pPr>
            <a:r>
              <a:rPr lang="en">
                <a:solidFill>
                  <a:srgbClr val="282C34"/>
                </a:solidFill>
              </a:rPr>
              <a:t>It can be a div of fixed height and width and color. Or you can do this -</a:t>
            </a:r>
            <a:endParaRPr>
              <a:solidFill>
                <a:srgbClr val="282C34"/>
              </a:solidFill>
            </a:endParaRPr>
          </a:p>
        </p:txBody>
      </p:sp>
      <p:pic>
        <p:nvPicPr>
          <p:cNvPr id="86" name="Google Shape;86;p16"/>
          <p:cNvPicPr preferRelativeResize="0"/>
          <p:nvPr/>
        </p:nvPicPr>
        <p:blipFill>
          <a:blip r:embed="rId3">
            <a:alphaModFix/>
          </a:blip>
          <a:stretch>
            <a:fillRect/>
          </a:stretch>
        </p:blipFill>
        <p:spPr>
          <a:xfrm>
            <a:off x="870125" y="2702125"/>
            <a:ext cx="3701875" cy="22120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Icons</a:t>
            </a:r>
            <a:endParaRPr/>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Clr>
                <a:srgbClr val="282C34"/>
              </a:buClr>
              <a:buSzPts val="1800"/>
              <a:buChar char="●"/>
            </a:pPr>
            <a:r>
              <a:rPr lang="en">
                <a:solidFill>
                  <a:srgbClr val="282C34"/>
                </a:solidFill>
              </a:rPr>
              <a:t>Structuring the whole thing with flexboxes should be easy. So you can go ahead and do that now. In place of the icons, you can keep an empty div for now. </a:t>
            </a:r>
            <a:endParaRPr>
              <a:solidFill>
                <a:srgbClr val="282C34"/>
              </a:solidFill>
            </a:endParaRPr>
          </a:p>
          <a:p>
            <a:pPr marL="457200" lvl="0" indent="-342900" algn="l" rtl="0">
              <a:spcBef>
                <a:spcPts val="1000"/>
              </a:spcBef>
              <a:spcAft>
                <a:spcPts val="0"/>
              </a:spcAft>
              <a:buClr>
                <a:srgbClr val="282C34"/>
              </a:buClr>
              <a:buSzPts val="1800"/>
              <a:buChar char="●"/>
            </a:pPr>
            <a:r>
              <a:rPr lang="en">
                <a:solidFill>
                  <a:srgbClr val="282C34"/>
                </a:solidFill>
              </a:rPr>
              <a:t>When done, let’s add some icons. We will use </a:t>
            </a:r>
            <a:r>
              <a:rPr lang="en" u="sng">
                <a:solidFill>
                  <a:schemeClr val="hlink"/>
                </a:solidFill>
                <a:hlinkClick r:id="rId3"/>
              </a:rPr>
              <a:t>ionicons </a:t>
            </a:r>
            <a:r>
              <a:rPr lang="en">
                <a:solidFill>
                  <a:srgbClr val="282C34"/>
                </a:solidFill>
              </a:rPr>
              <a:t>for this. It’s very useful and easy to use.  </a:t>
            </a:r>
            <a:endParaRPr>
              <a:solidFill>
                <a:srgbClr val="282C34"/>
              </a:solidFill>
            </a:endParaRPr>
          </a:p>
          <a:p>
            <a:pPr marL="457200" lvl="0" indent="-342900" algn="l" rtl="0">
              <a:spcBef>
                <a:spcPts val="1000"/>
              </a:spcBef>
              <a:spcAft>
                <a:spcPts val="1000"/>
              </a:spcAft>
              <a:buClr>
                <a:srgbClr val="282C34"/>
              </a:buClr>
              <a:buSzPts val="1800"/>
              <a:buChar char="●"/>
            </a:pPr>
            <a:r>
              <a:rPr lang="en">
                <a:solidFill>
                  <a:srgbClr val="282C34"/>
                </a:solidFill>
              </a:rPr>
              <a:t>Click here to view its github page and read the documentation</a:t>
            </a:r>
            <a:endParaRPr>
              <a:solidFill>
                <a:srgbClr val="282C34"/>
              </a:solidFill>
            </a:endParaRPr>
          </a:p>
        </p:txBody>
      </p:sp>
      <p:pic>
        <p:nvPicPr>
          <p:cNvPr id="93" name="Google Shape;93;p17"/>
          <p:cNvPicPr preferRelativeResize="0"/>
          <p:nvPr/>
        </p:nvPicPr>
        <p:blipFill>
          <a:blip r:embed="rId4">
            <a:alphaModFix/>
          </a:blip>
          <a:stretch>
            <a:fillRect/>
          </a:stretch>
        </p:blipFill>
        <p:spPr>
          <a:xfrm>
            <a:off x="2576500" y="3733788"/>
            <a:ext cx="3990975" cy="1076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Icons</a:t>
            </a:r>
            <a:endParaRPr/>
          </a:p>
        </p:txBody>
      </p:sp>
      <p:sp>
        <p:nvSpPr>
          <p:cNvPr id="99" name="Google Shape;9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1000"/>
              </a:spcAft>
              <a:buClr>
                <a:srgbClr val="282C34"/>
              </a:buClr>
              <a:buSzPts val="1800"/>
              <a:buChar char="●"/>
            </a:pPr>
            <a:r>
              <a:rPr lang="en">
                <a:solidFill>
                  <a:srgbClr val="282C34"/>
                </a:solidFill>
              </a:rPr>
              <a:t>Read the installation and using guide</a:t>
            </a:r>
            <a:endParaRPr>
              <a:solidFill>
                <a:srgbClr val="282C34"/>
              </a:solidFill>
            </a:endParaRPr>
          </a:p>
        </p:txBody>
      </p:sp>
      <p:pic>
        <p:nvPicPr>
          <p:cNvPr id="100" name="Google Shape;100;p18"/>
          <p:cNvPicPr preferRelativeResize="0"/>
          <p:nvPr/>
        </p:nvPicPr>
        <p:blipFill>
          <a:blip r:embed="rId3">
            <a:alphaModFix/>
          </a:blip>
          <a:stretch>
            <a:fillRect/>
          </a:stretch>
        </p:blipFill>
        <p:spPr>
          <a:xfrm>
            <a:off x="771000" y="2007475"/>
            <a:ext cx="7886700" cy="159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Icons</a:t>
            </a:r>
            <a:endParaRPr/>
          </a:p>
        </p:txBody>
      </p:sp>
      <p:sp>
        <p:nvSpPr>
          <p:cNvPr id="106" name="Google Shape;106;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1000"/>
              </a:spcAft>
              <a:buClr>
                <a:srgbClr val="282C34"/>
              </a:buClr>
              <a:buSzPts val="1800"/>
              <a:buChar char="●"/>
            </a:pPr>
            <a:r>
              <a:rPr lang="en">
                <a:solidFill>
                  <a:srgbClr val="282C34"/>
                </a:solidFill>
              </a:rPr>
              <a:t>Usage</a:t>
            </a:r>
            <a:endParaRPr>
              <a:solidFill>
                <a:srgbClr val="282C34"/>
              </a:solidFill>
            </a:endParaRPr>
          </a:p>
        </p:txBody>
      </p:sp>
      <p:pic>
        <p:nvPicPr>
          <p:cNvPr id="107" name="Google Shape;107;p19"/>
          <p:cNvPicPr preferRelativeResize="0"/>
          <p:nvPr/>
        </p:nvPicPr>
        <p:blipFill rotWithShape="1">
          <a:blip r:embed="rId3">
            <a:alphaModFix/>
          </a:blip>
          <a:srcRect t="13449"/>
          <a:stretch/>
        </p:blipFill>
        <p:spPr>
          <a:xfrm>
            <a:off x="509588" y="1788175"/>
            <a:ext cx="8124825" cy="193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Icons</a:t>
            </a:r>
            <a:endParaRPr/>
          </a:p>
        </p:txBody>
      </p:sp>
      <p:sp>
        <p:nvSpPr>
          <p:cNvPr id="113" name="Google Shape;113;p20"/>
          <p:cNvSpPr txBox="1">
            <a:spLocks noGrp="1"/>
          </p:cNvSpPr>
          <p:nvPr>
            <p:ph type="body" idx="1"/>
          </p:nvPr>
        </p:nvSpPr>
        <p:spPr>
          <a:xfrm>
            <a:off x="311700" y="798725"/>
            <a:ext cx="8520600" cy="3302700"/>
          </a:xfrm>
          <a:prstGeom prst="rect">
            <a:avLst/>
          </a:prstGeom>
        </p:spPr>
        <p:txBody>
          <a:bodyPr spcFirstLastPara="1" wrap="square" lIns="91425" tIns="91425" rIns="91425" bIns="91425" anchor="t" anchorCtr="0">
            <a:normAutofit/>
          </a:bodyPr>
          <a:lstStyle/>
          <a:p>
            <a:pPr marL="342900" lvl="0" algn="l" rtl="0">
              <a:spcBef>
                <a:spcPts val="1000"/>
              </a:spcBef>
              <a:spcAft>
                <a:spcPts val="0"/>
              </a:spcAft>
              <a:buAutoNum type="arabicPeriod"/>
            </a:pPr>
            <a:r>
              <a:rPr lang="en" dirty="0">
                <a:solidFill>
                  <a:srgbClr val="282C34"/>
                </a:solidFill>
              </a:rPr>
              <a:t>Search and choose icon</a:t>
            </a:r>
          </a:p>
          <a:p>
            <a:pPr marL="342900" lvl="0" algn="l" rtl="0">
              <a:spcBef>
                <a:spcPts val="1000"/>
              </a:spcBef>
              <a:spcAft>
                <a:spcPts val="0"/>
              </a:spcAft>
              <a:buAutoNum type="arabicPeriod"/>
            </a:pPr>
            <a:r>
              <a:rPr lang="en" dirty="0">
                <a:solidFill>
                  <a:srgbClr val="282C34"/>
                </a:solidFill>
              </a:rPr>
              <a:t>2. Choose variant</a:t>
            </a:r>
            <a:endParaRPr dirty="0">
              <a:solidFill>
                <a:srgbClr val="282C34"/>
              </a:solidFill>
            </a:endParaRPr>
          </a:p>
          <a:p>
            <a:pPr marL="0" lvl="0" indent="0" algn="l" rtl="0">
              <a:spcBef>
                <a:spcPts val="1000"/>
              </a:spcBef>
              <a:spcAft>
                <a:spcPts val="1000"/>
              </a:spcAft>
              <a:buNone/>
            </a:pPr>
            <a:r>
              <a:rPr lang="en" dirty="0">
                <a:solidFill>
                  <a:srgbClr val="282C34"/>
                </a:solidFill>
              </a:rPr>
              <a:t>3. Copy and the paste code</a:t>
            </a:r>
            <a:endParaRPr dirty="0">
              <a:solidFill>
                <a:srgbClr val="282C34"/>
              </a:solidFill>
            </a:endParaRPr>
          </a:p>
        </p:txBody>
      </p:sp>
      <p:pic>
        <p:nvPicPr>
          <p:cNvPr id="114" name="Google Shape;114;p20"/>
          <p:cNvPicPr preferRelativeResize="0"/>
          <p:nvPr/>
        </p:nvPicPr>
        <p:blipFill>
          <a:blip r:embed="rId3">
            <a:alphaModFix/>
          </a:blip>
          <a:stretch>
            <a:fillRect/>
          </a:stretch>
        </p:blipFill>
        <p:spPr>
          <a:xfrm>
            <a:off x="1283263" y="2237423"/>
            <a:ext cx="6577475" cy="259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Icons</a:t>
            </a:r>
            <a:endParaRPr/>
          </a:p>
        </p:txBody>
      </p:sp>
      <p:sp>
        <p:nvSpPr>
          <p:cNvPr id="120" name="Google Shape;120;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1000"/>
              </a:spcBef>
              <a:spcAft>
                <a:spcPts val="1000"/>
              </a:spcAft>
              <a:buNone/>
            </a:pPr>
            <a:r>
              <a:rPr lang="en">
                <a:solidFill>
                  <a:srgbClr val="282C34"/>
                </a:solidFill>
              </a:rPr>
              <a:t>You can apply CSS to it like any other HTML element</a:t>
            </a:r>
            <a:endParaRPr>
              <a:solidFill>
                <a:srgbClr val="282C34"/>
              </a:solidFill>
            </a:endParaRPr>
          </a:p>
        </p:txBody>
      </p:sp>
      <p:pic>
        <p:nvPicPr>
          <p:cNvPr id="121" name="Google Shape;121;p21"/>
          <p:cNvPicPr preferRelativeResize="0"/>
          <p:nvPr/>
        </p:nvPicPr>
        <p:blipFill>
          <a:blip r:embed="rId3">
            <a:alphaModFix/>
          </a:blip>
          <a:stretch>
            <a:fillRect/>
          </a:stretch>
        </p:blipFill>
        <p:spPr>
          <a:xfrm>
            <a:off x="433700" y="1799750"/>
            <a:ext cx="6941225" cy="340025"/>
          </a:xfrm>
          <a:prstGeom prst="rect">
            <a:avLst/>
          </a:prstGeom>
          <a:noFill/>
          <a:ln>
            <a:noFill/>
          </a:ln>
        </p:spPr>
      </p:pic>
      <p:pic>
        <p:nvPicPr>
          <p:cNvPr id="122" name="Google Shape;122;p21"/>
          <p:cNvPicPr preferRelativeResize="0"/>
          <p:nvPr/>
        </p:nvPicPr>
        <p:blipFill>
          <a:blip r:embed="rId4">
            <a:alphaModFix/>
          </a:blip>
          <a:stretch>
            <a:fillRect/>
          </a:stretch>
        </p:blipFill>
        <p:spPr>
          <a:xfrm>
            <a:off x="433700" y="2335275"/>
            <a:ext cx="3888425" cy="2305925"/>
          </a:xfrm>
          <a:prstGeom prst="rect">
            <a:avLst/>
          </a:prstGeom>
          <a:noFill/>
          <a:ln>
            <a:noFill/>
          </a:ln>
        </p:spPr>
      </p:pic>
      <p:sp>
        <p:nvSpPr>
          <p:cNvPr id="123" name="Google Shape;123;p21"/>
          <p:cNvSpPr txBox="1"/>
          <p:nvPr/>
        </p:nvSpPr>
        <p:spPr>
          <a:xfrm>
            <a:off x="4950650" y="3625400"/>
            <a:ext cx="30159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Open Sans"/>
                <a:ea typeface="Open Sans"/>
                <a:cs typeface="Open Sans"/>
                <a:sym typeface="Open Sans"/>
              </a:rPr>
              <a:t>What does the last line do? LOOK IT UP! (in ion icon documentation)</a:t>
            </a:r>
            <a:endParaRPr sz="18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394</Words>
  <Application>Microsoft Office PowerPoint</Application>
  <PresentationFormat>On-screen Show (16:9)</PresentationFormat>
  <Paragraphs>40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PT Sans Narrow</vt:lpstr>
      <vt:lpstr>Open Sans</vt:lpstr>
      <vt:lpstr>Arial</vt:lpstr>
      <vt:lpstr>Tropic</vt:lpstr>
      <vt:lpstr>Diving deeper</vt:lpstr>
      <vt:lpstr>Features section</vt:lpstr>
      <vt:lpstr>Features section</vt:lpstr>
      <vt:lpstr>Features section</vt:lpstr>
      <vt:lpstr>Icons</vt:lpstr>
      <vt:lpstr>Icons</vt:lpstr>
      <vt:lpstr>Icons</vt:lpstr>
      <vt:lpstr>Icons</vt:lpstr>
      <vt:lpstr>Icons</vt:lpstr>
      <vt:lpstr>Favourite meals section</vt:lpstr>
      <vt:lpstr>Favourite meals</vt:lpstr>
      <vt:lpstr>Favourite meals</vt:lpstr>
      <vt:lpstr>Favourite meals</vt:lpstr>
      <vt:lpstr>Favourite meals</vt:lpstr>
      <vt:lpstr>Finish designing these sections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Diving deeper</dc:title>
  <dc:creator>Anthony</dc:creator>
  <cp:lastModifiedBy>Anthony</cp:lastModifiedBy>
  <cp:revision>4</cp:revision>
  <dcterms:modified xsi:type="dcterms:W3CDTF">2022-10-13T19:44:27Z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2022-10-13T19:44:11Z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b74cb575-36e8-4f0a-82b7-85e1689a08da</vt:lpwstr>
  </property>
  <property fmtid="{D5CDD505-2E9C-101B-9397-08002B2CF9AE}" pid="8" name="MSIP_Label_ba65e3ec-2057-4a1c-aac9-900f17f24dd1_ContentBits">
    <vt:lpwstr>0</vt:lpwstr>
  </property>
</Properties>
</file>