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53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2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797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3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7261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79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9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1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79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1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6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22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9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280E8-E171-4B55-BE36-1AC4FF66D8E9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A1CF9F-2D02-4AFD-B18B-0E7DF8A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10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2ABC-C6A8-6393-F970-F3CE7ECEB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1496" y="534256"/>
            <a:ext cx="8454739" cy="1489753"/>
          </a:xfrm>
        </p:spPr>
        <p:txBody>
          <a:bodyPr>
            <a:noAutofit/>
          </a:bodyPr>
          <a:lstStyle/>
          <a:p>
            <a:pPr algn="ctr"/>
            <a:r>
              <a:rPr lang="en-US" sz="4400" b="1" i="1" dirty="0">
                <a:solidFill>
                  <a:schemeClr val="accent1"/>
                </a:solidFill>
              </a:rPr>
              <a:t>Report Analytics &amp; Dashboard</a:t>
            </a:r>
            <a:br>
              <a:rPr lang="en-US" sz="4800" i="1" dirty="0">
                <a:solidFill>
                  <a:srgbClr val="800000"/>
                </a:solidFill>
              </a:rPr>
            </a:br>
            <a:r>
              <a:rPr lang="en-US" sz="3200" i="1" dirty="0">
                <a:solidFill>
                  <a:srgbClr val="800000"/>
                </a:solidFill>
              </a:rPr>
              <a:t>Analytics for Stake-Holders </a:t>
            </a:r>
            <a:endParaRPr lang="en-IN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3F8A5-99A3-E2BE-915D-05010FE72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611" y="2486346"/>
            <a:ext cx="11486508" cy="4284324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MENTORS:</a:t>
            </a:r>
          </a:p>
          <a:p>
            <a:pPr algn="l"/>
            <a:r>
              <a:rPr lang="en-IN" sz="1400" b="1" dirty="0" err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Mr.MAHENDRA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SINGH</a:t>
            </a:r>
          </a:p>
          <a:p>
            <a:pPr algn="l"/>
            <a:r>
              <a:rPr lang="en-IN" sz="1400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Mr.VITHAL</a:t>
            </a:r>
            <a:r>
              <a:rPr lang="en-IN" sz="1400" b="1" i="0" dirty="0">
                <a:solidFill>
                  <a:schemeClr val="accent1">
                    <a:lumMod val="75000"/>
                  </a:schemeClr>
                </a:solidFill>
                <a:effectLst/>
                <a:latin typeface="Bookman Old Style" panose="02050604050505020204" pitchFamily="18" charset="0"/>
              </a:rPr>
              <a:t> H BYAHATTI</a:t>
            </a:r>
            <a:endParaRPr lang="en-IN" sz="1200" b="1" i="0" dirty="0">
              <a:solidFill>
                <a:schemeClr val="accent1">
                  <a:lumMod val="75000"/>
                </a:schemeClr>
              </a:solidFill>
              <a:effectLst/>
              <a:latin typeface="Bookman Old Style" panose="02050604050505020204" pitchFamily="18" charset="0"/>
            </a:endParaRPr>
          </a:p>
          <a:p>
            <a:pPr algn="r"/>
            <a:endParaRPr lang="en-IN" sz="1100" b="1" dirty="0">
              <a:solidFill>
                <a:srgbClr val="002060"/>
              </a:solidFill>
              <a:latin typeface="Bookman Old Style" panose="02050604050505020204" pitchFamily="18" charset="0"/>
            </a:endParaRPr>
          </a:p>
          <a:p>
            <a:pPr algn="r"/>
            <a:r>
              <a: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GROUP 5:</a:t>
            </a:r>
          </a:p>
          <a:p>
            <a:pPr algn="r"/>
            <a:r>
              <a:rPr lang="en-IN" sz="14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GROUP MEMBERS: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NITHIN K J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MS.SHWETHA . V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MS. SAKSHI. PRASHANT. BARGAJE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TUSHAR RANJAN PANDA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MR.ADITYA MAHENDRA GAWADE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 BASAVARAJ</a:t>
            </a:r>
          </a:p>
          <a:p>
            <a:pPr algn="r"/>
            <a:r>
              <a:rPr lang="en-IN" sz="12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MR.SHAIK RAUF</a:t>
            </a:r>
            <a:endParaRPr lang="en-IN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0F92A-DAF4-8057-AC27-BF925B3D0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8" y="624081"/>
            <a:ext cx="3021496" cy="131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6D79B1A-E5FB-BFF2-36FB-F1AF08C8D0CE}"/>
              </a:ext>
            </a:extLst>
          </p:cNvPr>
          <p:cNvGrpSpPr/>
          <p:nvPr/>
        </p:nvGrpSpPr>
        <p:grpSpPr>
          <a:xfrm>
            <a:off x="2864406" y="1088502"/>
            <a:ext cx="5783527" cy="5342597"/>
            <a:chOff x="2051824" y="1367698"/>
            <a:chExt cx="5783527" cy="4812418"/>
          </a:xfrm>
        </p:grpSpPr>
        <p:sp>
          <p:nvSpPr>
            <p:cNvPr id="3" name="Freeform 56">
              <a:extLst>
                <a:ext uri="{FF2B5EF4-FFF2-40B4-BE49-F238E27FC236}">
                  <a16:creationId xmlns:a16="http://schemas.microsoft.com/office/drawing/2014/main" id="{E8B81AFA-E6E6-DB98-EBCB-E65FA7AB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05</a:t>
              </a:r>
            </a:p>
          </p:txBody>
        </p:sp>
        <p:sp>
          <p:nvSpPr>
            <p:cNvPr id="4" name="Freeform 57">
              <a:extLst>
                <a:ext uri="{FF2B5EF4-FFF2-40B4-BE49-F238E27FC236}">
                  <a16:creationId xmlns:a16="http://schemas.microsoft.com/office/drawing/2014/main" id="{100D9D25-8B40-9807-7A9B-E948C284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/>
                <a:t>06</a:t>
              </a:r>
            </a:p>
          </p:txBody>
        </p:sp>
        <p:sp>
          <p:nvSpPr>
            <p:cNvPr id="5" name="Freeform 58">
              <a:extLst>
                <a:ext uri="{FF2B5EF4-FFF2-40B4-BE49-F238E27FC236}">
                  <a16:creationId xmlns:a16="http://schemas.microsoft.com/office/drawing/2014/main" id="{13CDBA54-89B7-7F06-9DF6-7072A5A4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" name="Freeform 59">
              <a:extLst>
                <a:ext uri="{FF2B5EF4-FFF2-40B4-BE49-F238E27FC236}">
                  <a16:creationId xmlns:a16="http://schemas.microsoft.com/office/drawing/2014/main" id="{3059FB3C-09CC-FFA0-21D1-D764C0328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7" name="Freeform 60">
              <a:extLst>
                <a:ext uri="{FF2B5EF4-FFF2-40B4-BE49-F238E27FC236}">
                  <a16:creationId xmlns:a16="http://schemas.microsoft.com/office/drawing/2014/main" id="{3A04E04D-90C4-ACDD-8471-2D7FC79ED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8" name="Freeform 61">
              <a:extLst>
                <a:ext uri="{FF2B5EF4-FFF2-40B4-BE49-F238E27FC236}">
                  <a16:creationId xmlns:a16="http://schemas.microsoft.com/office/drawing/2014/main" id="{2AA5808B-2145-EBEF-3443-5538A2C54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  <p:pic>
        <p:nvPicPr>
          <p:cNvPr id="9" name="Picture 8" descr="Image result for analytics icon">
            <a:extLst>
              <a:ext uri="{FF2B5EF4-FFF2-40B4-BE49-F238E27FC236}">
                <a16:creationId xmlns:a16="http://schemas.microsoft.com/office/drawing/2014/main" id="{FB4CE05B-02F0-A2D5-BED2-17E1A4540DF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745281" y="2758159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A37A1A-F16C-F246-C9C2-248B18B87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38" y="1227401"/>
            <a:ext cx="826512" cy="551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12693-B5E5-9EB2-EE3C-8F5EA7F56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326" y="2957046"/>
            <a:ext cx="826512" cy="551008"/>
          </a:xfrm>
          <a:prstGeom prst="rect">
            <a:avLst/>
          </a:prstGeom>
        </p:spPr>
      </p:pic>
      <p:sp>
        <p:nvSpPr>
          <p:cNvPr id="13" name="TextBox 86">
            <a:extLst>
              <a:ext uri="{FF2B5EF4-FFF2-40B4-BE49-F238E27FC236}">
                <a16:creationId xmlns:a16="http://schemas.microsoft.com/office/drawing/2014/main" id="{5B8E6D71-FD75-A25E-3A0B-7F9E331E37B3}"/>
              </a:ext>
            </a:extLst>
          </p:cNvPr>
          <p:cNvSpPr txBox="1"/>
          <p:nvPr/>
        </p:nvSpPr>
        <p:spPr>
          <a:xfrm>
            <a:off x="8433450" y="1220672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sp>
        <p:nvSpPr>
          <p:cNvPr id="14" name="TextBox 86">
            <a:extLst>
              <a:ext uri="{FF2B5EF4-FFF2-40B4-BE49-F238E27FC236}">
                <a16:creationId xmlns:a16="http://schemas.microsoft.com/office/drawing/2014/main" id="{6F2537F7-BD31-FE11-5E04-114B61E1F8C1}"/>
              </a:ext>
            </a:extLst>
          </p:cNvPr>
          <p:cNvSpPr txBox="1"/>
          <p:nvPr/>
        </p:nvSpPr>
        <p:spPr>
          <a:xfrm>
            <a:off x="9579390" y="2932368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393950"/>
                </a:solidFill>
              </a:rPr>
              <a:t> Lead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129EDE3-303E-2036-782E-A6849FDA54F8}"/>
              </a:ext>
            </a:extLst>
          </p:cNvPr>
          <p:cNvSpPr txBox="1">
            <a:spLocks/>
          </p:cNvSpPr>
          <p:nvPr/>
        </p:nvSpPr>
        <p:spPr>
          <a:xfrm>
            <a:off x="609600" y="216740"/>
            <a:ext cx="11298148" cy="7411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/>
              <a:t>Report Analytics &amp; Dashboard</a:t>
            </a:r>
            <a:br>
              <a:rPr lang="en-US" sz="3200">
                <a:solidFill>
                  <a:srgbClr val="800000"/>
                </a:solidFill>
              </a:rPr>
            </a:br>
            <a:r>
              <a:rPr lang="en-US" sz="1800">
                <a:solidFill>
                  <a:srgbClr val="800000"/>
                </a:solidFill>
              </a:rPr>
              <a:t>Analytics for Stake-Holders </a:t>
            </a:r>
            <a:endParaRPr lang="en-US" sz="18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31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D8DC-1959-5DC9-ED23-0480CC26B583}"/>
              </a:ext>
            </a:extLst>
          </p:cNvPr>
          <p:cNvSpPr txBox="1">
            <a:spLocks/>
          </p:cNvSpPr>
          <p:nvPr/>
        </p:nvSpPr>
        <p:spPr>
          <a:xfrm>
            <a:off x="609600" y="-1"/>
            <a:ext cx="11174858" cy="8630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Report Analytics &amp; Dashboard</a:t>
            </a:r>
            <a:br>
              <a:rPr lang="en-US" sz="40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3" name="TextBox 86">
            <a:extLst>
              <a:ext uri="{FF2B5EF4-FFF2-40B4-BE49-F238E27FC236}">
                <a16:creationId xmlns:a16="http://schemas.microsoft.com/office/drawing/2014/main" id="{6E4B1502-127D-4621-971D-C6A9DDE024A5}"/>
              </a:ext>
            </a:extLst>
          </p:cNvPr>
          <p:cNvSpPr txBox="1"/>
          <p:nvPr/>
        </p:nvSpPr>
        <p:spPr>
          <a:xfrm>
            <a:off x="2234910" y="1166942"/>
            <a:ext cx="7722179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</a:rPr>
              <a:t>Opportunity</a:t>
            </a:r>
          </a:p>
        </p:txBody>
      </p:sp>
      <p:sp>
        <p:nvSpPr>
          <p:cNvPr id="4" name="TextBox 87">
            <a:extLst>
              <a:ext uri="{FF2B5EF4-FFF2-40B4-BE49-F238E27FC236}">
                <a16:creationId xmlns:a16="http://schemas.microsoft.com/office/drawing/2014/main" id="{EAA1FF54-4667-B43A-9ADE-BD974A8C78B1}"/>
              </a:ext>
            </a:extLst>
          </p:cNvPr>
          <p:cNvSpPr txBox="1"/>
          <p:nvPr/>
        </p:nvSpPr>
        <p:spPr>
          <a:xfrm>
            <a:off x="2753474" y="2040393"/>
            <a:ext cx="9030984" cy="40318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Expected Amount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Active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Conversion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Win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Loss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Trend Analysis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2060"/>
                </a:solidFill>
              </a:rPr>
              <a:t>Running Total Expected </a:t>
            </a:r>
            <a:r>
              <a:rPr lang="en-US" sz="1600" b="1" dirty="0" err="1">
                <a:solidFill>
                  <a:srgbClr val="002060"/>
                </a:solidFill>
              </a:rPr>
              <a:t>Vs</a:t>
            </a:r>
            <a:r>
              <a:rPr lang="en-US" sz="1600" b="1" dirty="0">
                <a:solidFill>
                  <a:srgbClr val="002060"/>
                </a:solidFill>
              </a:rPr>
              <a:t> Commit Forecast Amount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2060"/>
                </a:solidFill>
              </a:rPr>
              <a:t>Running Total Active </a:t>
            </a:r>
            <a:r>
              <a:rPr lang="en-US" sz="1600" b="1" dirty="0" err="1">
                <a:solidFill>
                  <a:srgbClr val="002060"/>
                </a:solidFill>
              </a:rPr>
              <a:t>Vs</a:t>
            </a:r>
            <a:r>
              <a:rPr lang="en-US" sz="1600" b="1" dirty="0">
                <a:solidFill>
                  <a:srgbClr val="002060"/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2060"/>
                </a:solidFill>
              </a:rPr>
              <a:t>Closed Won </a:t>
            </a:r>
            <a:r>
              <a:rPr lang="en-US" sz="1600" b="1" dirty="0" err="1">
                <a:solidFill>
                  <a:srgbClr val="002060"/>
                </a:solidFill>
              </a:rPr>
              <a:t>Vs</a:t>
            </a:r>
            <a:r>
              <a:rPr lang="en-US" sz="1600" b="1" dirty="0">
                <a:solidFill>
                  <a:srgbClr val="002060"/>
                </a:solidFill>
              </a:rPr>
              <a:t> Total Opportunities over Time</a:t>
            </a:r>
          </a:p>
          <a:p>
            <a:pPr marL="628650" lvl="1" indent="-1714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rgbClr val="002060"/>
                </a:solidFill>
              </a:rPr>
              <a:t>Closed Won </a:t>
            </a:r>
            <a:r>
              <a:rPr lang="en-US" sz="1600" b="1" dirty="0" err="1">
                <a:solidFill>
                  <a:srgbClr val="002060"/>
                </a:solidFill>
              </a:rPr>
              <a:t>vs</a:t>
            </a:r>
            <a:r>
              <a:rPr lang="en-US" sz="1600" b="1" dirty="0">
                <a:solidFill>
                  <a:srgbClr val="002060"/>
                </a:solidFill>
              </a:rPr>
              <a:t> Total Closed over Time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Expected Amount by Opportunity Type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solidFill>
                  <a:srgbClr val="002060"/>
                </a:solidFill>
              </a:rPr>
              <a:t> Opportunities by Industry</a:t>
            </a:r>
          </a:p>
        </p:txBody>
      </p:sp>
    </p:spTree>
    <p:extLst>
      <p:ext uri="{BB962C8B-B14F-4D97-AF65-F5344CB8AC3E}">
        <p14:creationId xmlns:p14="http://schemas.microsoft.com/office/powerpoint/2010/main" val="2913173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F0890-A704-37F8-9204-0B0BDAC7D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16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C93F-EAB8-D103-99CF-85AEEA7E5A9F}"/>
              </a:ext>
            </a:extLst>
          </p:cNvPr>
          <p:cNvSpPr txBox="1">
            <a:spLocks/>
          </p:cNvSpPr>
          <p:nvPr/>
        </p:nvSpPr>
        <p:spPr>
          <a:xfrm>
            <a:off x="609600" y="282519"/>
            <a:ext cx="11154310" cy="86302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/>
              <a:t>Report Analytics &amp; Dashboard</a:t>
            </a:r>
            <a:br>
              <a:rPr lang="en-US" sz="40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0901B-F65F-C172-4218-082B5B812BE4}"/>
              </a:ext>
            </a:extLst>
          </p:cNvPr>
          <p:cNvSpPr/>
          <p:nvPr/>
        </p:nvSpPr>
        <p:spPr>
          <a:xfrm>
            <a:off x="2969232" y="1296674"/>
            <a:ext cx="58541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Lead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0D4242-4DDD-C65D-B6D5-8F875EB78C99}"/>
              </a:ext>
            </a:extLst>
          </p:cNvPr>
          <p:cNvSpPr/>
          <p:nvPr/>
        </p:nvSpPr>
        <p:spPr>
          <a:xfrm>
            <a:off x="3472666" y="2412419"/>
            <a:ext cx="8291244" cy="3184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Total Lead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Expected Amount from Converted Leads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Conversion Rate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Converted Accounts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Converted Opportunities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Lead By Source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2060"/>
                </a:solidFill>
              </a:rPr>
              <a:t> Lead By industry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0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1B779-1584-8FB3-9718-013A8AFB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0D3B-C275-FE91-BADC-185A052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45" y="277402"/>
            <a:ext cx="11291298" cy="5137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Challenges Faced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CDF7-C74C-230B-C9F5-D8ECF335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7991" y="1695236"/>
            <a:ext cx="9359757" cy="488536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Initial Understanding of the Data and Identifying the KPI.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Calculation of conversion Rate.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Selection of suitable chart for the visualization.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The Above Challenges have been overcome with the help of proper guidance from our Mentor Mr. MAHENDRA SINGH and by coordinating within our team.</a:t>
            </a:r>
            <a:endParaRPr lang="en-IN" sz="2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1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0A0E-FDBA-8145-1424-73C6EA306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028" y="2476072"/>
            <a:ext cx="10004584" cy="1417834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>
                <a:solidFill>
                  <a:srgbClr val="C00000"/>
                </a:solidFill>
              </a:rPr>
              <a:t>THANK YOU</a:t>
            </a:r>
            <a:endParaRPr lang="en-IN" sz="72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5265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89</TotalTime>
  <Words>231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Century Gothic</vt:lpstr>
      <vt:lpstr>Wingdings</vt:lpstr>
      <vt:lpstr>Wingdings 3</vt:lpstr>
      <vt:lpstr>Wisp</vt:lpstr>
      <vt:lpstr>Report Analytics &amp; Dashboard Analytics for Stake-Holders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Faced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Analytics &amp; Dashboard Analytics for Stake-Holders </dc:title>
  <dc:creator>Nithin KJ</dc:creator>
  <cp:lastModifiedBy>ADU 7131</cp:lastModifiedBy>
  <cp:revision>18</cp:revision>
  <dcterms:created xsi:type="dcterms:W3CDTF">2023-03-18T06:35:16Z</dcterms:created>
  <dcterms:modified xsi:type="dcterms:W3CDTF">2023-03-23T12:41:57Z</dcterms:modified>
</cp:coreProperties>
</file>