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9" r:id="rId2"/>
    <p:sldId id="414" r:id="rId3"/>
    <p:sldId id="441" r:id="rId4"/>
    <p:sldId id="425" r:id="rId5"/>
    <p:sldId id="421" r:id="rId6"/>
    <p:sldId id="422" r:id="rId7"/>
    <p:sldId id="442" r:id="rId8"/>
    <p:sldId id="443" r:id="rId9"/>
    <p:sldId id="494" r:id="rId10"/>
    <p:sldId id="462" r:id="rId11"/>
    <p:sldId id="444" r:id="rId12"/>
    <p:sldId id="473" r:id="rId13"/>
    <p:sldId id="474" r:id="rId14"/>
    <p:sldId id="475" r:id="rId15"/>
    <p:sldId id="476" r:id="rId16"/>
    <p:sldId id="426" r:id="rId17"/>
    <p:sldId id="427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77" r:id="rId26"/>
    <p:sldId id="466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 snapToGrid="0" showGuides="1">
      <p:cViewPr varScale="1">
        <p:scale>
          <a:sx n="92" d="100"/>
          <a:sy n="92" d="100"/>
        </p:scale>
        <p:origin x="-10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28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E15072-02E9-9549-832D-4811EA92B125}" type="datetime1">
              <a:rPr lang="en-US"/>
              <a:pPr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A78C68-05BC-A541-A281-5D02C230A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1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E4492A-B2B8-B04B-8861-4B499B10D125}" type="datetime1">
              <a:rPr lang="en-US"/>
              <a:pPr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E19C82-FEC5-864E-89EE-AFC8772A1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1027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fld id="{412B803F-178E-7740-93A3-BE0ADEC4ECAD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XBD200302-00063-02.jpg"/>
          <p:cNvPicPr>
            <a:picLocks noChangeAspect="1"/>
          </p:cNvPicPr>
          <p:nvPr/>
        </p:nvPicPr>
        <p:blipFill>
          <a:blip r:embed="rId2"/>
          <a:srcRect l="3206" t="26352" r="66402" b="1721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750"/>
            <a:ext cx="9144000" cy="6699250"/>
            <a:chOff x="0" y="158750"/>
            <a:chExt cx="9144000" cy="669925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1054100"/>
              <a:ext cx="9144000" cy="5803900"/>
            </a:xfrm>
            <a:prstGeom prst="rect">
              <a:avLst/>
            </a:pr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8" descr="LBNL_DOE_Banner_White.eps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663" y="158750"/>
              <a:ext cx="8459787" cy="63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0" y="1050925"/>
              <a:ext cx="9144000" cy="1588"/>
            </a:xfrm>
            <a:prstGeom prst="line">
              <a:avLst/>
            </a:prstGeom>
            <a:ln w="63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619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22" descr="LBNL_BlueLogo.eps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235700" y="6385833"/>
            <a:ext cx="264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7" r:id="rId2"/>
    <p:sldLayoutId id="2147483816" r:id="rId3"/>
    <p:sldLayoutId id="2147483815" r:id="rId4"/>
    <p:sldLayoutId id="2147483814" r:id="rId5"/>
    <p:sldLayoutId id="2147483813" r:id="rId6"/>
    <p:sldLayoutId id="2147483812" r:id="rId7"/>
    <p:sldLayoutId id="2147483811" r:id="rId8"/>
    <p:sldLayoutId id="2147483810" r:id="rId9"/>
    <p:sldLayoutId id="2147483809" r:id="rId10"/>
    <p:sldLayoutId id="2147483808" r:id="rId11"/>
    <p:sldLayoutId id="2147483807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9pPr>
    </p:titleStyle>
    <p:bodyStyle>
      <a:lvl1pPr marL="2921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3pPr>
      <a:lvl4pPr marL="16637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4pPr>
      <a:lvl5pPr marL="21209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lash.uchicago.edu/site/flashcode/secure/viewcvs.cgi/trunk/?root=FLASH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1232744" y="2161303"/>
            <a:ext cx="63119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Software Engineering and Process for HPC Scientific Software</a:t>
            </a: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endParaRPr lang="en-US" sz="1600" b="1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Anshu Dubey</a:t>
            </a:r>
          </a:p>
          <a:p>
            <a:pPr eaLnBrk="0" hangingPunct="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With several slides from</a:t>
            </a:r>
          </a:p>
          <a:p>
            <a:pPr eaLnBrk="0" hangingPunct="0"/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Brian Van </a:t>
            </a:r>
            <a:r>
              <a:rPr lang="en-US" dirty="0" err="1" smtClean="0">
                <a:solidFill>
                  <a:schemeClr val="bg1"/>
                </a:solidFill>
                <a:ea typeface="Arial" charset="0"/>
                <a:cs typeface="Arial" charset="0"/>
              </a:rPr>
              <a:t>Straalen</a:t>
            </a:r>
            <a:endParaRPr lang="en-US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Phil </a:t>
            </a:r>
            <a:r>
              <a:rPr lang="en-US" dirty="0" err="1" smtClean="0">
                <a:solidFill>
                  <a:schemeClr val="bg1"/>
                </a:solidFill>
                <a:ea typeface="Arial" charset="0"/>
                <a:cs typeface="Arial" charset="0"/>
              </a:rPr>
              <a:t>Colella</a:t>
            </a:r>
            <a:endParaRPr lang="en-US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endParaRPr lang="en-US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/>
                </a:solidFill>
                <a:ea typeface="Arial" charset="0"/>
                <a:cs typeface="Arial" charset="0"/>
              </a:rPr>
              <a:t>ATPSEC 2013</a:t>
            </a:r>
          </a:p>
          <a:p>
            <a:pPr eaLnBrk="0" hangingPunct="0"/>
            <a:endParaRPr lang="en-US" sz="3000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b="1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748" y="982234"/>
            <a:ext cx="8016494" cy="5054115"/>
          </a:xfrm>
        </p:spPr>
        <p:txBody>
          <a:bodyPr/>
          <a:lstStyle/>
          <a:p>
            <a:r>
              <a:rPr lang="en-US" dirty="0" smtClean="0"/>
              <a:t>Multiple files, individual file compilation does not scale beyond a point</a:t>
            </a:r>
          </a:p>
          <a:p>
            <a:r>
              <a:rPr lang="en-US" dirty="0" smtClean="0"/>
              <a:t>If the code runs on many different platforms then each software stack will have its own peculiarities</a:t>
            </a:r>
          </a:p>
          <a:p>
            <a:r>
              <a:rPr lang="en-US" dirty="0" smtClean="0"/>
              <a:t>The code may want to use available libraries, getting them all built consistently may be challenging</a:t>
            </a:r>
          </a:p>
          <a:p>
            <a:r>
              <a:rPr lang="en-US" dirty="0" smtClean="0"/>
              <a:t>For all of these reasons it is worth investing in a managed build process</a:t>
            </a:r>
          </a:p>
          <a:p>
            <a:r>
              <a:rPr lang="en-US" dirty="0" smtClean="0"/>
              <a:t>Usually a combination of configuration and make</a:t>
            </a:r>
          </a:p>
          <a:p>
            <a:r>
              <a:rPr lang="en-US" dirty="0" err="1" smtClean="0"/>
              <a:t>Autoconf</a:t>
            </a:r>
            <a:r>
              <a:rPr lang="en-US" dirty="0" smtClean="0"/>
              <a:t>, </a:t>
            </a:r>
            <a:r>
              <a:rPr lang="en-US" dirty="0" err="1" smtClean="0"/>
              <a:t>perl</a:t>
            </a:r>
            <a:r>
              <a:rPr lang="en-US" dirty="0" smtClean="0"/>
              <a:t> scripts, python for configuration</a:t>
            </a:r>
          </a:p>
          <a:p>
            <a:r>
              <a:rPr lang="en-US" dirty="0" smtClean="0"/>
              <a:t>GNU Make for compilation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Configuration - FLASH Example : Setup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Script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26267" y="1390695"/>
            <a:ext cx="8229600" cy="4525963"/>
          </a:xfrm>
        </p:spPr>
        <p:txBody>
          <a:bodyPr/>
          <a:lstStyle/>
          <a:p>
            <a:pPr algn="ctr">
              <a:buFont typeface="Zapf Dingbats" charset="0"/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Python code links together needed physics </a:t>
            </a:r>
            <a:b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and tools for a problem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Traverse the FLASH source tree and link necessary files for a given application to the object directory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Creates a file defining global constants set at build time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Builds infrastructure for mapping runtime parameters to constants as needed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Configures </a:t>
            </a:r>
            <a:r>
              <a:rPr lang="en-US" dirty="0" err="1">
                <a:latin typeface="Arial" charset="0"/>
                <a:ea typeface="ＭＳ Ｐゴシック" charset="0"/>
              </a:rPr>
              <a:t>Makefiles</a:t>
            </a:r>
            <a:r>
              <a:rPr lang="en-US" dirty="0">
                <a:latin typeface="Arial" charset="0"/>
                <a:ea typeface="ＭＳ Ｐゴシック" charset="0"/>
              </a:rPr>
              <a:t> properly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Determine solution data storage list and create </a:t>
            </a:r>
            <a:r>
              <a:rPr lang="en-US" dirty="0" err="1">
                <a:latin typeface="Arial" charset="0"/>
                <a:ea typeface="ＭＳ Ｐゴシック" charset="0"/>
              </a:rPr>
              <a:t>Flash.h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Generate files needed to add runtime parameters to a given simulation.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Generate files needed to parse the runtime parameter file. 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Setup works with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Config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file and local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makefile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snippets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FLASH-specific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syntax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Define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dependencies at all levels in the source tree: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Lists required, requested, exclusive modules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Declare solution variables, fluxes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Declare runtime parameters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Sets defaults and allowable ranges – do it early!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Documentation – start line with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D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Variables, Units are additive down the directory tree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Provides warnings to prevent dumb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mistakes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Consolidates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makefile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snippets into a complete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makefile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Config file example</a:t>
            </a:r>
          </a:p>
        </p:txBody>
      </p:sp>
      <p:pic>
        <p:nvPicPr>
          <p:cNvPr id="47107" name="Picture 3" descr="Con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01713"/>
            <a:ext cx="7488238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486400" y="26924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>
                <a:solidFill>
                  <a:srgbClr val="000066"/>
                </a:solidFill>
                <a:latin typeface="Arial" charset="0"/>
              </a:rPr>
              <a:t>Alternate local IO routines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486400" y="35814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>
                <a:solidFill>
                  <a:srgbClr val="000066"/>
                </a:solidFill>
                <a:latin typeface="Arial" charset="0"/>
              </a:rPr>
              <a:t>Runtime parameters and documentation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257800" y="4648200"/>
            <a:ext cx="33067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>
                <a:solidFill>
                  <a:srgbClr val="000066"/>
                </a:solidFill>
                <a:latin typeface="Arial" charset="0"/>
              </a:rPr>
              <a:t>Additional scratch grid variable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17049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>
                <a:solidFill>
                  <a:srgbClr val="000066"/>
                </a:solidFill>
                <a:latin typeface="Arial" charset="0"/>
              </a:rPr>
              <a:t>Required Units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324100" y="5740400"/>
            <a:ext cx="39417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>
                <a:solidFill>
                  <a:srgbClr val="000066"/>
                </a:solidFill>
                <a:latin typeface="Arial" charset="0"/>
              </a:rPr>
              <a:t>Enforce geometry or other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113655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Simple setup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264025" y="9556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71600" y="1073893"/>
            <a:ext cx="6781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66"/>
                </a:solidFill>
                <a:latin typeface="Courier New" charset="0"/>
              </a:rPr>
              <a:t>hostname:Flash3&gt; ./setup </a:t>
            </a:r>
            <a:r>
              <a:rPr lang="en-US" sz="1800" b="1" dirty="0" err="1">
                <a:solidFill>
                  <a:srgbClr val="000066"/>
                </a:solidFill>
                <a:latin typeface="Courier New" charset="0"/>
              </a:rPr>
              <a:t>MySimulation</a:t>
            </a:r>
            <a:r>
              <a:rPr lang="en-US" sz="1800" b="1" dirty="0">
                <a:solidFill>
                  <a:srgbClr val="000066"/>
                </a:solidFill>
                <a:latin typeface="Courier New" charset="0"/>
              </a:rPr>
              <a:t> -auto</a:t>
            </a:r>
            <a:r>
              <a:rPr lang="en-US" sz="1800" dirty="0">
                <a:solidFill>
                  <a:srgbClr val="000066"/>
                </a:solidFill>
                <a:latin typeface="Arial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</a:rPr>
              <a:t>setup script will automatically generate the object directory based on the </a:t>
            </a:r>
            <a:r>
              <a:rPr lang="en-US" sz="1600" dirty="0" err="1">
                <a:solidFill>
                  <a:srgbClr val="000066"/>
                </a:solidFill>
                <a:latin typeface="Arial" charset="0"/>
              </a:rPr>
              <a:t>MySimulation</a:t>
            </a:r>
            <a:r>
              <a:rPr lang="en-US" sz="1600" dirty="0">
                <a:solidFill>
                  <a:srgbClr val="000066"/>
                </a:solidFill>
                <a:latin typeface="Arial" charset="0"/>
              </a:rPr>
              <a:t> problem you specify</a:t>
            </a:r>
            <a:r>
              <a:rPr lang="en-US" sz="1800" dirty="0">
                <a:solidFill>
                  <a:srgbClr val="000066"/>
                </a:solidFill>
                <a:latin typeface="Arial" charset="0"/>
              </a:rPr>
              <a:t>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52400" y="2514600"/>
            <a:ext cx="714375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Driver/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DriverMain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TimeDep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Grid/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GridMain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paramesh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/Paramesh3/PM3_package/headers</a:t>
            </a: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Grid/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GridMain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paramesh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/Paramesh3/PM3_package/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mpi_source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Grid/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GridMain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paramesh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/Paramesh3/PM3_package/source</a:t>
            </a: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Grid/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localAPI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IO/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IOMain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/hdf5/serial/PM</a:t>
            </a: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PhysicalConstants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PhysicalConstantsMain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RuntimeParameters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RuntimeParametersMain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Simulation/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SimulationMain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Sedov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flashUtilities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/general</a:t>
            </a: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physics/Eos/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EosMain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/Gamma</a:t>
            </a: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physics/Hydro/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HydroMain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/split/PPM/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PPMKernel</a:t>
            </a:r>
            <a:endParaRPr lang="en-US" sz="1400" dirty="0">
              <a:solidFill>
                <a:srgbClr val="000066"/>
              </a:solidFill>
              <a:latin typeface="Arial" charset="0"/>
            </a:endParaRPr>
          </a:p>
          <a:p>
            <a:r>
              <a:rPr lang="en-US" sz="1400" dirty="0">
                <a:solidFill>
                  <a:srgbClr val="000066"/>
                </a:solidFill>
                <a:latin typeface="Arial" charset="0"/>
              </a:rPr>
              <a:t>INCLUDE physics/Hydro/</a:t>
            </a:r>
            <a:r>
              <a:rPr lang="en-US" sz="1400" dirty="0" err="1">
                <a:solidFill>
                  <a:srgbClr val="000066"/>
                </a:solidFill>
                <a:latin typeface="Arial" charset="0"/>
              </a:rPr>
              <a:t>HydroMain</a:t>
            </a:r>
            <a:r>
              <a:rPr lang="en-US" sz="1400" dirty="0">
                <a:solidFill>
                  <a:srgbClr val="000066"/>
                </a:solidFill>
                <a:latin typeface="Arial" charset="0"/>
              </a:rPr>
              <a:t>/utilities</a:t>
            </a:r>
          </a:p>
          <a:p>
            <a:endParaRPr lang="en-US" sz="18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990600" y="213360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u="sng">
                <a:solidFill>
                  <a:srgbClr val="000066"/>
                </a:solidFill>
                <a:latin typeface="Arial" charset="0"/>
              </a:rPr>
              <a:t>Sample Units File</a:t>
            </a:r>
          </a:p>
        </p:txBody>
      </p:sp>
    </p:spTree>
    <p:extLst>
      <p:ext uri="{BB962C8B-B14F-4D97-AF65-F5344CB8AC3E}">
        <p14:creationId xmlns:p14="http://schemas.microsoft.com/office/powerpoint/2010/main" val="1233022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GNU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601" cy="4615514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2000" dirty="0" smtClean="0"/>
              <a:t>Main purpose: turn a set of source code into a library or executable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Only two kinds of objects in a </a:t>
            </a:r>
            <a:r>
              <a:rPr lang="en-US" sz="2000" dirty="0" err="1" smtClean="0"/>
              <a:t>Makefile</a:t>
            </a:r>
            <a:endParaRPr lang="en-US" sz="2000" dirty="0" smtClean="0"/>
          </a:p>
          <a:p>
            <a:pPr lvl="1"/>
            <a:r>
              <a:rPr lang="en-US" sz="1600" dirty="0" smtClean="0"/>
              <a:t>Variables (lists of strings)</a:t>
            </a:r>
          </a:p>
          <a:p>
            <a:pPr lvl="1"/>
            <a:r>
              <a:rPr lang="en-US" sz="1600" dirty="0" smtClean="0"/>
              <a:t>Rules</a:t>
            </a:r>
          </a:p>
          <a:p>
            <a:r>
              <a:rPr lang="en-US" sz="2000" dirty="0" smtClean="0"/>
              <a:t>Only a few kinds of flow control</a:t>
            </a:r>
          </a:p>
          <a:p>
            <a:pPr lvl="1"/>
            <a:r>
              <a:rPr lang="en-US" sz="1600" dirty="0" err="1" smtClean="0"/>
              <a:t>ifeq/ifneq/else/endif</a:t>
            </a:r>
            <a:endParaRPr lang="en-US" sz="1600" dirty="0" smtClean="0"/>
          </a:p>
          <a:p>
            <a:pPr lvl="1"/>
            <a:r>
              <a:rPr lang="en-US" sz="1600" dirty="0" smtClean="0"/>
              <a:t>No forms or looping available, no jumps, no recursion.</a:t>
            </a:r>
          </a:p>
          <a:p>
            <a:r>
              <a:rPr lang="en-US" sz="2000" dirty="0" smtClean="0"/>
              <a:t>Most difficulties arising from make are related to</a:t>
            </a:r>
          </a:p>
          <a:p>
            <a:pPr lvl="1"/>
            <a:r>
              <a:rPr lang="en-US" sz="1600" dirty="0" smtClean="0"/>
              <a:t>Non-trivial variable parsing of the </a:t>
            </a:r>
            <a:r>
              <a:rPr lang="en-US" sz="1600" dirty="0" err="1" smtClean="0"/>
              <a:t>makefile(s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Rules can fire and trigger in non-obvious ways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75" y="306388"/>
            <a:ext cx="8239226" cy="438174"/>
          </a:xfrm>
        </p:spPr>
        <p:txBody>
          <a:bodyPr/>
          <a:lstStyle/>
          <a:p>
            <a:r>
              <a:rPr lang="en-US" dirty="0" smtClean="0"/>
              <a:t>The Two type of Variables in GNU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4" y="1632968"/>
            <a:ext cx="8001000" cy="3434274"/>
          </a:xfrm>
        </p:spPr>
        <p:txBody>
          <a:bodyPr/>
          <a:lstStyle/>
          <a:p>
            <a:r>
              <a:rPr lang="en-US" sz="2000" b="1" dirty="0" smtClean="0"/>
              <a:t>Recursively Expanded Variables  “=“</a:t>
            </a:r>
          </a:p>
          <a:p>
            <a:pPr lvl="2">
              <a:buNone/>
            </a:pPr>
            <a:r>
              <a:rPr lang="en-US" sz="1400" dirty="0" err="1" smtClean="0"/>
              <a:t>foo</a:t>
            </a:r>
            <a:r>
              <a:rPr lang="en-US" sz="1400" dirty="0" smtClean="0"/>
              <a:t> = $(bar)</a:t>
            </a:r>
          </a:p>
          <a:p>
            <a:pPr lvl="2">
              <a:buNone/>
            </a:pPr>
            <a:r>
              <a:rPr lang="en-US" sz="1400" dirty="0" smtClean="0"/>
              <a:t>bar = $(ugh) </a:t>
            </a:r>
          </a:p>
          <a:p>
            <a:pPr lvl="2">
              <a:buNone/>
            </a:pPr>
            <a:r>
              <a:rPr lang="en-US" sz="1400" dirty="0" smtClean="0"/>
              <a:t>ugh = Huh? </a:t>
            </a:r>
          </a:p>
          <a:p>
            <a:pPr lvl="2">
              <a:buNone/>
            </a:pPr>
            <a:r>
              <a:rPr lang="en-US" sz="1400" dirty="0" err="1" smtClean="0"/>
              <a:t>all:;echo</a:t>
            </a:r>
            <a:r>
              <a:rPr lang="en-US" sz="1400" dirty="0" smtClean="0"/>
              <a:t> $(</a:t>
            </a:r>
            <a:r>
              <a:rPr lang="en-US" sz="1400" dirty="0" err="1" smtClean="0"/>
              <a:t>foo</a:t>
            </a:r>
            <a:r>
              <a:rPr lang="en-US" sz="1400" dirty="0" smtClean="0"/>
              <a:t>)</a:t>
            </a:r>
          </a:p>
          <a:p>
            <a:pPr lvl="1">
              <a:buNone/>
            </a:pPr>
            <a:r>
              <a:rPr lang="en-US" sz="1400" dirty="0" smtClean="0"/>
              <a:t>&gt; make all</a:t>
            </a:r>
          </a:p>
          <a:p>
            <a:pPr lvl="1">
              <a:buNone/>
            </a:pPr>
            <a:r>
              <a:rPr lang="en-US" sz="1400" dirty="0" smtClean="0"/>
              <a:t>Huh?</a:t>
            </a:r>
          </a:p>
          <a:p>
            <a:r>
              <a:rPr lang="en-US" sz="2000" dirty="0" smtClean="0"/>
              <a:t>Variable is executed at the time it is used in a command</a:t>
            </a:r>
          </a:p>
          <a:p>
            <a:r>
              <a:rPr lang="en-US" sz="2000" dirty="0" smtClean="0"/>
              <a:t>= means build up a symbol table for this name</a:t>
            </a:r>
          </a:p>
          <a:p>
            <a:r>
              <a:rPr lang="en-US" sz="2000" dirty="0" smtClean="0"/>
              <a:t>Notice $.  Like in shell, there is the value ‘bar’ and the variable named ‘bar’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27" y="231147"/>
            <a:ext cx="8001000" cy="5257799"/>
          </a:xfrm>
        </p:spPr>
        <p:txBody>
          <a:bodyPr/>
          <a:lstStyle/>
          <a:p>
            <a:r>
              <a:rPr lang="en-US" dirty="0" smtClean="0"/>
              <a:t>Good points:</a:t>
            </a:r>
          </a:p>
          <a:p>
            <a:pPr lvl="1"/>
            <a:r>
              <a:rPr lang="en-US" dirty="0" smtClean="0"/>
              <a:t>Order doesn’t matter! </a:t>
            </a:r>
          </a:p>
          <a:p>
            <a:pPr lvl="1"/>
            <a:r>
              <a:rPr lang="en-US" dirty="0" smtClean="0"/>
              <a:t>Can declare a variable as the composite of many other variables that can filled in by other parts of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CFLAGS = $(DEBUG_FLAGS) $(OPT_FLAG) $(LIB_FLAGS)</a:t>
            </a:r>
          </a:p>
          <a:p>
            <a:pPr lvl="1"/>
            <a:r>
              <a:rPr lang="en-US" dirty="0" smtClean="0"/>
              <a:t>Lets a </a:t>
            </a:r>
            <a:r>
              <a:rPr lang="en-US" dirty="0" err="1" smtClean="0"/>
              <a:t>makefile</a:t>
            </a:r>
            <a:r>
              <a:rPr lang="en-US" dirty="0" smtClean="0"/>
              <a:t> build up sophisticated variables when you don’t know all the suitable inputs, or what parts of the </a:t>
            </a:r>
            <a:r>
              <a:rPr lang="en-US" dirty="0" err="1" smtClean="0"/>
              <a:t>Makefile</a:t>
            </a:r>
            <a:r>
              <a:rPr lang="en-US" dirty="0" smtClean="0"/>
              <a:t> they will come from</a:t>
            </a:r>
          </a:p>
          <a:p>
            <a:pPr lvl="2"/>
            <a:r>
              <a:rPr lang="en-US" dirty="0" smtClean="0"/>
              <a:t>&gt;make all DIM=3 </a:t>
            </a:r>
          </a:p>
          <a:p>
            <a:r>
              <a:rPr lang="en-US" dirty="0" smtClean="0"/>
              <a:t>Bad points:</a:t>
            </a:r>
          </a:p>
          <a:p>
            <a:pPr lvl="1"/>
            <a:r>
              <a:rPr lang="en-US" dirty="0" smtClean="0"/>
              <a:t>Future = declarations can clobber what you specified</a:t>
            </a:r>
          </a:p>
          <a:p>
            <a:pPr lvl="1"/>
            <a:r>
              <a:rPr lang="en-US" dirty="0" smtClean="0"/>
              <a:t>The last = declaration in the linear parsing of a </a:t>
            </a:r>
            <a:r>
              <a:rPr lang="en-US" dirty="0" err="1" smtClean="0"/>
              <a:t>Makefile</a:t>
            </a:r>
            <a:r>
              <a:rPr lang="en-US" dirty="0" smtClean="0"/>
              <a:t> is the </a:t>
            </a:r>
            <a:r>
              <a:rPr lang="en-US" i="1" dirty="0" smtClean="0"/>
              <a:t>only</a:t>
            </a:r>
            <a:r>
              <a:rPr lang="en-US" dirty="0" smtClean="0"/>
              <a:t> one that matters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667945"/>
          </a:xfrm>
        </p:spPr>
        <p:txBody>
          <a:bodyPr/>
          <a:lstStyle/>
          <a:p>
            <a:r>
              <a:rPr lang="en-US" dirty="0" smtClean="0"/>
              <a:t>Simply Expanded Variables  “:=“</a:t>
            </a:r>
          </a:p>
          <a:p>
            <a:pPr lvl="1"/>
            <a:r>
              <a:rPr lang="en-US" dirty="0" smtClean="0"/>
              <a:t>Immediate mode variable.</a:t>
            </a:r>
          </a:p>
          <a:p>
            <a:pPr lvl="1"/>
            <a:r>
              <a:rPr lang="en-US" dirty="0" smtClean="0"/>
              <a:t>The variable is assigned it’s value based on the current state of the </a:t>
            </a:r>
            <a:r>
              <a:rPr lang="en-US" dirty="0" err="1" smtClean="0"/>
              <a:t>Makefile</a:t>
            </a:r>
            <a:r>
              <a:rPr lang="en-US" dirty="0" smtClean="0"/>
              <a:t> parsing</a:t>
            </a:r>
          </a:p>
          <a:p>
            <a:pPr lvl="1"/>
            <a:r>
              <a:rPr lang="en-US" dirty="0" smtClean="0"/>
              <a:t>No symbol chain is created.</a:t>
            </a:r>
          </a:p>
          <a:p>
            <a:pPr lvl="1"/>
            <a:r>
              <a:rPr lang="en-US" dirty="0" smtClean="0"/>
              <a:t>Specific to GNU Make</a:t>
            </a:r>
          </a:p>
          <a:p>
            <a:r>
              <a:rPr lang="en-US" dirty="0" smtClean="0"/>
              <a:t>Often just an easier to understand variable.  </a:t>
            </a:r>
          </a:p>
          <a:p>
            <a:pPr lvl="1"/>
            <a:r>
              <a:rPr lang="en-US" dirty="0" smtClean="0"/>
              <a:t>It acts like variables you know in other languages.</a:t>
            </a:r>
          </a:p>
          <a:p>
            <a:pPr lvl="1"/>
            <a:r>
              <a:rPr lang="en-US" dirty="0" smtClean="0"/>
              <a:t>can use for appending</a:t>
            </a:r>
          </a:p>
          <a:p>
            <a:pPr lvl="2"/>
            <a:r>
              <a:rPr lang="en-US" dirty="0" smtClean="0"/>
              <a:t>CFLAGS := $(CFLAGS) –</a:t>
            </a:r>
            <a:r>
              <a:rPr lang="en-US" dirty="0" err="1" smtClean="0"/>
              <a:t>c</a:t>
            </a:r>
            <a:r>
              <a:rPr lang="en-US" dirty="0" smtClean="0"/>
              <a:t> –</a:t>
            </a:r>
            <a:r>
              <a:rPr lang="en-US" dirty="0" err="1" smtClean="0"/>
              <a:t>e</a:t>
            </a:r>
            <a:r>
              <a:rPr lang="en-US" dirty="0" smtClean="0"/>
              <a:t> –</a:t>
            </a:r>
            <a:r>
              <a:rPr lang="en-US" dirty="0" err="1" smtClean="0"/>
              <a:t>mmx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Why is Software Process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Modern scientific computing is no longer a solo effort</a:t>
            </a:r>
          </a:p>
          <a:p>
            <a:pPr lvl="1"/>
            <a:r>
              <a:rPr lang="en-US" dirty="0" smtClean="0"/>
              <a:t>Most interesting modeling questions that could be simulated by the heroic individual programming scientist have already been investigated</a:t>
            </a:r>
          </a:p>
          <a:p>
            <a:pPr lvl="1"/>
            <a:r>
              <a:rPr lang="en-US" dirty="0" smtClean="0"/>
              <a:t>“Productivity language” that are meant to alleviate the complexity of programming high performance software have not delivered yet</a:t>
            </a:r>
          </a:p>
          <a:p>
            <a:pPr lvl="1"/>
            <a:r>
              <a:rPr lang="en-US" dirty="0" smtClean="0"/>
              <a:t>Thus, coding is complicated and requires division of roles and responsibilities.</a:t>
            </a:r>
          </a:p>
          <a:p>
            <a:r>
              <a:rPr lang="en-US" dirty="0" smtClean="0"/>
              <a:t>Working together on a common code is difficult unless there is a software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343513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targets</a:t>
            </a:r>
            <a:r>
              <a:rPr lang="en-US" dirty="0" smtClean="0"/>
              <a:t> : </a:t>
            </a:r>
            <a:r>
              <a:rPr lang="en-US" i="1" dirty="0" smtClean="0"/>
              <a:t>prerequisites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[TAB</a:t>
            </a:r>
            <a:r>
              <a:rPr lang="en-US" i="1" dirty="0" smtClean="0"/>
              <a:t>] recipe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prerequisites are also called “sources”</a:t>
            </a:r>
          </a:p>
          <a:p>
            <a:endParaRPr lang="en-US" dirty="0" smtClean="0"/>
          </a:p>
          <a:p>
            <a:r>
              <a:rPr lang="en-US" dirty="0" smtClean="0"/>
              <a:t>Simple example</a:t>
            </a: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clobber.o</a:t>
            </a:r>
            <a:r>
              <a:rPr lang="en-US" dirty="0" smtClean="0">
                <a:latin typeface="Courier"/>
                <a:cs typeface="Courier"/>
              </a:rPr>
              <a:t> : </a:t>
            </a:r>
            <a:r>
              <a:rPr lang="en-US" dirty="0" err="1" smtClean="0">
                <a:latin typeface="Courier"/>
                <a:cs typeface="Courier"/>
              </a:rPr>
              <a:t>clobber.cpp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clobber.h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config.h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[TAB] </a:t>
            </a:r>
            <a:r>
              <a:rPr lang="en-US" dirty="0" err="1" smtClean="0"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++ -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–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clobber.o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clobber.cpp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clob.ex</a:t>
            </a:r>
            <a:r>
              <a:rPr lang="en-US" dirty="0" smtClean="0">
                <a:latin typeface="Courier"/>
                <a:cs typeface="Courier"/>
              </a:rPr>
              <a:t> : </a:t>
            </a:r>
            <a:r>
              <a:rPr lang="en-US" dirty="0" err="1" smtClean="0">
                <a:latin typeface="Courier"/>
                <a:cs typeface="Courier"/>
              </a:rPr>
              <a:t>clobber.o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killerApp.o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[TAB] </a:t>
            </a:r>
            <a:r>
              <a:rPr lang="en-US" dirty="0" err="1" smtClean="0"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++ -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clob.ex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cobber.o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killerApp.o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More powerful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318618"/>
          </a:xfrm>
        </p:spPr>
        <p:txBody>
          <a:bodyPr/>
          <a:lstStyle/>
          <a:p>
            <a:r>
              <a:rPr lang="en-US" dirty="0" smtClean="0"/>
              <a:t>Pattern Rules</a:t>
            </a:r>
          </a:p>
          <a:p>
            <a:pPr lvl="1">
              <a:buNone/>
            </a:pPr>
            <a:r>
              <a:rPr lang="en-US" dirty="0" smtClean="0"/>
              <a:t>%.</a:t>
            </a:r>
            <a:r>
              <a:rPr lang="en-US" dirty="0" err="1" smtClean="0"/>
              <a:t>o</a:t>
            </a:r>
            <a:r>
              <a:rPr lang="en-US" dirty="0" smtClean="0"/>
              <a:t> : %.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$(CC) -</a:t>
            </a:r>
            <a:r>
              <a:rPr lang="en-US" dirty="0" err="1" smtClean="0"/>
              <a:t>c</a:t>
            </a:r>
            <a:r>
              <a:rPr lang="en-US" dirty="0" smtClean="0"/>
              <a:t> $(CFLAGS) $(CPPFLAGS) $&lt; -</a:t>
            </a:r>
            <a:r>
              <a:rPr lang="en-US" dirty="0" err="1" smtClean="0"/>
              <a:t>o</a:t>
            </a:r>
            <a:r>
              <a:rPr lang="en-US" dirty="0" smtClean="0"/>
              <a:t> $@</a:t>
            </a:r>
          </a:p>
          <a:p>
            <a:pPr lvl="2">
              <a:buNone/>
            </a:pPr>
            <a:r>
              <a:rPr lang="en-US" dirty="0" smtClean="0"/>
              <a:t>#Gives a pattern that can turn a .</a:t>
            </a:r>
            <a:r>
              <a:rPr lang="en-US" dirty="0" err="1" smtClean="0"/>
              <a:t>cpp</a:t>
            </a:r>
            <a:r>
              <a:rPr lang="en-US" dirty="0" smtClean="0"/>
              <a:t> file into a .</a:t>
            </a:r>
            <a:r>
              <a:rPr lang="en-US" dirty="0" err="1" smtClean="0"/>
              <a:t>o</a:t>
            </a:r>
            <a:r>
              <a:rPr lang="en-US" dirty="0" smtClean="0"/>
              <a:t> file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Multitarget</a:t>
            </a:r>
            <a:r>
              <a:rPr lang="en-US" dirty="0" smtClean="0"/>
              <a:t> Rules</a:t>
            </a:r>
          </a:p>
          <a:p>
            <a:pPr lvl="1">
              <a:buNone/>
            </a:pPr>
            <a:r>
              <a:rPr lang="en-US" dirty="0" smtClean="0"/>
              <a:t>%.</a:t>
            </a:r>
            <a:r>
              <a:rPr lang="en-US" dirty="0" err="1" smtClean="0"/>
              <a:t>f</a:t>
            </a:r>
            <a:r>
              <a:rPr lang="en-US" dirty="0" smtClean="0"/>
              <a:t> %.H : %.</a:t>
            </a:r>
            <a:r>
              <a:rPr lang="en-US" dirty="0" err="1" smtClean="0"/>
              <a:t>ChF</a:t>
            </a:r>
            <a:endParaRPr lang="en-US" dirty="0" smtClean="0"/>
          </a:p>
          <a:p>
            <a:r>
              <a:rPr lang="en-US" dirty="0" smtClean="0"/>
              <a:t>Suffix Rules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c.o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$(CC) -</a:t>
            </a:r>
            <a:r>
              <a:rPr lang="en-US" dirty="0" err="1" smtClean="0"/>
              <a:t>c</a:t>
            </a:r>
            <a:r>
              <a:rPr lang="en-US" dirty="0" smtClean="0"/>
              <a:t> $(CFLAGS) $(CPPFLAGS) -</a:t>
            </a:r>
            <a:r>
              <a:rPr lang="en-US" dirty="0" err="1" smtClean="0"/>
              <a:t>o</a:t>
            </a:r>
            <a:r>
              <a:rPr lang="en-US" dirty="0" smtClean="0"/>
              <a:t> $@ $&lt;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Makefile</a:t>
            </a:r>
            <a:r>
              <a:rPr lang="en-US" dirty="0" smtClean="0"/>
              <a:t> commands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098832"/>
          </a:xfrm>
        </p:spPr>
        <p:txBody>
          <a:bodyPr/>
          <a:lstStyle/>
          <a:p>
            <a:r>
              <a:rPr lang="en-US" dirty="0" smtClean="0"/>
              <a:t>include</a:t>
            </a:r>
          </a:p>
          <a:p>
            <a:r>
              <a:rPr lang="en-US" dirty="0" smtClean="0"/>
              <a:t>$(MAKE)</a:t>
            </a:r>
          </a:p>
          <a:p>
            <a:pPr lvl="1"/>
            <a:r>
              <a:rPr lang="en-US" dirty="0" smtClean="0"/>
              <a:t>calling a </a:t>
            </a:r>
            <a:r>
              <a:rPr lang="en-US" dirty="0" err="1" smtClean="0"/>
              <a:t>makefile</a:t>
            </a:r>
            <a:r>
              <a:rPr lang="en-US" dirty="0" smtClean="0"/>
              <a:t> from inside a recipe</a:t>
            </a:r>
          </a:p>
          <a:p>
            <a:pPr lvl="1"/>
            <a:r>
              <a:rPr lang="en-US" dirty="0" smtClean="0"/>
              <a:t>$(MAKELEVEL) can be looked at to see how deep the call stack is</a:t>
            </a:r>
          </a:p>
          <a:p>
            <a:r>
              <a:rPr lang="en-US" dirty="0" smtClean="0"/>
              <a:t>export</a:t>
            </a:r>
          </a:p>
          <a:p>
            <a:pPr lvl="1"/>
            <a:r>
              <a:rPr lang="en-US" dirty="0" smtClean="0"/>
              <a:t>send variables from this level of make to lower </a:t>
            </a:r>
            <a:r>
              <a:rPr lang="en-US" dirty="0" err="1" smtClean="0"/>
              <a:t>makelevels</a:t>
            </a:r>
            <a:endParaRPr lang="en-US" dirty="0" smtClean="0"/>
          </a:p>
          <a:p>
            <a:r>
              <a:rPr lang="en-US" dirty="0" err="1" smtClean="0"/>
              <a:t>subst</a:t>
            </a:r>
            <a:endParaRPr lang="en-US" dirty="0" smtClean="0"/>
          </a:p>
          <a:p>
            <a:pPr lvl="1"/>
            <a:r>
              <a:rPr lang="en-US" sz="1400" dirty="0" err="1" smtClean="0"/>
              <a:t>CFLAGs</a:t>
            </a:r>
            <a:r>
              <a:rPr lang="en-US" sz="1400" smtClean="0"/>
              <a:t>:= </a:t>
            </a:r>
            <a:r>
              <a:rPr lang="en-US" sz="1400" dirty="0" smtClean="0"/>
              <a:t>$</a:t>
            </a:r>
            <a:r>
              <a:rPr lang="en-US" sz="1400" smtClean="0"/>
              <a:t>(CFLAGS</a:t>
            </a:r>
            <a:r>
              <a:rPr lang="en-US" sz="1400" dirty="0" smtClean="0"/>
              <a:t>) $(</a:t>
            </a:r>
            <a:r>
              <a:rPr lang="en-US" sz="1400" dirty="0" err="1" smtClean="0"/>
              <a:t>subst</a:t>
            </a:r>
            <a:r>
              <a:rPr lang="en-US" sz="1400" dirty="0" smtClean="0"/>
              <a:t> </a:t>
            </a:r>
            <a:r>
              <a:rPr lang="en-US" sz="1400" dirty="0" err="1" smtClean="0"/>
              <a:t>FALSE,,$(subst</a:t>
            </a:r>
            <a:r>
              <a:rPr lang="en-US" sz="1400" dirty="0" smtClean="0"/>
              <a:t> TRUE,-DCH_MPI $(</a:t>
            </a:r>
            <a:r>
              <a:rPr lang="en-US" sz="1400" dirty="0" err="1" smtClean="0"/>
              <a:t>mpicppflags),$(MPI</a:t>
            </a:r>
            <a:r>
              <a:rPr lang="en-US" sz="1400" dirty="0" smtClean="0"/>
              <a:t>)))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sz="1600" dirty="0" err="1" smtClean="0"/>
              <a:t>libincludes</a:t>
            </a:r>
            <a:r>
              <a:rPr lang="en-US" sz="1600" dirty="0" smtClean="0"/>
              <a:t> = $(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</a:t>
            </a:r>
            <a:r>
              <a:rPr lang="en-US" sz="1600" dirty="0" err="1" smtClean="0"/>
              <a:t>i,$(LibNames),-I$(CHOMBO_HOME)/src/$i</a:t>
            </a:r>
            <a:r>
              <a:rPr lang="en-US" sz="16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What the “make” program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01" y="846566"/>
            <a:ext cx="8001000" cy="5298118"/>
          </a:xfrm>
        </p:spPr>
        <p:txBody>
          <a:bodyPr/>
          <a:lstStyle/>
          <a:p>
            <a:r>
              <a:rPr lang="en-US" dirty="0" smtClean="0"/>
              <a:t>Much mental confusion about make comes from thinking that the </a:t>
            </a:r>
            <a:r>
              <a:rPr lang="en-US" dirty="0" err="1" smtClean="0"/>
              <a:t>Makefile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the make program</a:t>
            </a:r>
          </a:p>
          <a:p>
            <a:pPr lvl="1"/>
            <a:r>
              <a:rPr lang="en-US" dirty="0" smtClean="0"/>
              <a:t>Remember: </a:t>
            </a:r>
            <a:r>
              <a:rPr lang="en-US" dirty="0" err="1" smtClean="0"/>
              <a:t>Makefile</a:t>
            </a:r>
            <a:r>
              <a:rPr lang="en-US" dirty="0" smtClean="0"/>
              <a:t> is only </a:t>
            </a:r>
            <a:r>
              <a:rPr lang="en-US" u="sng" dirty="0" smtClean="0"/>
              <a:t>Variables</a:t>
            </a:r>
            <a:r>
              <a:rPr lang="en-US" dirty="0" smtClean="0"/>
              <a:t> &amp; </a:t>
            </a:r>
            <a:r>
              <a:rPr lang="en-US" u="sng" dirty="0" smtClean="0"/>
              <a:t>Rules</a:t>
            </a:r>
          </a:p>
          <a:p>
            <a:r>
              <a:rPr lang="en-US" dirty="0" smtClean="0"/>
              <a:t>make:</a:t>
            </a:r>
          </a:p>
          <a:p>
            <a:pPr lvl="1"/>
            <a:r>
              <a:rPr lang="en-US" dirty="0" smtClean="0"/>
              <a:t>parses </a:t>
            </a:r>
            <a:r>
              <a:rPr lang="en-US" i="1" dirty="0" smtClean="0"/>
              <a:t>all</a:t>
            </a:r>
            <a:r>
              <a:rPr lang="en-US" dirty="0" smtClean="0"/>
              <a:t> of your </a:t>
            </a:r>
            <a:r>
              <a:rPr lang="en-US" dirty="0" err="1" smtClean="0"/>
              <a:t>Makefile</a:t>
            </a:r>
            <a:r>
              <a:rPr lang="en-US" dirty="0" smtClean="0"/>
              <a:t>, builds up variable chains (overriding variables defined on command line)</a:t>
            </a:r>
          </a:p>
          <a:p>
            <a:pPr lvl="1"/>
            <a:r>
              <a:rPr lang="en-US" dirty="0" smtClean="0"/>
              <a:t>builds up rules database, then looks at what target the user has specified</a:t>
            </a:r>
          </a:p>
          <a:p>
            <a:pPr lvl="1"/>
            <a:r>
              <a:rPr lang="en-US" dirty="0" smtClean="0"/>
              <a:t>then attempts to create a chain of rules from the files that exist to the targets specified.  </a:t>
            </a:r>
          </a:p>
          <a:p>
            <a:pPr lvl="2"/>
            <a:r>
              <a:rPr lang="en-US" dirty="0" smtClean="0"/>
              <a:t>recursive “=“ variables in source-target expressions are evaluated</a:t>
            </a:r>
          </a:p>
          <a:p>
            <a:pPr lvl="1"/>
            <a:r>
              <a:rPr lang="en-US" dirty="0" smtClean="0"/>
              <a:t>Using the date stamp on files discovered in the chain make executes recipes to deliver the target.</a:t>
            </a:r>
          </a:p>
          <a:p>
            <a:pPr lvl="2"/>
            <a:r>
              <a:rPr lang="en-US" dirty="0" smtClean="0"/>
              <a:t>“=“ variables are evaluated in recipes.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Demonstration of the pervasive Make ‘error’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603585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"/>
                <a:cs typeface="Courier"/>
              </a:rPr>
              <a:t>FooBar</a:t>
            </a:r>
            <a:r>
              <a:rPr lang="en-US" sz="2000" dirty="0" smtClean="0">
                <a:latin typeface="Courier"/>
                <a:cs typeface="Courier"/>
              </a:rPr>
              <a:t> = trendy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F:= fashion</a:t>
            </a:r>
          </a:p>
          <a:p>
            <a:pPr>
              <a:buNone/>
            </a:pPr>
            <a:r>
              <a:rPr lang="en-US" sz="2000" dirty="0" err="1" smtClean="0">
                <a:latin typeface="Courier"/>
                <a:cs typeface="Courier"/>
              </a:rPr>
              <a:t>vars</a:t>
            </a:r>
            <a:r>
              <a:rPr lang="en-US" sz="2000" dirty="0" smtClean="0">
                <a:latin typeface="Courier"/>
                <a:cs typeface="Courier"/>
              </a:rPr>
              <a:t>: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@echo $(</a:t>
            </a:r>
            <a:r>
              <a:rPr lang="en-US" sz="1600" dirty="0" err="1" smtClean="0">
                <a:latin typeface="Courier"/>
                <a:cs typeface="Courier"/>
              </a:rPr>
              <a:t>FooBar</a:t>
            </a:r>
            <a:r>
              <a:rPr lang="en-US" sz="1600" dirty="0" smtClean="0">
                <a:latin typeface="Courier"/>
                <a:cs typeface="Courier"/>
              </a:rPr>
              <a:t>) $(F)</a:t>
            </a: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err="1" smtClean="0">
                <a:latin typeface="Courier"/>
                <a:cs typeface="Courier"/>
              </a:rPr>
              <a:t>ifeq</a:t>
            </a:r>
            <a:r>
              <a:rPr lang="en-US" sz="2000" dirty="0" smtClean="0">
                <a:latin typeface="Courier"/>
                <a:cs typeface="Courier"/>
              </a:rPr>
              <a:t> ($(</a:t>
            </a:r>
            <a:r>
              <a:rPr lang="en-US" sz="2000" dirty="0" err="1" smtClean="0">
                <a:latin typeface="Courier"/>
                <a:cs typeface="Courier"/>
              </a:rPr>
              <a:t>F),fashion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FooBar</a:t>
            </a:r>
            <a:r>
              <a:rPr lang="en-US" sz="2000" dirty="0" smtClean="0">
                <a:latin typeface="Courier"/>
                <a:cs typeface="Courier"/>
              </a:rPr>
              <a:t>=tragic</a:t>
            </a:r>
          </a:p>
          <a:p>
            <a:pPr>
              <a:buNone/>
            </a:pPr>
            <a:r>
              <a:rPr lang="en-US" sz="2000" dirty="0" err="1" smtClean="0">
                <a:latin typeface="Courier"/>
                <a:cs typeface="Courier"/>
              </a:rPr>
              <a:t>endif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F:= comedy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&gt;make </a:t>
            </a:r>
            <a:r>
              <a:rPr lang="en-US" sz="2000" dirty="0" err="1" smtClean="0">
                <a:latin typeface="Courier"/>
                <a:cs typeface="Courier"/>
              </a:rPr>
              <a:t>vars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tragic comedy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6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FLASH Example :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603585"/>
          </a:xfrm>
        </p:spPr>
        <p:txBody>
          <a:bodyPr/>
          <a:lstStyle/>
          <a:p>
            <a:r>
              <a:rPr lang="en-US" dirty="0" smtClean="0"/>
              <a:t>Each supported site has a specific </a:t>
            </a:r>
            <a:r>
              <a:rPr lang="en-US" dirty="0" err="1" smtClean="0"/>
              <a:t>Makefile.h</a:t>
            </a:r>
            <a:endParaRPr lang="en-US" dirty="0" smtClean="0"/>
          </a:p>
          <a:p>
            <a:pPr lvl="1"/>
            <a:r>
              <a:rPr lang="en-US" dirty="0" smtClean="0"/>
              <a:t>Variable defined for library locations</a:t>
            </a:r>
          </a:p>
          <a:p>
            <a:pPr lvl="1"/>
            <a:r>
              <a:rPr lang="en-US" dirty="0" smtClean="0"/>
              <a:t>Variables for compiler being used</a:t>
            </a:r>
          </a:p>
          <a:p>
            <a:pPr lvl="1"/>
            <a:r>
              <a:rPr lang="en-US" dirty="0" smtClean="0"/>
              <a:t>Flags for using in “debug”, “test” or “opt” mode</a:t>
            </a:r>
          </a:p>
          <a:p>
            <a:pPr lvl="1"/>
            <a:r>
              <a:rPr lang="en-US" dirty="0" smtClean="0"/>
              <a:t>Other necessary flags</a:t>
            </a:r>
          </a:p>
          <a:p>
            <a:r>
              <a:rPr lang="en-US" dirty="0" smtClean="0"/>
              <a:t>Every directory can have a </a:t>
            </a:r>
            <a:r>
              <a:rPr lang="en-US" dirty="0" err="1" smtClean="0"/>
              <a:t>makefile</a:t>
            </a:r>
            <a:r>
              <a:rPr lang="en-US" dirty="0" smtClean="0"/>
              <a:t> snippet</a:t>
            </a:r>
          </a:p>
          <a:p>
            <a:pPr lvl="1"/>
            <a:r>
              <a:rPr lang="en-US" dirty="0" smtClean="0"/>
              <a:t>Exploits the recursively expanded variables</a:t>
            </a:r>
          </a:p>
          <a:p>
            <a:pPr lvl="1"/>
            <a:r>
              <a:rPr lang="en-US" dirty="0" smtClean="0"/>
              <a:t>Makes sure to include the source files defined at that level unless they are inherited</a:t>
            </a:r>
          </a:p>
          <a:p>
            <a:pPr lvl="1"/>
            <a:r>
              <a:rPr lang="en-US" dirty="0" smtClean="0"/>
              <a:t>Specified local dependencies</a:t>
            </a:r>
          </a:p>
          <a:p>
            <a:r>
              <a:rPr lang="en-US" dirty="0" smtClean="0"/>
              <a:t>The file snippets are consolidated into </a:t>
            </a:r>
            <a:r>
              <a:rPr lang="en-US" dirty="0" err="1" smtClean="0"/>
              <a:t>Makefile.Unit</a:t>
            </a:r>
            <a:r>
              <a:rPr lang="en-US" dirty="0" smtClean="0"/>
              <a:t> for every unit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Makefile.h</a:t>
            </a:r>
            <a:r>
              <a:rPr lang="en-US" dirty="0" smtClean="0"/>
              <a:t> and </a:t>
            </a:r>
            <a:r>
              <a:rPr lang="en-US" dirty="0" err="1" smtClean="0"/>
              <a:t>Makefile.Unit</a:t>
            </a:r>
            <a:r>
              <a:rPr lang="en-US" dirty="0" smtClean="0"/>
              <a:t> are “included” in the generated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b="1" dirty="0" smtClean="0"/>
              <a:t>Code Architecture 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5913" y="2233685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Hal with HACC architecture next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7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b="1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Code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001000" cy="5524076"/>
          </a:xfrm>
        </p:spPr>
        <p:txBody>
          <a:bodyPr/>
          <a:lstStyle/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Centralized Version </a:t>
            </a:r>
            <a:r>
              <a:rPr lang="en-US" sz="2000" b="1" dirty="0">
                <a:latin typeface="Courier"/>
                <a:cs typeface="Courier"/>
              </a:rPr>
              <a:t>C</a:t>
            </a:r>
            <a:r>
              <a:rPr lang="en-US" sz="2000" b="1" dirty="0" smtClean="0">
                <a:latin typeface="Courier"/>
                <a:cs typeface="Courier"/>
              </a:rPr>
              <a:t>ontrol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CVS </a:t>
            </a:r>
            <a:r>
              <a:rPr lang="en-US" sz="2000" dirty="0" smtClean="0">
                <a:latin typeface="Courier"/>
                <a:cs typeface="Courier"/>
              </a:rPr>
              <a:t>the first one to be heavily deployed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Subversion </a:t>
            </a:r>
            <a:r>
              <a:rPr lang="en-US" sz="2000" dirty="0" smtClean="0">
                <a:latin typeface="Courier"/>
                <a:cs typeface="Courier"/>
              </a:rPr>
              <a:t>the most commonly used</a:t>
            </a:r>
            <a:endParaRPr lang="en-US" sz="2000" b="1" dirty="0" smtClean="0">
              <a:latin typeface="Courier"/>
              <a:cs typeface="Courier"/>
            </a:endParaRPr>
          </a:p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Distributed Version Control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Most popular ones are </a:t>
            </a:r>
            <a:r>
              <a:rPr lang="en-US" sz="2000" b="1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and </a:t>
            </a:r>
            <a:r>
              <a:rPr lang="en-US" sz="2000" b="1" dirty="0" smtClean="0">
                <a:latin typeface="Courier"/>
                <a:cs typeface="Courier"/>
              </a:rPr>
              <a:t>Mercurial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Synchronization through exchange of patches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One can maintain multiple local branches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Makes for a much easier co-existence of production and development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Gate keeping can become challenging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Subversion: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347088"/>
          </a:xfrm>
        </p:spPr>
        <p:txBody>
          <a:bodyPr/>
          <a:lstStyle/>
          <a:p>
            <a:r>
              <a:rPr lang="en-US" dirty="0" smtClean="0"/>
              <a:t>Central Repository system.  </a:t>
            </a:r>
          </a:p>
          <a:p>
            <a:pPr lvl="1"/>
            <a:r>
              <a:rPr lang="en-US" dirty="0" smtClean="0"/>
              <a:t>There is one master version of the state of the code</a:t>
            </a:r>
          </a:p>
          <a:p>
            <a:r>
              <a:rPr lang="en-US" dirty="0" smtClean="0"/>
              <a:t>Users have “check outs” or “working copy” of the master repository</a:t>
            </a:r>
          </a:p>
          <a:p>
            <a:r>
              <a:rPr lang="en-US" dirty="0" smtClean="0"/>
              <a:t>Can access the master repository via several mechanisms</a:t>
            </a:r>
          </a:p>
          <a:p>
            <a:pPr lvl="1"/>
            <a:r>
              <a:rPr lang="en-US" dirty="0" err="1" smtClean="0"/>
              <a:t>rsh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err="1" smtClean="0"/>
              <a:t>svnserver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user interaction is considered a client-side operation</a:t>
            </a:r>
          </a:p>
          <a:p>
            <a:pPr lvl="1"/>
            <a:r>
              <a:rPr lang="en-US" dirty="0" smtClean="0"/>
              <a:t>Transactional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Working with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586384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Checkout</a:t>
            </a:r>
          </a:p>
          <a:p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 smtClean="0">
                <a:latin typeface="Courier"/>
                <a:cs typeface="Courier"/>
              </a:rPr>
              <a:t>pdate </a:t>
            </a:r>
          </a:p>
          <a:p>
            <a:pPr lvl="1"/>
            <a:r>
              <a:rPr lang="en-US" dirty="0" smtClean="0"/>
              <a:t>Also a merging/concurrent process, as with CVS</a:t>
            </a:r>
          </a:p>
          <a:p>
            <a:r>
              <a:rPr lang="en-US" dirty="0" smtClean="0">
                <a:latin typeface="Courier"/>
                <a:cs typeface="Courier"/>
              </a:rPr>
              <a:t>diff [</a:t>
            </a:r>
            <a:r>
              <a:rPr lang="en-US" dirty="0" err="1" smtClean="0">
                <a:latin typeface="Courier"/>
                <a:cs typeface="Courier"/>
              </a:rPr>
              <a:t>filename|directory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smtClean="0">
                <a:latin typeface="Courier"/>
                <a:cs typeface="Courier"/>
              </a:rPr>
              <a:t>add [</a:t>
            </a:r>
            <a:r>
              <a:rPr lang="en-US" dirty="0" err="1" smtClean="0">
                <a:latin typeface="Courier"/>
                <a:cs typeface="Courier"/>
              </a:rPr>
              <a:t>filename|directory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smtClean="0">
                <a:latin typeface="Courier"/>
                <a:cs typeface="Courier"/>
              </a:rPr>
              <a:t>commit [  |</a:t>
            </a:r>
            <a:r>
              <a:rPr lang="en-US" dirty="0" err="1" smtClean="0">
                <a:latin typeface="Courier"/>
                <a:cs typeface="Courier"/>
              </a:rPr>
              <a:t>filename|directory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smtClean="0">
                <a:latin typeface="Courier"/>
                <a:cs typeface="Courier"/>
              </a:rPr>
              <a:t>delete [</a:t>
            </a:r>
            <a:r>
              <a:rPr lang="en-US" dirty="0" err="1" smtClean="0">
                <a:latin typeface="Courier"/>
                <a:cs typeface="Courier"/>
              </a:rPr>
              <a:t>filename|directory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en-US" dirty="0" smtClean="0">
                <a:latin typeface="Courier"/>
                <a:cs typeface="Courier"/>
              </a:rPr>
              <a:t>merge</a:t>
            </a:r>
          </a:p>
          <a:p>
            <a:r>
              <a:rPr lang="en-US" dirty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ranches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393AF6-DEFF-2048-9E7E-88C5EFBBC6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09722" y="-2356869"/>
            <a:ext cx="8229600" cy="1143000"/>
          </a:xfrm>
        </p:spPr>
        <p:txBody>
          <a:bodyPr/>
          <a:lstStyle/>
          <a:p>
            <a:r>
              <a:rPr lang="en-US" dirty="0" smtClean="0"/>
              <a:t>How does versioning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94" y="945498"/>
            <a:ext cx="8229600" cy="4525963"/>
          </a:xfrm>
        </p:spPr>
        <p:txBody>
          <a:bodyPr/>
          <a:lstStyle/>
          <a:p>
            <a:r>
              <a:rPr lang="en-US" dirty="0" smtClean="0"/>
              <a:t>You check out the head or some branch of the repository</a:t>
            </a:r>
          </a:p>
          <a:p>
            <a:pPr lvl="1"/>
            <a:r>
              <a:rPr lang="en-US" dirty="0" smtClean="0"/>
              <a:t>This is your working copy</a:t>
            </a:r>
          </a:p>
          <a:p>
            <a:pPr lvl="1"/>
            <a:r>
              <a:rPr lang="en-US" dirty="0" smtClean="0"/>
              <a:t>When you have modified your working copy and you want to save your work you check in</a:t>
            </a:r>
          </a:p>
          <a:p>
            <a:r>
              <a:rPr lang="en-US" dirty="0" smtClean="0"/>
              <a:t>What is stored is the difference between versions</a:t>
            </a:r>
          </a:p>
          <a:p>
            <a:pPr lvl="1"/>
            <a:r>
              <a:rPr lang="en-US" dirty="0" smtClean="0"/>
              <a:t>Minimization of information since the whole history must be maintained</a:t>
            </a:r>
          </a:p>
          <a:p>
            <a:pPr lvl="1"/>
            <a:r>
              <a:rPr lang="en-US" dirty="0" smtClean="0"/>
              <a:t>When you do update the “diff” is merged into your working copy</a:t>
            </a:r>
          </a:p>
          <a:p>
            <a:r>
              <a:rPr lang="en-US" dirty="0" smtClean="0"/>
              <a:t>You can roll back as much as you like</a:t>
            </a:r>
          </a:p>
          <a:p>
            <a:pPr lvl="1"/>
            <a:r>
              <a:rPr lang="en-US" dirty="0" smtClean="0"/>
              <a:t>Because the whole change history is maintained</a:t>
            </a:r>
          </a:p>
          <a:p>
            <a:pPr lvl="1"/>
            <a:r>
              <a:rPr lang="en-US" dirty="0" smtClean="0"/>
              <a:t>Tools exist that translate the history and logs into web readable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6460" y="5930774"/>
            <a:ext cx="30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Example : FLASH repository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8513" y="306388"/>
            <a:ext cx="7659687" cy="4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9pPr>
          </a:lstStyle>
          <a:p>
            <a:r>
              <a:rPr lang="en-US" smtClean="0"/>
              <a:t>Working with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2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09722" y="-2356869"/>
            <a:ext cx="8229600" cy="1143000"/>
          </a:xfrm>
        </p:spPr>
        <p:txBody>
          <a:bodyPr/>
          <a:lstStyle/>
          <a:p>
            <a:r>
              <a:rPr lang="en-US" dirty="0" smtClean="0"/>
              <a:t>How does versioning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94" y="1181191"/>
            <a:ext cx="8229600" cy="4525963"/>
          </a:xfrm>
        </p:spPr>
        <p:txBody>
          <a:bodyPr/>
          <a:lstStyle/>
          <a:p>
            <a:r>
              <a:rPr lang="en-US" dirty="0" smtClean="0"/>
              <a:t>Managing branches</a:t>
            </a:r>
          </a:p>
          <a:p>
            <a:pPr lvl="1"/>
            <a:r>
              <a:rPr lang="en-US" dirty="0" smtClean="0"/>
              <a:t>Individuals working on some development that they don’t want to have colliding with other developers</a:t>
            </a:r>
          </a:p>
          <a:p>
            <a:pPr lvl="1"/>
            <a:r>
              <a:rPr lang="en-US" dirty="0" smtClean="0"/>
              <a:t>Tag a stable branch</a:t>
            </a:r>
          </a:p>
          <a:p>
            <a:pPr lvl="1"/>
            <a:r>
              <a:rPr lang="en-US" dirty="0" smtClean="0"/>
              <a:t>Separate production from development</a:t>
            </a:r>
          </a:p>
          <a:p>
            <a:pPr lvl="1"/>
            <a:r>
              <a:rPr lang="en-US" dirty="0" smtClean="0"/>
              <a:t>Manage multiple production projects</a:t>
            </a:r>
          </a:p>
          <a:p>
            <a:r>
              <a:rPr lang="en-US" dirty="0" smtClean="0"/>
              <a:t>Also help with backtracking for verification</a:t>
            </a:r>
          </a:p>
          <a:p>
            <a:r>
              <a:rPr lang="en-US" dirty="0" smtClean="0"/>
              <a:t>Aid in reproducibility of results (within the limits of having the same software stack and hardware available)</a:t>
            </a:r>
          </a:p>
          <a:p>
            <a:r>
              <a:rPr lang="en-US" b="1" dirty="0" smtClean="0"/>
              <a:t>In short those of us who have been using it, wouldn’t live without it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61865" y="319481"/>
            <a:ext cx="8327267" cy="68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-112" charset="0"/>
                <a:ea typeface="ＭＳ Ｐゴシック" pitchFamily="26" charset="-128"/>
                <a:cs typeface="ＭＳ Ｐゴシック" pitchFamily="26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  <a:cs typeface="ＭＳ Ｐゴシック" pitchFamily="26" charset="-128"/>
              </a:defRPr>
            </a:lvl9pPr>
          </a:lstStyle>
          <a:p>
            <a:r>
              <a:rPr lang="en-US" dirty="0" smtClean="0"/>
              <a:t>What Else Can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W</a:t>
            </a:r>
            <a:r>
              <a:rPr lang="en-US" dirty="0" smtClean="0"/>
              <a:t>ith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0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3072"/>
            <a:ext cx="8229600" cy="4525963"/>
          </a:xfrm>
        </p:spPr>
        <p:txBody>
          <a:bodyPr/>
          <a:lstStyle/>
          <a:p>
            <a:r>
              <a:rPr lang="en-US" dirty="0" smtClean="0"/>
              <a:t>Supporting multiple set of projects from different branches is more recent at FLASH</a:t>
            </a:r>
          </a:p>
          <a:p>
            <a:r>
              <a:rPr lang="en-US" dirty="0" smtClean="0"/>
              <a:t>A hierarchy of project and production branches</a:t>
            </a:r>
          </a:p>
          <a:p>
            <a:r>
              <a:rPr lang="en-US" dirty="0" smtClean="0"/>
              <a:t>A stringent merge and test schedule is important</a:t>
            </a:r>
          </a:p>
          <a:p>
            <a:r>
              <a:rPr lang="en-US" dirty="0" smtClean="0"/>
              <a:t>How we did it :</a:t>
            </a:r>
          </a:p>
          <a:p>
            <a:pPr lvl="1"/>
            <a:r>
              <a:rPr lang="en-US" dirty="0" smtClean="0"/>
              <a:t>Turned one of the branches into main development branch</a:t>
            </a:r>
          </a:p>
          <a:p>
            <a:pPr lvl="1"/>
            <a:r>
              <a:rPr lang="en-US" dirty="0" smtClean="0"/>
              <a:t>Turned trunk into the merge area</a:t>
            </a:r>
          </a:p>
          <a:p>
            <a:pPr lvl="1"/>
            <a:r>
              <a:rPr lang="en-US" dirty="0" smtClean="0"/>
              <a:t>Enforced a merge schedule</a:t>
            </a:r>
          </a:p>
          <a:p>
            <a:pPr lvl="1"/>
            <a:r>
              <a:rPr lang="en-US" dirty="0" smtClean="0"/>
              <a:t>Enforced a policy of prioritizing the fixing of whatever broke in the merge.</a:t>
            </a:r>
          </a:p>
        </p:txBody>
      </p:sp>
    </p:spTree>
    <p:extLst>
      <p:ext uri="{BB962C8B-B14F-4D97-AF65-F5344CB8AC3E}">
        <p14:creationId xmlns:p14="http://schemas.microsoft.com/office/powerpoint/2010/main" val="246908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1771</Words>
  <Application>Microsoft Macintosh PowerPoint</Application>
  <PresentationFormat>On-screen Show (4:3)</PresentationFormat>
  <Paragraphs>296</Paragraphs>
  <Slides>26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Why is Software Process Important</vt:lpstr>
      <vt:lpstr>Software Process Components</vt:lpstr>
      <vt:lpstr>Code Repositories</vt:lpstr>
      <vt:lpstr>Subversion: SVN</vt:lpstr>
      <vt:lpstr>Working with Repositories</vt:lpstr>
      <vt:lpstr>How does versioning work ?</vt:lpstr>
      <vt:lpstr>How does versioning work ?</vt:lpstr>
      <vt:lpstr>Unusual Use</vt:lpstr>
      <vt:lpstr>Software Process Components</vt:lpstr>
      <vt:lpstr>Build Process</vt:lpstr>
      <vt:lpstr>Configuration - FLASH Example : Setup Script </vt:lpstr>
      <vt:lpstr>Setup works with Config file and local makefile snippets</vt:lpstr>
      <vt:lpstr>Config file example</vt:lpstr>
      <vt:lpstr>Simple setup </vt:lpstr>
      <vt:lpstr>GNU Make</vt:lpstr>
      <vt:lpstr>The Two type of Variables in GNU Make</vt:lpstr>
      <vt:lpstr>PowerPoint Presentation</vt:lpstr>
      <vt:lpstr>PowerPoint Presentation</vt:lpstr>
      <vt:lpstr>Rules</vt:lpstr>
      <vt:lpstr>More powerful rules</vt:lpstr>
      <vt:lpstr>Other Makefile commands </vt:lpstr>
      <vt:lpstr>What the “make” program does</vt:lpstr>
      <vt:lpstr>Demonstration of the pervasive Make ‘error’</vt:lpstr>
      <vt:lpstr>FLASH Example : Makefile</vt:lpstr>
      <vt:lpstr>Software Process Components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Flavio Robles</dc:creator>
  <cp:lastModifiedBy>Anshu Dubey</cp:lastModifiedBy>
  <cp:revision>183</cp:revision>
  <cp:lastPrinted>2009-08-10T21:43:38Z</cp:lastPrinted>
  <dcterms:created xsi:type="dcterms:W3CDTF">2012-09-05T19:22:37Z</dcterms:created>
  <dcterms:modified xsi:type="dcterms:W3CDTF">2013-07-31T19:29:49Z</dcterms:modified>
</cp:coreProperties>
</file>