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9" r:id="rId2"/>
    <p:sldId id="470" r:id="rId3"/>
    <p:sldId id="487" r:id="rId4"/>
    <p:sldId id="469" r:id="rId5"/>
    <p:sldId id="464" r:id="rId6"/>
    <p:sldId id="465" r:id="rId7"/>
    <p:sldId id="488" r:id="rId8"/>
    <p:sldId id="486" r:id="rId9"/>
    <p:sldId id="513" r:id="rId10"/>
    <p:sldId id="514" r:id="rId11"/>
    <p:sldId id="517" r:id="rId12"/>
    <p:sldId id="518" r:id="rId13"/>
    <p:sldId id="519" r:id="rId14"/>
    <p:sldId id="515" r:id="rId15"/>
    <p:sldId id="516" r:id="rId16"/>
    <p:sldId id="497" r:id="rId17"/>
    <p:sldId id="501" r:id="rId18"/>
    <p:sldId id="502" r:id="rId19"/>
    <p:sldId id="503" r:id="rId20"/>
    <p:sldId id="504" r:id="rId21"/>
    <p:sldId id="506" r:id="rId22"/>
    <p:sldId id="507" r:id="rId23"/>
    <p:sldId id="508" r:id="rId24"/>
    <p:sldId id="505" r:id="rId25"/>
    <p:sldId id="512" r:id="rId26"/>
    <p:sldId id="509" r:id="rId27"/>
    <p:sldId id="510" r:id="rId28"/>
    <p:sldId id="511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 showGuides="1">
      <p:cViewPr varScale="1">
        <p:scale>
          <a:sx n="92" d="100"/>
          <a:sy n="92" d="100"/>
        </p:scale>
        <p:origin x="-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285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E15072-02E9-9549-832D-4811EA92B125}" type="datetime1">
              <a:rPr lang="en-US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A78C68-05BC-A541-A281-5D02C230AF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1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E4492A-B2B8-B04B-8861-4B499B10D125}" type="datetime1">
              <a:rPr lang="en-US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E19C82-FEC5-864E-89EE-AFC8772A1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1027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2pPr>
            <a:lvl3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3pPr>
            <a:lvl4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4pPr>
            <a:lvl5pPr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charset="0"/>
                <a:ea typeface="ヒラギノ角ゴ Pro W3" charset="0"/>
                <a:cs typeface="ヒラギノ角ゴ Pro W3" charset="0"/>
              </a:defRPr>
            </a:lvl9pPr>
          </a:lstStyle>
          <a:p>
            <a:fld id="{AEE00740-DD44-534D-AB36-6B333470F589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E45E6-A6FE-5A4C-80FA-306EEF13447D}" type="slidenum">
              <a:rPr lang="en-US"/>
              <a:pPr/>
              <a:t>11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E45E6-A6FE-5A4C-80FA-306EEF13447D}" type="slidenum">
              <a:rPr lang="en-US"/>
              <a:pPr/>
              <a:t>12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E45E6-A6FE-5A4C-80FA-306EEF13447D}" type="slidenum">
              <a:rPr lang="en-US"/>
              <a:pPr/>
              <a:t>13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E45E6-A6FE-5A4C-80FA-306EEF13447D}" type="slidenum">
              <a:rPr lang="en-US"/>
              <a:pPr/>
              <a:t>15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XBD200302-00063-02.jpg"/>
          <p:cNvPicPr>
            <a:picLocks noChangeAspect="1"/>
          </p:cNvPicPr>
          <p:nvPr/>
        </p:nvPicPr>
        <p:blipFill>
          <a:blip r:embed="rId2"/>
          <a:srcRect l="3206" t="26352" r="66402" b="1721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750"/>
            <a:ext cx="9144000" cy="6699250"/>
            <a:chOff x="0" y="158750"/>
            <a:chExt cx="9144000" cy="669925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1054100"/>
              <a:ext cx="9144000" cy="5803900"/>
            </a:xfrm>
            <a:prstGeom prst="rect">
              <a:avLst/>
            </a:pr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charset="-128"/>
                <a:cs typeface="ＭＳ Ｐゴシック" charset="-128"/>
              </a:endParaRPr>
            </a:p>
          </p:txBody>
        </p:sp>
        <p:pic>
          <p:nvPicPr>
            <p:cNvPr id="5" name="Picture 8" descr="LBNL_DOE_Banner_White.eps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663" y="158750"/>
              <a:ext cx="8459787" cy="63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0" y="1050925"/>
              <a:ext cx="9144000" cy="1588"/>
            </a:xfrm>
            <a:prstGeom prst="line">
              <a:avLst/>
            </a:prstGeom>
            <a:ln w="63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934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295400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1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619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22" descr="LBNL_BlueLogo.eps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35700" y="6385833"/>
            <a:ext cx="264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7" r:id="rId2"/>
    <p:sldLayoutId id="2147483816" r:id="rId3"/>
    <p:sldLayoutId id="2147483815" r:id="rId4"/>
    <p:sldLayoutId id="2147483814" r:id="rId5"/>
    <p:sldLayoutId id="2147483813" r:id="rId6"/>
    <p:sldLayoutId id="2147483812" r:id="rId7"/>
    <p:sldLayoutId id="2147483811" r:id="rId8"/>
    <p:sldLayoutId id="2147483810" r:id="rId9"/>
    <p:sldLayoutId id="2147483809" r:id="rId10"/>
    <p:sldLayoutId id="2147483808" r:id="rId11"/>
    <p:sldLayoutId id="2147483807" r:id="rId12"/>
    <p:sldLayoutId id="2147483819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9pPr>
    </p:titleStyle>
    <p:bodyStyle>
      <a:lvl1pPr marL="2921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ＭＳ Ｐゴシック" pitchFamily="2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3pPr>
      <a:lvl4pPr marL="16637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4pPr>
      <a:lvl5pPr marL="2120900" indent="-2921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Arial" pitchFamily="-112" charset="0"/>
          <a:ea typeface="ＭＳ Ｐゴシック" pitchFamily="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flash.uchicago.edu/site/testsuite/home.p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flash.uchicago.edu/site/flashcode/user_suppor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1232744" y="2161303"/>
            <a:ext cx="63119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Software Engineering and Process for HPC Scientific Software</a:t>
            </a: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endParaRPr lang="en-US" sz="1600" b="1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Anshu Dubey</a:t>
            </a:r>
          </a:p>
          <a:p>
            <a:pPr eaLnBrk="0" hangingPunct="0"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With several slides from</a:t>
            </a:r>
          </a:p>
          <a:p>
            <a:pPr eaLnBrk="0" hangingPunct="0"/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Brian Van </a:t>
            </a:r>
            <a:r>
              <a:rPr lang="en-US" dirty="0" err="1" smtClean="0">
                <a:solidFill>
                  <a:schemeClr val="bg1"/>
                </a:solidFill>
                <a:ea typeface="Arial" charset="0"/>
                <a:cs typeface="Arial" charset="0"/>
              </a:rPr>
              <a:t>Straalen</a:t>
            </a:r>
            <a:endParaRPr lang="en-US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r>
              <a:rPr lang="en-US" dirty="0" smtClean="0">
                <a:solidFill>
                  <a:schemeClr val="bg1"/>
                </a:solidFill>
                <a:ea typeface="Arial" charset="0"/>
                <a:cs typeface="Arial" charset="0"/>
              </a:rPr>
              <a:t>Phil </a:t>
            </a:r>
            <a:r>
              <a:rPr lang="en-US" dirty="0" err="1" smtClean="0">
                <a:solidFill>
                  <a:schemeClr val="bg1"/>
                </a:solidFill>
                <a:ea typeface="Arial" charset="0"/>
                <a:cs typeface="Arial" charset="0"/>
              </a:rPr>
              <a:t>Colella</a:t>
            </a:r>
            <a:endParaRPr lang="en-US" dirty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endParaRPr lang="en-US" dirty="0" smtClean="0">
              <a:solidFill>
                <a:schemeClr val="bg1"/>
              </a:solidFill>
              <a:ea typeface="Arial" charset="0"/>
              <a:cs typeface="Arial" charset="0"/>
            </a:endParaRPr>
          </a:p>
          <a:p>
            <a:pPr eaLnBrk="0" hangingPunct="0"/>
            <a:r>
              <a:rPr lang="en-US" sz="2000" dirty="0" smtClean="0">
                <a:solidFill>
                  <a:schemeClr val="bg1"/>
                </a:solidFill>
                <a:ea typeface="Arial" charset="0"/>
                <a:cs typeface="Arial" charset="0"/>
              </a:rPr>
              <a:t>ATPSEC 2013</a:t>
            </a:r>
          </a:p>
          <a:p>
            <a:pPr eaLnBrk="0" hangingPunct="0"/>
            <a:endParaRPr lang="en-US" sz="3000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What makes a good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Exercises the target code component such that all possible execution paths are explored (nearly impossible to achieve)</a:t>
            </a:r>
          </a:p>
          <a:p>
            <a:r>
              <a:rPr lang="en-US" dirty="0" smtClean="0"/>
              <a:t>Has minimal dependency on other code components not being tested with this test</a:t>
            </a:r>
          </a:p>
          <a:p>
            <a:r>
              <a:rPr lang="en-US" dirty="0" smtClean="0"/>
              <a:t>Has alternative way (analytical or semi-analytical, or through a completely different set of operations) of arriving at the same solution if a unit test</a:t>
            </a:r>
          </a:p>
          <a:p>
            <a:r>
              <a:rPr lang="en-US" dirty="0" smtClean="0"/>
              <a:t>Gives reproducible results if a regression test</a:t>
            </a:r>
          </a:p>
          <a:p>
            <a:r>
              <a:rPr lang="en-US" dirty="0" smtClean="0"/>
              <a:t>Does not take very long to run</a:t>
            </a:r>
          </a:p>
          <a:p>
            <a:r>
              <a:rPr lang="en-US" dirty="0" smtClean="0"/>
              <a:t>Produces easy to verify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3141663" y="4033838"/>
            <a:ext cx="161925" cy="18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3836988" y="34671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3860800" y="4773613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2" r="57191" b="63768"/>
          <a:stretch>
            <a:fillRect/>
          </a:stretch>
        </p:blipFill>
        <p:spPr bwMode="auto">
          <a:xfrm>
            <a:off x="2770188" y="2803525"/>
            <a:ext cx="472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8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934200" cy="381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Test Suite</a:t>
            </a: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912813" y="868363"/>
            <a:ext cx="731678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/>
              <a:t>R</a:t>
            </a:r>
            <a:r>
              <a:rPr lang="en-US" dirty="0" smtClean="0"/>
              <a:t>uns </a:t>
            </a:r>
            <a:r>
              <a:rPr lang="en-US" dirty="0"/>
              <a:t>a variety of problems </a:t>
            </a:r>
            <a:r>
              <a:rPr lang="en-US" dirty="0" smtClean="0"/>
              <a:t>on multiple platforms on a </a:t>
            </a:r>
            <a:r>
              <a:rPr lang="en-US" dirty="0"/>
              <a:t>daily basis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A platform is defined as a combination of hardware, OS and compiler suite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In-house software manages automated runs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Also provides web interface for inspection and modification of tests</a:t>
            </a:r>
            <a:endParaRPr lang="en-US" dirty="0"/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6624638" y="2968625"/>
            <a:ext cx="2057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Green light indicates all runs were successful</a:t>
            </a:r>
          </a:p>
        </p:txBody>
      </p:sp>
      <p:cxnSp>
        <p:nvCxnSpPr>
          <p:cNvPr id="481289" name="AutoShape 9"/>
          <p:cNvCxnSpPr>
            <a:cxnSpLocks noChangeShapeType="1"/>
            <a:stCxn id="481288" idx="1"/>
            <a:endCxn id="481283" idx="3"/>
          </p:cNvCxnSpPr>
          <p:nvPr/>
        </p:nvCxnSpPr>
        <p:spPr bwMode="auto">
          <a:xfrm rot="10800000" flipV="1">
            <a:off x="3989388" y="3197225"/>
            <a:ext cx="2635250" cy="3460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1290" name="AutoShape 10"/>
          <p:cNvCxnSpPr>
            <a:cxnSpLocks noChangeShapeType="1"/>
            <a:stCxn id="481296" idx="1"/>
            <a:endCxn id="481284" idx="3"/>
          </p:cNvCxnSpPr>
          <p:nvPr/>
        </p:nvCxnSpPr>
        <p:spPr bwMode="auto">
          <a:xfrm rot="10800000">
            <a:off x="4013200" y="4849813"/>
            <a:ext cx="1441450" cy="1492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284163" y="3544888"/>
            <a:ext cx="1668462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Date of run</a:t>
            </a: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284163" y="3141520"/>
            <a:ext cx="1668462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Platform</a:t>
            </a: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228600" y="4251325"/>
            <a:ext cx="22113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Floating statistics box gives immediate overview of results</a:t>
            </a:r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 flipV="1">
            <a:off x="1974850" y="3325813"/>
            <a:ext cx="7953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5" name="Line 15"/>
          <p:cNvSpPr>
            <a:spLocks noChangeShapeType="1"/>
          </p:cNvSpPr>
          <p:nvPr/>
        </p:nvSpPr>
        <p:spPr bwMode="auto">
          <a:xfrm>
            <a:off x="1941513" y="3717925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296" name="Rectangle 16"/>
          <p:cNvSpPr>
            <a:spLocks noChangeArrowheads="1"/>
          </p:cNvSpPr>
          <p:nvPr/>
        </p:nvSpPr>
        <p:spPr bwMode="auto">
          <a:xfrm>
            <a:off x="5454650" y="4770438"/>
            <a:ext cx="2382838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Red light indicates 1 or more tests failed</a:t>
            </a:r>
          </a:p>
        </p:txBody>
      </p:sp>
      <p:cxnSp>
        <p:nvCxnSpPr>
          <p:cNvPr id="481297" name="AutoShape 17"/>
          <p:cNvCxnSpPr>
            <a:cxnSpLocks noChangeShapeType="1"/>
            <a:stCxn id="481293" idx="3"/>
            <a:endCxn id="481282" idx="1"/>
          </p:cNvCxnSpPr>
          <p:nvPr/>
        </p:nvCxnSpPr>
        <p:spPr bwMode="auto">
          <a:xfrm flipV="1">
            <a:off x="2439988" y="4127500"/>
            <a:ext cx="701675" cy="352425"/>
          </a:xfrm>
          <a:prstGeom prst="bentConnector3">
            <a:avLst>
              <a:gd name="adj1" fmla="val 3008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417339" y="5695905"/>
            <a:ext cx="117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4"/>
              </a:rPr>
              <a:t>FlashTest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3942" y="877300"/>
            <a:ext cx="6062176" cy="2854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28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934200" cy="381000"/>
          </a:xfrm>
        </p:spPr>
        <p:txBody>
          <a:bodyPr/>
          <a:lstStyle/>
          <a:p>
            <a:r>
              <a:rPr lang="en-US" dirty="0" smtClean="0"/>
              <a:t>Selection of Tests : The Matrix</a:t>
            </a:r>
            <a:endParaRPr lang="en-US" dirty="0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821160" y="3958555"/>
            <a:ext cx="731678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1 ./setup </a:t>
            </a:r>
            <a:r>
              <a:rPr lang="en-US" dirty="0" err="1" smtClean="0"/>
              <a:t>unitTest</a:t>
            </a:r>
            <a:r>
              <a:rPr lang="en-US" dirty="0" smtClean="0"/>
              <a:t>/Particles –auto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2 ./setup </a:t>
            </a:r>
            <a:r>
              <a:rPr lang="en-US" dirty="0" err="1" smtClean="0"/>
              <a:t>unitTest</a:t>
            </a:r>
            <a:r>
              <a:rPr lang="en-US" dirty="0" smtClean="0"/>
              <a:t>/Gravity/</a:t>
            </a:r>
            <a:r>
              <a:rPr lang="en-US" dirty="0" err="1" smtClean="0"/>
              <a:t>PoisTest</a:t>
            </a:r>
            <a:r>
              <a:rPr lang="en-US" dirty="0" smtClean="0"/>
              <a:t> –auto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3 ./setup Jeans –auto +</a:t>
            </a:r>
            <a:r>
              <a:rPr lang="en-US" dirty="0" err="1" smtClean="0"/>
              <a:t>uhd</a:t>
            </a:r>
            <a:r>
              <a:rPr lang="en-US" dirty="0" smtClean="0"/>
              <a:t> +</a:t>
            </a:r>
            <a:r>
              <a:rPr lang="en-US" dirty="0" err="1" smtClean="0"/>
              <a:t>parallelIO</a:t>
            </a:r>
            <a:r>
              <a:rPr lang="en-US" dirty="0" smtClean="0"/>
              <a:t> +pm4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4 ./setup </a:t>
            </a:r>
            <a:r>
              <a:rPr lang="en-US" dirty="0" err="1" smtClean="0"/>
              <a:t>Sedov</a:t>
            </a:r>
            <a:r>
              <a:rPr lang="en-US" dirty="0" smtClean="0"/>
              <a:t> –auto +</a:t>
            </a:r>
            <a:r>
              <a:rPr lang="en-US" dirty="0" err="1" smtClean="0"/>
              <a:t>pnetcdf</a:t>
            </a:r>
            <a:r>
              <a:rPr lang="en-US" dirty="0" smtClean="0"/>
              <a:t> +</a:t>
            </a:r>
            <a:r>
              <a:rPr lang="en-US" dirty="0" err="1" smtClean="0"/>
              <a:t>ug</a:t>
            </a:r>
            <a:endParaRPr lang="en-US" dirty="0" smtClean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5 ./setup Pancake –auto +pm4 +</a:t>
            </a:r>
            <a:r>
              <a:rPr lang="en-US" dirty="0" err="1" smtClean="0"/>
              <a:t>pnetcdf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5808" y="929676"/>
            <a:ext cx="55333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    UHD      Self Gravity    Particles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Uniform Grid            </a:t>
            </a:r>
          </a:p>
          <a:p>
            <a:endParaRPr lang="en-US" dirty="0"/>
          </a:p>
          <a:p>
            <a:r>
              <a:rPr lang="en-US" dirty="0" smtClean="0"/>
              <a:t>AMR                                 </a:t>
            </a:r>
          </a:p>
          <a:p>
            <a:endParaRPr lang="en-US" dirty="0"/>
          </a:p>
          <a:p>
            <a:r>
              <a:rPr lang="en-US" dirty="0" smtClean="0"/>
              <a:t>HDF5 IO</a:t>
            </a:r>
          </a:p>
          <a:p>
            <a:endParaRPr lang="en-US" dirty="0"/>
          </a:p>
          <a:p>
            <a:r>
              <a:rPr lang="en-US" dirty="0" err="1" smtClean="0"/>
              <a:t>PnetDCF</a:t>
            </a:r>
            <a:r>
              <a:rPr lang="en-US" dirty="0" smtClean="0"/>
              <a:t> IO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93942" y="1348685"/>
            <a:ext cx="6049083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2316" y="1946282"/>
            <a:ext cx="6049083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10690" y="2465315"/>
            <a:ext cx="6049083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2878" y="3023631"/>
            <a:ext cx="6049083" cy="13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1023" y="864206"/>
            <a:ext cx="0" cy="2854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779231" y="898759"/>
            <a:ext cx="0" cy="2854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214770" y="907126"/>
            <a:ext cx="0" cy="2854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08658" y="150581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76774" y="201175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32915" y="2574797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3                 3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86265" y="199865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72195" y="146180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80569" y="318548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54383" y="202011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8436" y="319385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694501" y="31414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4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365254" cy="570136"/>
          </a:xfrm>
        </p:spPr>
        <p:txBody>
          <a:bodyPr/>
          <a:lstStyle/>
          <a:p>
            <a:r>
              <a:rPr lang="en-US" dirty="0" smtClean="0"/>
              <a:t>Selection of Tests : The Methodology</a:t>
            </a:r>
            <a:endParaRPr lang="en-US" dirty="0"/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834253" y="2059920"/>
            <a:ext cx="7316787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All unit tests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Setups corresponding to ongoing research at the center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Tests known to be sensitive to perturbations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Tests known to exercise solvers in unusual ways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Zapf Dingbats" charset="0"/>
              <a:buChar char="q"/>
            </a:pPr>
            <a:r>
              <a:rPr lang="en-US" dirty="0" smtClean="0"/>
              <a:t>Least complex setups to cover the empty spots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9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What makes a good test-suite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Verifies the code in every possible meaningful configuration (again impossible to achieve)</a:t>
            </a:r>
          </a:p>
          <a:p>
            <a:r>
              <a:rPr lang="en-US" dirty="0" smtClean="0"/>
              <a:t>In the absence of comprehensive coverage provides a wide coverage with available resources </a:t>
            </a:r>
          </a:p>
          <a:p>
            <a:r>
              <a:rPr lang="en-US" dirty="0" smtClean="0"/>
              <a:t>Verifies the code on all supported hardware and software stack</a:t>
            </a:r>
          </a:p>
          <a:p>
            <a:r>
              <a:rPr lang="en-US" dirty="0" smtClean="0"/>
              <a:t>Is able to report on detected errors in easy to interpret ways</a:t>
            </a:r>
          </a:p>
          <a:p>
            <a:r>
              <a:rPr lang="en-US" b="1" dirty="0" smtClean="0"/>
              <a:t>Runs regularly and catches bugs introduced into the code base as early as possible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414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6" name="Rectangle 6"/>
          <p:cNvSpPr>
            <a:spLocks noGrp="1" noChangeArrowheads="1"/>
          </p:cNvSpPr>
          <p:nvPr>
            <p:ph type="title"/>
          </p:nvPr>
        </p:nvSpPr>
        <p:spPr>
          <a:xfrm>
            <a:off x="804935" y="228600"/>
            <a:ext cx="7692586" cy="543948"/>
          </a:xfrm>
        </p:spPr>
        <p:txBody>
          <a:bodyPr/>
          <a:lstStyle/>
          <a:p>
            <a:r>
              <a:rPr lang="en-US" dirty="0" smtClean="0"/>
              <a:t>FLASH Example: </a:t>
            </a:r>
            <a:r>
              <a:rPr lang="en-US" dirty="0"/>
              <a:t>The </a:t>
            </a:r>
            <a:r>
              <a:rPr lang="en-US" dirty="0" smtClean="0"/>
              <a:t>Tests Collection</a:t>
            </a:r>
            <a:endParaRPr lang="en-US" dirty="0"/>
          </a:p>
        </p:txBody>
      </p:sp>
      <p:pic>
        <p:nvPicPr>
          <p:cNvPr id="2" name="Picture 1" descr="tests_tabl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0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b="1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0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Maintenance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Repository management</a:t>
            </a:r>
          </a:p>
          <a:p>
            <a:pPr lvl="1"/>
            <a:r>
              <a:rPr lang="en-US" dirty="0" smtClean="0"/>
              <a:t>Should you have a gatekeeper</a:t>
            </a:r>
          </a:p>
          <a:p>
            <a:pPr lvl="1"/>
            <a:r>
              <a:rPr lang="en-US" dirty="0" smtClean="0"/>
              <a:t>How far do you allow the branches to diverge</a:t>
            </a:r>
          </a:p>
          <a:p>
            <a:pPr lvl="1"/>
            <a:r>
              <a:rPr lang="en-US" dirty="0" smtClean="0"/>
              <a:t>How much access control do you apply</a:t>
            </a:r>
          </a:p>
          <a:p>
            <a:r>
              <a:rPr lang="en-US" dirty="0" smtClean="0"/>
              <a:t>Verification management</a:t>
            </a:r>
          </a:p>
          <a:p>
            <a:pPr lvl="1"/>
            <a:r>
              <a:rPr lang="en-US" dirty="0" smtClean="0"/>
              <a:t>Monitoring the regression tests</a:t>
            </a:r>
          </a:p>
          <a:p>
            <a:pPr lvl="1"/>
            <a:r>
              <a:rPr lang="en-US" dirty="0" smtClean="0"/>
              <a:t>Prioritization of efforts : how long do you let a failing test go on failing</a:t>
            </a:r>
          </a:p>
          <a:p>
            <a:r>
              <a:rPr lang="en-US" dirty="0" smtClean="0"/>
              <a:t>Coding Standards management</a:t>
            </a:r>
          </a:p>
          <a:p>
            <a:pPr lvl="1"/>
            <a:r>
              <a:rPr lang="en-US" dirty="0" smtClean="0"/>
              <a:t>How do you verify that the new code adheres to coding and documentation standards</a:t>
            </a:r>
          </a:p>
          <a:p>
            <a:r>
              <a:rPr lang="en-US" dirty="0" smtClean="0"/>
              <a:t>Documentation </a:t>
            </a:r>
          </a:p>
          <a:p>
            <a:pPr lvl="1"/>
            <a:r>
              <a:rPr lang="en-US" dirty="0" smtClean="0"/>
              <a:t>What fraction of developer time reasonable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Maintenance Practices : FLASH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Repository management</a:t>
            </a:r>
          </a:p>
          <a:p>
            <a:pPr lvl="1"/>
            <a:r>
              <a:rPr lang="en-US" dirty="0" smtClean="0"/>
              <a:t>No designated gatekeeper</a:t>
            </a:r>
          </a:p>
          <a:p>
            <a:pPr lvl="1"/>
            <a:r>
              <a:rPr lang="en-US" dirty="0" smtClean="0"/>
              <a:t>The collaborative development branch is the only one where outsiders have access</a:t>
            </a:r>
          </a:p>
          <a:p>
            <a:pPr lvl="2"/>
            <a:r>
              <a:rPr lang="en-US" dirty="0" smtClean="0"/>
              <a:t>It is also the primary development branch</a:t>
            </a:r>
          </a:p>
          <a:p>
            <a:pPr lvl="1"/>
            <a:r>
              <a:rPr lang="en-US" dirty="0" smtClean="0"/>
              <a:t>Development branches do exist for specific projects</a:t>
            </a:r>
          </a:p>
          <a:p>
            <a:pPr lvl="2"/>
            <a:r>
              <a:rPr lang="en-US" dirty="0" smtClean="0"/>
              <a:t>INS, core-collapse for example</a:t>
            </a:r>
          </a:p>
          <a:p>
            <a:pPr lvl="1"/>
            <a:r>
              <a:rPr lang="en-US" dirty="0" smtClean="0"/>
              <a:t>The code group maintains a weekly merge schedule</a:t>
            </a:r>
          </a:p>
          <a:p>
            <a:pPr lvl="1"/>
            <a:r>
              <a:rPr lang="en-US" dirty="0" smtClean="0"/>
              <a:t>The concerned developers are expected to make sure that the issues flagged by the merges are resolved before the next project is scheduled to merge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2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Maintenance Practices : FLASH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5" y="925130"/>
            <a:ext cx="8001000" cy="4776436"/>
          </a:xfrm>
        </p:spPr>
        <p:txBody>
          <a:bodyPr/>
          <a:lstStyle/>
          <a:p>
            <a:r>
              <a:rPr lang="en-US" dirty="0" smtClean="0"/>
              <a:t>Repository management</a:t>
            </a:r>
          </a:p>
          <a:p>
            <a:pPr lvl="1"/>
            <a:r>
              <a:rPr lang="en-US" dirty="0" smtClean="0"/>
              <a:t>For every development branch if there is a production schedule there is a corresponding </a:t>
            </a:r>
            <a:r>
              <a:rPr lang="en-US" b="1" dirty="0" smtClean="0"/>
              <a:t>production</a:t>
            </a:r>
            <a:r>
              <a:rPr lang="en-US" dirty="0" smtClean="0"/>
              <a:t> branch</a:t>
            </a:r>
          </a:p>
          <a:p>
            <a:pPr lvl="1"/>
            <a:r>
              <a:rPr lang="en-US" dirty="0" smtClean="0"/>
              <a:t>Stable revisions of the development branches are tagged and periodically merged to production branch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ampaigns branch off from the production branch</a:t>
            </a:r>
          </a:p>
          <a:p>
            <a:pPr lvl="2"/>
            <a:r>
              <a:rPr lang="en-US" dirty="0" smtClean="0"/>
              <a:t>No forward merges occur on these branches</a:t>
            </a:r>
          </a:p>
          <a:p>
            <a:pPr lvl="2"/>
            <a:r>
              <a:rPr lang="en-US" dirty="0" smtClean="0"/>
              <a:t>Backward merges are rare, but they do happen</a:t>
            </a:r>
          </a:p>
          <a:p>
            <a:pPr lvl="2"/>
            <a:r>
              <a:rPr lang="en-US" dirty="0" smtClean="0"/>
              <a:t>Usually very limited manual merges of individual files or directories</a:t>
            </a:r>
          </a:p>
          <a:p>
            <a:r>
              <a:rPr lang="en-US" dirty="0" smtClean="0"/>
              <a:t>It all works only if all participants buy into the practice</a:t>
            </a:r>
          </a:p>
          <a:p>
            <a:r>
              <a:rPr lang="en-US" dirty="0" smtClean="0"/>
              <a:t>Typical pitfall : someone not checking in their work regularly, their working copy diverges from the repo, updates become a headache</a:t>
            </a:r>
          </a:p>
        </p:txBody>
      </p:sp>
    </p:spTree>
    <p:extLst>
      <p:ext uri="{BB962C8B-B14F-4D97-AF65-F5344CB8AC3E}">
        <p14:creationId xmlns:p14="http://schemas.microsoft.com/office/powerpoint/2010/main" val="196341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b="1" dirty="0"/>
              <a:t>Coding </a:t>
            </a:r>
            <a:r>
              <a:rPr lang="en-US" b="1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Verification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5" y="925130"/>
            <a:ext cx="8001000" cy="4776436"/>
          </a:xfrm>
        </p:spPr>
        <p:txBody>
          <a:bodyPr/>
          <a:lstStyle/>
          <a:p>
            <a:r>
              <a:rPr lang="en-US" dirty="0" smtClean="0"/>
              <a:t>All developers are expected to provide tests for new capabilities added to the code</a:t>
            </a:r>
          </a:p>
          <a:p>
            <a:r>
              <a:rPr lang="en-US" dirty="0" smtClean="0"/>
              <a:t>The tests get added to the test-suite</a:t>
            </a:r>
          </a:p>
          <a:p>
            <a:r>
              <a:rPr lang="en-US" dirty="0" smtClean="0"/>
              <a:t>All developers are expected to monitor the test-suite and resolve the failing tests in a timely manner</a:t>
            </a:r>
          </a:p>
          <a:p>
            <a:r>
              <a:rPr lang="en-US" dirty="0" smtClean="0"/>
              <a:t>Usually someone from the group takes on the responsibility of monitoring the overall health of the test-suite</a:t>
            </a:r>
          </a:p>
          <a:p>
            <a:r>
              <a:rPr lang="en-US" dirty="0" smtClean="0"/>
              <a:t>We have gone to a great deal of trouble to automate many of the test-suite functions </a:t>
            </a:r>
          </a:p>
          <a:p>
            <a:r>
              <a:rPr lang="en-US" b="1" dirty="0" smtClean="0"/>
              <a:t>The test-suite is taken very seriously at FLASH, and all those who have gone on to other places and still use FLASH, start their own versions. </a:t>
            </a:r>
          </a:p>
        </p:txBody>
      </p:sp>
    </p:spTree>
    <p:extLst>
      <p:ext uri="{BB962C8B-B14F-4D97-AF65-F5344CB8AC3E}">
        <p14:creationId xmlns:p14="http://schemas.microsoft.com/office/powerpoint/2010/main" val="143705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Coding Standard Management : FLASH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5" y="1514362"/>
            <a:ext cx="8001000" cy="4776436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dirty="0" smtClean="0"/>
              <a:t>Code is F90 based, compilers tend to be very tolerant of bad code</a:t>
            </a:r>
          </a:p>
          <a:p>
            <a:r>
              <a:rPr lang="en-US" dirty="0" smtClean="0"/>
              <a:t>Extremely easy to let non-maintainable code proliferate</a:t>
            </a:r>
          </a:p>
          <a:p>
            <a:pPr lvl="1"/>
            <a:r>
              <a:rPr lang="en-US" dirty="0" smtClean="0"/>
              <a:t>Example : you can violate variable scoping by simply putting in the “use” anywhere, it is valid F90 code</a:t>
            </a:r>
          </a:p>
          <a:p>
            <a:pPr lvl="1"/>
            <a:r>
              <a:rPr lang="en-US" dirty="0" smtClean="0"/>
              <a:t>Function prototypes (interfaces in F90) are not necessary, you can eat arguments and not find out until it has become hard to debug because it is so old</a:t>
            </a:r>
          </a:p>
          <a:p>
            <a:r>
              <a:rPr lang="en-US" dirty="0" smtClean="0"/>
              <a:t>Set of scripts that run nightly and flag the violations in coding and document standards</a:t>
            </a:r>
          </a:p>
          <a:p>
            <a:r>
              <a:rPr lang="en-US" dirty="0" smtClean="0"/>
              <a:t>Periodically (most often just before releases) those violations get resolved</a:t>
            </a:r>
          </a:p>
        </p:txBody>
      </p:sp>
    </p:spTree>
    <p:extLst>
      <p:ext uri="{BB962C8B-B14F-4D97-AF65-F5344CB8AC3E}">
        <p14:creationId xmlns:p14="http://schemas.microsoft.com/office/powerpoint/2010/main" val="29248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Documentation : How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75" y="1134635"/>
            <a:ext cx="8001000" cy="4776436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dirty="0" smtClean="0"/>
              <a:t>A well maintainable code is likely to have 25-30% of its source as inline documentation</a:t>
            </a:r>
          </a:p>
          <a:p>
            <a:pPr lvl="1"/>
            <a:r>
              <a:rPr lang="en-US" dirty="0" smtClean="0"/>
              <a:t>More is even better</a:t>
            </a:r>
          </a:p>
          <a:p>
            <a:pPr lvl="1"/>
            <a:r>
              <a:rPr lang="en-US" dirty="0" smtClean="0"/>
              <a:t>Not doing that is the surest way of a code component to become unsupported (and eventually disappear from the code base) once its developer has moved on</a:t>
            </a:r>
          </a:p>
          <a:p>
            <a:pPr lvl="1"/>
            <a:r>
              <a:rPr lang="en-US" dirty="0" smtClean="0"/>
              <a:t>Even otherwise, in a common code it is a requirement that others can read and make sense out of your code</a:t>
            </a:r>
          </a:p>
          <a:p>
            <a:pPr lvl="1"/>
            <a:r>
              <a:rPr lang="en-US" dirty="0" smtClean="0"/>
              <a:t>You might forget why you did what you did</a:t>
            </a:r>
          </a:p>
          <a:p>
            <a:r>
              <a:rPr lang="en-US" dirty="0" smtClean="0"/>
              <a:t>The APIs should be really well documented in terms of their function, inputs and outputs, the correct range of values for inputs and expected outcome for those values. </a:t>
            </a:r>
            <a:endParaRPr lang="en-US" dirty="0"/>
          </a:p>
          <a:p>
            <a:pPr lvl="1"/>
            <a:r>
              <a:rPr lang="en-US" dirty="0" smtClean="0"/>
              <a:t>Examples of use are even better</a:t>
            </a:r>
          </a:p>
        </p:txBody>
      </p:sp>
    </p:spTree>
    <p:extLst>
      <p:ext uri="{BB962C8B-B14F-4D97-AF65-F5344CB8AC3E}">
        <p14:creationId xmlns:p14="http://schemas.microsoft.com/office/powerpoint/2010/main" val="177598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9" y="306388"/>
            <a:ext cx="8222521" cy="531630"/>
          </a:xfrm>
        </p:spPr>
        <p:txBody>
          <a:bodyPr/>
          <a:lstStyle/>
          <a:p>
            <a:r>
              <a:rPr lang="en-US" dirty="0" smtClean="0"/>
              <a:t>Documentation : How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75" y="1134635"/>
            <a:ext cx="8001000" cy="4776436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dirty="0" smtClean="0"/>
              <a:t>If the code is public, other type of documentation becomes necessary</a:t>
            </a:r>
          </a:p>
          <a:p>
            <a:pPr lvl="1"/>
            <a:r>
              <a:rPr lang="en-US" dirty="0" smtClean="0"/>
              <a:t>User’s guide</a:t>
            </a:r>
          </a:p>
          <a:p>
            <a:pPr lvl="1"/>
            <a:r>
              <a:rPr lang="en-US" dirty="0" smtClean="0"/>
              <a:t>Online resources</a:t>
            </a:r>
          </a:p>
          <a:p>
            <a:pPr lvl="1"/>
            <a:r>
              <a:rPr lang="en-US" dirty="0" smtClean="0"/>
              <a:t>FAQ’s or equivalent</a:t>
            </a:r>
          </a:p>
          <a:p>
            <a:r>
              <a:rPr lang="en-US" dirty="0" smtClean="0"/>
              <a:t>If the code accepts contributions from external users then even more documentation becomes necessary</a:t>
            </a:r>
          </a:p>
          <a:p>
            <a:pPr lvl="1"/>
            <a:r>
              <a:rPr lang="en-US" dirty="0" smtClean="0"/>
              <a:t>Published coding standards</a:t>
            </a:r>
          </a:p>
          <a:p>
            <a:pPr lvl="1"/>
            <a:r>
              <a:rPr lang="en-US" dirty="0" smtClean="0"/>
              <a:t>Coding examples</a:t>
            </a:r>
          </a:p>
          <a:p>
            <a:pPr lvl="1"/>
            <a:r>
              <a:rPr lang="en-US" dirty="0" smtClean="0"/>
              <a:t>Developer’s guide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FLASH 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10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b="1" dirty="0" smtClean="0"/>
              <a:t>If Publicly Distributed code</a:t>
            </a:r>
          </a:p>
          <a:p>
            <a:pPr lvl="1"/>
            <a:r>
              <a:rPr lang="en-US" b="1" dirty="0" smtClean="0"/>
              <a:t>Distribution Policies</a:t>
            </a:r>
          </a:p>
          <a:p>
            <a:pPr lvl="1"/>
            <a:r>
              <a:rPr lang="en-US" b="1" dirty="0" smtClean="0"/>
              <a:t>Contribution Policies</a:t>
            </a:r>
          </a:p>
          <a:p>
            <a:pPr lvl="1"/>
            <a:r>
              <a:rPr lang="en-US" b="1" dirty="0" smtClean="0"/>
              <a:t>Attribution Policies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831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13" y="-104695"/>
            <a:ext cx="8229600" cy="1143000"/>
          </a:xfrm>
        </p:spPr>
        <p:txBody>
          <a:bodyPr/>
          <a:lstStyle/>
          <a:p>
            <a:r>
              <a:rPr lang="en-US" dirty="0"/>
              <a:t>Variety of User Expertise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9963"/>
            <a:ext cx="792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Novice users </a:t>
            </a:r>
            <a:r>
              <a:rPr lang="en-US" dirty="0"/>
              <a:t>– </a:t>
            </a:r>
            <a:r>
              <a:rPr lang="en-US" dirty="0" smtClean="0"/>
              <a:t>execute one of included applications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change only the runtime parameters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Most users – </a:t>
            </a:r>
            <a:r>
              <a:rPr lang="en-US" dirty="0"/>
              <a:t>generate new problems, analyze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Generate </a:t>
            </a:r>
            <a:r>
              <a:rPr lang="en-US" dirty="0"/>
              <a:t>new Simulations with initial conditions, parameters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alternate API routines for specialized </a:t>
            </a:r>
            <a:r>
              <a:rPr lang="en-US" dirty="0" smtClean="0"/>
              <a:t>output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Advanced users – Customize existing routines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small amounts of new code where their application resides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Expert – new research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new algorithms </a:t>
            </a:r>
            <a:r>
              <a:rPr lang="en-US" dirty="0" smtClean="0"/>
              <a:t>and/or capabilities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contribute to core functionality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4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Distribution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The licensing agreement</a:t>
            </a:r>
          </a:p>
          <a:p>
            <a:r>
              <a:rPr lang="en-US" dirty="0" smtClean="0"/>
              <a:t>Distribution control</a:t>
            </a:r>
          </a:p>
          <a:p>
            <a:r>
              <a:rPr lang="en-US" dirty="0" smtClean="0"/>
              <a:t>What is included in the release</a:t>
            </a:r>
          </a:p>
          <a:p>
            <a:r>
              <a:rPr lang="en-US" dirty="0" smtClean="0"/>
              <a:t>How often to release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FLASH Example</a:t>
            </a:r>
          </a:p>
          <a:p>
            <a:r>
              <a:rPr lang="en-US" dirty="0" smtClean="0"/>
              <a:t>A custom licensing agreement</a:t>
            </a:r>
          </a:p>
          <a:p>
            <a:r>
              <a:rPr lang="en-US" dirty="0" smtClean="0"/>
              <a:t>Source code is included, can be modified, but cannot be redistributed</a:t>
            </a:r>
          </a:p>
          <a:p>
            <a:r>
              <a:rPr lang="en-US" dirty="0" smtClean="0"/>
              <a:t>More than 3/4 of the usable code base is distributed</a:t>
            </a:r>
          </a:p>
          <a:p>
            <a:r>
              <a:rPr lang="en-US" dirty="0" smtClean="0"/>
              <a:t>Once or twice a year full releases, patches in-between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095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Contribution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Balancing contributors and code distribution needs</a:t>
            </a:r>
          </a:p>
          <a:p>
            <a:pPr lvl="1"/>
            <a:r>
              <a:rPr lang="en-US" dirty="0" smtClean="0"/>
              <a:t>Contributors want their code to become integrated with the code so it is maintained, but may not want it released immediately </a:t>
            </a:r>
          </a:p>
          <a:p>
            <a:pPr lvl="2"/>
            <a:r>
              <a:rPr lang="en-US" dirty="0" smtClean="0"/>
              <a:t>Not exercised enough</a:t>
            </a:r>
          </a:p>
          <a:p>
            <a:pPr lvl="2"/>
            <a:r>
              <a:rPr lang="en-US" dirty="0" smtClean="0"/>
              <a:t>Contributor may want some IP protection</a:t>
            </a:r>
          </a:p>
          <a:p>
            <a:r>
              <a:rPr lang="en-US" dirty="0" smtClean="0"/>
              <a:t>Maintainable code requirements</a:t>
            </a:r>
          </a:p>
          <a:p>
            <a:pPr lvl="1"/>
            <a:r>
              <a:rPr lang="en-US" dirty="0" smtClean="0"/>
              <a:t>The minimum set needed from the contributor</a:t>
            </a:r>
          </a:p>
          <a:p>
            <a:pPr lvl="2"/>
            <a:r>
              <a:rPr lang="en-US" dirty="0" smtClean="0"/>
              <a:t>Source code, build scripts, tests, documentation</a:t>
            </a:r>
          </a:p>
          <a:p>
            <a:r>
              <a:rPr lang="en-US" dirty="0" smtClean="0"/>
              <a:t>Agreement on user support</a:t>
            </a:r>
          </a:p>
          <a:p>
            <a:pPr lvl="1"/>
            <a:r>
              <a:rPr lang="en-US" dirty="0" smtClean="0"/>
              <a:t>Contributor or the distributor</a:t>
            </a:r>
          </a:p>
          <a:p>
            <a:r>
              <a:rPr lang="en-US" dirty="0" smtClean="0"/>
              <a:t>Add-ons not included with the distribution, but work with the code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318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Contribution and Attribution Policies: </a:t>
            </a:r>
            <a:br>
              <a:rPr lang="en-US" dirty="0" smtClean="0"/>
            </a:br>
            <a:r>
              <a:rPr lang="en-US" dirty="0" smtClean="0"/>
              <a:t>FLASH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sz="2000" dirty="0" smtClean="0"/>
              <a:t>Code accepted with the understanding that it will eventually be distributed</a:t>
            </a:r>
          </a:p>
          <a:p>
            <a:r>
              <a:rPr lang="en-US" sz="2000" dirty="0" smtClean="0"/>
              <a:t>Pre-negotiated period of time when the code exists in FLASH repo but is not released</a:t>
            </a:r>
          </a:p>
          <a:p>
            <a:r>
              <a:rPr lang="en-US" sz="2000" dirty="0" smtClean="0"/>
              <a:t>The contributor provides user support also for negotiated time (usually that doesn’t stop)</a:t>
            </a:r>
          </a:p>
          <a:p>
            <a:r>
              <a:rPr lang="en-US" sz="2000" dirty="0" smtClean="0"/>
              <a:t>The contribution does need to include the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snippet and appropriate tests that can be included in the test suite</a:t>
            </a:r>
          </a:p>
          <a:p>
            <a:r>
              <a:rPr lang="en-US" sz="2000" dirty="0" smtClean="0"/>
              <a:t>At least one example setup for users and its appropriate documentation is needed if it is a new capability</a:t>
            </a:r>
          </a:p>
          <a:p>
            <a:r>
              <a:rPr lang="en-US" sz="2000" dirty="0" smtClean="0"/>
              <a:t>If it is an alternative implementation of a new capability then the documentation only for the code is sufficient</a:t>
            </a:r>
          </a:p>
          <a:p>
            <a:r>
              <a:rPr lang="en-US" sz="2000" dirty="0" smtClean="0"/>
              <a:t>All contributions are acknowledged in user’s guide and release notes. The contributors can also provide publications to be cited if their code is used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66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41748" y="982234"/>
            <a:ext cx="8016494" cy="5054115"/>
          </a:xfrm>
        </p:spPr>
        <p:txBody>
          <a:bodyPr/>
          <a:lstStyle/>
          <a:p>
            <a:r>
              <a:rPr lang="en-US" dirty="0" smtClean="0"/>
              <a:t>Absolutely essential for code maintainability</a:t>
            </a:r>
          </a:p>
          <a:p>
            <a:pPr lvl="1"/>
            <a:r>
              <a:rPr lang="en-US" dirty="0" smtClean="0"/>
              <a:t>Consistent code is easier to maintain</a:t>
            </a:r>
          </a:p>
          <a:p>
            <a:pPr lvl="1"/>
            <a:r>
              <a:rPr lang="en-US" dirty="0" smtClean="0"/>
              <a:t>Someone other than the developer can inspect and make sense out of the code segment</a:t>
            </a:r>
          </a:p>
          <a:p>
            <a:pPr lvl="1"/>
            <a:r>
              <a:rPr lang="en-US" dirty="0" smtClean="0"/>
              <a:t>Data structures remain more consistent</a:t>
            </a:r>
          </a:p>
          <a:p>
            <a:r>
              <a:rPr lang="en-US" dirty="0" smtClean="0"/>
              <a:t>Should always include documenting standards also</a:t>
            </a:r>
          </a:p>
          <a:p>
            <a:pPr lvl="1"/>
            <a:r>
              <a:rPr lang="en-US" dirty="0" smtClean="0"/>
              <a:t>Critical when there is transient population of developers</a:t>
            </a:r>
          </a:p>
          <a:p>
            <a:pPr lvl="1"/>
            <a:r>
              <a:rPr lang="en-US" dirty="0" smtClean="0"/>
              <a:t>Someone else can understand and maintain your code</a:t>
            </a:r>
          </a:p>
          <a:p>
            <a:pPr lvl="1"/>
            <a:r>
              <a:rPr lang="en-US" dirty="0" smtClean="0"/>
              <a:t>Easier for users to customize and even contribute code</a:t>
            </a:r>
          </a:p>
          <a:p>
            <a:r>
              <a:rPr lang="en-US" dirty="0" smtClean="0"/>
              <a:t>Typically involve 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Inheritance and Code organization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9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7829" y="228600"/>
            <a:ext cx="7681852" cy="439196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FLASH Coding Standards Namespace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2"/>
          </p:nvPr>
        </p:nvSpPr>
        <p:spPr>
          <a:xfrm>
            <a:off x="685800" y="990600"/>
            <a:ext cx="7924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Namespace directories are capitalized, organizational directories are not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All API functions of unit start with Unit_ (i.e.Grid_getBlkPtr, Driver_initFlash etc)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Subunits have composite names that include unit name followed by a capitalized word describing the subunit (i.e.  ParticlesMain, ParticlesMapping, GridParticles etc)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Private unit functions and unit scope variables are named un_routineName (i.e. gr_createDomain, pt_numLocal etc)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Private functions in subunits other than UnitMain are encouraged to have names like un_suRoutineName, as are the variables in subunit scope data module</a:t>
            </a:r>
          </a:p>
        </p:txBody>
      </p:sp>
    </p:spTree>
    <p:extLst>
      <p:ext uri="{BB962C8B-B14F-4D97-AF65-F5344CB8AC3E}">
        <p14:creationId xmlns:p14="http://schemas.microsoft.com/office/powerpoint/2010/main" val="307952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Naming Conventions: Within files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27" y="1194285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Constants are all uppercase, usually have preprocessor  definition, multiple words are separated by an underscore.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Permanent constants in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 err="1">
                <a:latin typeface="Arial" charset="0"/>
                <a:ea typeface="ＭＳ Ｐゴシック" charset="0"/>
              </a:rPr>
              <a:t>constants.h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or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 err="1">
                <a:latin typeface="Arial" charset="0"/>
                <a:ea typeface="ＭＳ Ｐゴシック" charset="0"/>
              </a:rPr>
              <a:t>Unit.h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2"/>
            <a:r>
              <a:rPr lang="en-US" dirty="0">
                <a:latin typeface="Arial" charset="0"/>
                <a:ea typeface="ヒラギノ角ゴ Pro W3" charset="0"/>
              </a:rPr>
              <a:t>#define MASTER_PE 0</a:t>
            </a:r>
          </a:p>
          <a:p>
            <a:pPr lvl="2"/>
            <a:r>
              <a:rPr lang="en-US" dirty="0">
                <a:latin typeface="Arial" charset="0"/>
                <a:ea typeface="ヒラギノ角ゴ Pro W3" charset="0"/>
              </a:rPr>
              <a:t>#define CYLINDRICAL 3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Generated by setup script in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 err="1">
                <a:latin typeface="Arial" charset="0"/>
                <a:ea typeface="ＭＳ Ｐゴシック" charset="0"/>
              </a:rPr>
              <a:t>Flash.h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pPr lvl="2"/>
            <a:r>
              <a:rPr lang="en-US" dirty="0">
                <a:latin typeface="Arial" charset="0"/>
                <a:ea typeface="ヒラギノ角ゴ Pro W3" charset="0"/>
              </a:rPr>
              <a:t>#define DENS_VAR 1</a:t>
            </a:r>
          </a:p>
          <a:p>
            <a:pPr lvl="2"/>
            <a:r>
              <a:rPr lang="en-US" dirty="0">
                <a:latin typeface="Arial" charset="0"/>
                <a:ea typeface="ヒラギノ角ゴ Pro W3" charset="0"/>
              </a:rPr>
              <a:t>#define NFACE_VARS 6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Style within routines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Variables from </a:t>
            </a:r>
            <a:r>
              <a:rPr lang="en-US" dirty="0" err="1">
                <a:latin typeface="Arial" charset="0"/>
                <a:ea typeface="ＭＳ Ｐゴシック" charset="0"/>
              </a:rPr>
              <a:t>Unit_data</a:t>
            </a:r>
            <a:r>
              <a:rPr lang="en-US" dirty="0">
                <a:latin typeface="Arial" charset="0"/>
                <a:ea typeface="ＭＳ Ｐゴシック" charset="0"/>
              </a:rPr>
              <a:t> start with </a:t>
            </a:r>
            <a:r>
              <a:rPr lang="en-US" dirty="0" err="1">
                <a:latin typeface="Arial" charset="0"/>
                <a:ea typeface="ＭＳ Ｐゴシック" charset="0"/>
              </a:rPr>
              <a:t>unit_variable</a:t>
            </a:r>
            <a:r>
              <a:rPr lang="en-US" dirty="0">
                <a:latin typeface="Arial" charset="0"/>
                <a:ea typeface="ＭＳ Ｐゴシック" charset="0"/>
              </a:rPr>
              <a:t>: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 err="1">
                <a:latin typeface="Arial" charset="0"/>
                <a:ea typeface="ＭＳ Ｐゴシック" charset="0"/>
              </a:rPr>
              <a:t>eos_eintSwitch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Variables begin lowercase, additional words begin with uppercase: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 err="1">
                <a:latin typeface="Arial" charset="0"/>
                <a:ea typeface="ＭＳ Ｐゴシック" charset="0"/>
              </a:rPr>
              <a:t>massFraction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Naming Conventions – How they help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 significance of capitalizing unit names: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 new unit can be added without the need to modify the setup script.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If the setup script encounters a top level capitalized directory without an API function to initialize the unit, it issues a warning.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 Style: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Immediately clear if variable is CONSTANT, local (massFraction) or global (eos_eintSwitch) in scope</a:t>
            </a:r>
          </a:p>
        </p:txBody>
      </p:sp>
    </p:spTree>
    <p:extLst>
      <p:ext uri="{BB962C8B-B14F-4D97-AF65-F5344CB8AC3E}">
        <p14:creationId xmlns:p14="http://schemas.microsoft.com/office/powerpoint/2010/main" val="101329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Other Coding Standards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04827" y="1246661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Implicit none and Use with “ONLY”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Purpose is to enforce explicit declaration of every variable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If a variable is coming from another module, provide a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traceback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mechanism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Protect ability to give local variable names without worrying about replication and collisions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Define explicit interfaces for routines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Critical for debugging and avoiding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seg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-faults when for example optional variables are in use 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One externally accessible function per file, function name the same as file name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Documentation standards include API description and examples for the use of the function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Software Process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For All Codes</a:t>
            </a:r>
          </a:p>
          <a:p>
            <a:pPr lvl="1"/>
            <a:r>
              <a:rPr lang="en-US" dirty="0" smtClean="0"/>
              <a:t>Code Repository</a:t>
            </a:r>
          </a:p>
          <a:p>
            <a:pPr lvl="1"/>
            <a:r>
              <a:rPr lang="en-US" dirty="0" smtClean="0"/>
              <a:t>Build Process</a:t>
            </a:r>
          </a:p>
          <a:p>
            <a:pPr lvl="1"/>
            <a:r>
              <a:rPr lang="en-US" dirty="0" smtClean="0"/>
              <a:t>Code Architecture</a:t>
            </a:r>
          </a:p>
          <a:p>
            <a:pPr lvl="1"/>
            <a:r>
              <a:rPr lang="en-US" dirty="0"/>
              <a:t>Coding </a:t>
            </a:r>
            <a:r>
              <a:rPr lang="en-US" dirty="0" smtClean="0"/>
              <a:t>Standards</a:t>
            </a:r>
          </a:p>
          <a:p>
            <a:pPr lvl="1"/>
            <a:r>
              <a:rPr lang="en-US" b="1" dirty="0" smtClean="0"/>
              <a:t>Verification Process</a:t>
            </a:r>
          </a:p>
          <a:p>
            <a:pPr lvl="1"/>
            <a:r>
              <a:rPr lang="en-US" dirty="0" smtClean="0"/>
              <a:t>Maintenance Practices</a:t>
            </a:r>
          </a:p>
          <a:p>
            <a:r>
              <a:rPr lang="en-US" dirty="0" smtClean="0"/>
              <a:t>If Publicly Distributed code</a:t>
            </a:r>
          </a:p>
          <a:p>
            <a:pPr lvl="1"/>
            <a:r>
              <a:rPr lang="en-US" dirty="0" smtClean="0"/>
              <a:t>Distribution Policies</a:t>
            </a:r>
          </a:p>
          <a:p>
            <a:pPr lvl="1"/>
            <a:r>
              <a:rPr lang="en-US" dirty="0" smtClean="0"/>
              <a:t>Contribution Policies</a:t>
            </a:r>
          </a:p>
          <a:p>
            <a:pPr lvl="1"/>
            <a:r>
              <a:rPr lang="en-US" dirty="0" smtClean="0"/>
              <a:t>Attribution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306388"/>
            <a:ext cx="7659687" cy="435504"/>
          </a:xfrm>
        </p:spPr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001000" cy="4776436"/>
          </a:xfrm>
        </p:spPr>
        <p:txBody>
          <a:bodyPr/>
          <a:lstStyle/>
          <a:p>
            <a:r>
              <a:rPr lang="en-US" dirty="0" smtClean="0"/>
              <a:t>Codes obviously need to be verified for correctness</a:t>
            </a:r>
          </a:p>
          <a:p>
            <a:r>
              <a:rPr lang="en-US" dirty="0" smtClean="0"/>
              <a:t>There is no such thing as a bug-free code</a:t>
            </a:r>
          </a:p>
          <a:p>
            <a:r>
              <a:rPr lang="en-US" dirty="0"/>
              <a:t>A code is only as robust as the most rigorous test designed for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Devising a good test is at least as important as a good algorithm design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ulti-component code testing needs</a:t>
            </a:r>
          </a:p>
          <a:p>
            <a:pPr lvl="1"/>
            <a:r>
              <a:rPr lang="en-US" dirty="0" smtClean="0"/>
              <a:t>Unit test to verify a single functionality</a:t>
            </a:r>
          </a:p>
          <a:p>
            <a:pPr lvl="2"/>
            <a:r>
              <a:rPr lang="en-US" dirty="0" smtClean="0"/>
              <a:t>May need to be done in more than one way</a:t>
            </a:r>
          </a:p>
          <a:p>
            <a:pPr lvl="1"/>
            <a:r>
              <a:rPr lang="en-US" dirty="0" smtClean="0"/>
              <a:t>Other tests that combine components in many different ways</a:t>
            </a:r>
          </a:p>
          <a:p>
            <a:pPr lvl="1"/>
            <a:r>
              <a:rPr lang="en-US" dirty="0" smtClean="0"/>
              <a:t>Combinations increase non-linearly with code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9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</TotalTime>
  <Words>1987</Words>
  <Application>Microsoft Macintosh PowerPoint</Application>
  <PresentationFormat>On-screen Show (4:3)</PresentationFormat>
  <Paragraphs>276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Software Process Components</vt:lpstr>
      <vt:lpstr>Coding Standards</vt:lpstr>
      <vt:lpstr>FLASH Coding Standards Namespace</vt:lpstr>
      <vt:lpstr>Naming Conventions: Within files</vt:lpstr>
      <vt:lpstr>Naming Conventions – How they help</vt:lpstr>
      <vt:lpstr>Other Coding Standards</vt:lpstr>
      <vt:lpstr>Software Process Components</vt:lpstr>
      <vt:lpstr>Verification</vt:lpstr>
      <vt:lpstr>What makes a good test</vt:lpstr>
      <vt:lpstr>The Test Suite</vt:lpstr>
      <vt:lpstr>Selection of Tests : The Matrix</vt:lpstr>
      <vt:lpstr>Selection of Tests : The Methodology</vt:lpstr>
      <vt:lpstr>What makes a good test-suite</vt:lpstr>
      <vt:lpstr>FLASH Example: The Tests Collection</vt:lpstr>
      <vt:lpstr>Software Process Components</vt:lpstr>
      <vt:lpstr>Maintenance Practices</vt:lpstr>
      <vt:lpstr>Maintenance Practices : FLASH Example</vt:lpstr>
      <vt:lpstr>Maintenance Practices : FLASH Example</vt:lpstr>
      <vt:lpstr>Verification Management</vt:lpstr>
      <vt:lpstr>Coding Standard Management : FLASH Example</vt:lpstr>
      <vt:lpstr>Documentation : How much</vt:lpstr>
      <vt:lpstr>Documentation : How much</vt:lpstr>
      <vt:lpstr>Software Process Components</vt:lpstr>
      <vt:lpstr>Variety of User Expertise</vt:lpstr>
      <vt:lpstr>Distribution Policies</vt:lpstr>
      <vt:lpstr>Contribution Policies</vt:lpstr>
      <vt:lpstr>Contribution and Attribution Policies:  FLASH Example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Flavio Robles</dc:creator>
  <cp:lastModifiedBy>Anshu Dubey</cp:lastModifiedBy>
  <cp:revision>184</cp:revision>
  <cp:lastPrinted>2009-08-10T21:43:38Z</cp:lastPrinted>
  <dcterms:created xsi:type="dcterms:W3CDTF">2012-09-05T19:22:37Z</dcterms:created>
  <dcterms:modified xsi:type="dcterms:W3CDTF">2013-08-05T04:27:45Z</dcterms:modified>
</cp:coreProperties>
</file>