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C5C8-0FB0-7A47-8F41-44D67394F5E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84D-2927-3742-AA1A-C89D162D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9784D-2927-3742-AA1A-C89D162D7D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6A8B-6C02-DC45-98B9-0BC3D78BB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912B4-A265-694A-9B31-6E3A50D31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D669-8EFA-5947-A689-56B7F518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F169-40BD-1F4D-8555-D4C5033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99F6C-F986-C141-BEF2-34AC31C7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6D1D-E042-5549-9284-97D80963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A1BE-6F92-694F-977D-885073375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21EA-CFA4-6844-903F-E81B155A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304E-DD2B-3146-962B-CA4E474D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BF57-0911-F142-AEE7-25274D7D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C9E33-4B44-714E-8103-F80007D7E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F5AF-47E0-9A4C-B525-BF6C8F50F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EB3F-9A50-4B4C-A796-B283522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46D3-3D2A-1B4F-A818-DAD5ECD0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7209-BB52-9743-9C6E-6825D3A4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3406-AA34-994F-B53B-302144CB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A913-026D-364C-8F21-28204338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C50F-5D93-CB46-94EF-5AA689F4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8EF0-9879-3D4B-B940-AB09958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09E7-8B65-9C41-82E6-1B5D7A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B575-7CF3-E143-A444-7A328716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F3F2-FF95-8F48-873B-25198ED0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3F56-9538-4F47-A257-6E2AA476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EA0-E527-574D-935F-AE4FFBFD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B2C2-D379-5543-B956-71D23B0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7FED-F7BA-D446-881E-B1F67146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622E-CEC3-5943-8392-01C77BA1A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8D54-CABC-354C-BEDA-AE1618DC9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A6D8D-6ABB-E043-9C01-48692362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6A6AD-63C0-5544-BB68-A9B3F0C0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17E56-5E68-9945-9AD6-2D3FF9B1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DF9B-E202-B441-B13E-97CD6BC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BED2B-D79D-4340-A60A-AE1130A4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3CFA3-9EC9-044A-8B00-721FCD9C6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960ED-E461-6A41-B818-47683302E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939A2-E89A-CE46-B1D7-44687756B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001AC-4FFA-1C43-A7DF-F55A8F74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207F0-58FA-5240-B1BB-63D07709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299E-7335-8547-9B51-42C7F226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00CF-0EE0-B840-A3CD-7E49CE1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87A8B-DA69-034B-BC81-A93C874E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1BB9C-AB06-F449-9C06-EDA6FD6C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7BD79-0936-7549-BC7A-EE283172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FDA73-FCE5-8146-B7D3-45F42D81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35D98-ACE1-7040-B2A8-E1C14CDD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C7DC3-ED9E-DA4F-804C-5040ECE5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25AC-3B0C-8E4D-88CC-77519598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311D-145D-4E4A-91A9-A289DDC2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AEBF-8897-ED4D-B5A1-10F164A5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8F1FA-6FC7-054D-81F0-E715023E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65BE7-EF5D-E64F-B4C4-EF8AA481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B7CA-0447-C64B-9C71-98244817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2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D21D-821C-3B46-A87B-3DCA2D8E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24AE7-12E2-DE4C-9807-580084F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B4CA4-2F54-8947-9423-59166024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FB90-1AD7-1347-AF80-C11E098F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BF2CF-50B6-F74F-9790-58F069E9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BC2C3-BDB3-AF4D-A457-524E9AE6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41060-A2A6-FA43-B0E2-E38272CD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4E36-EC9B-EF44-891E-6383CE49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8413-20E3-2F4A-B3E5-C7BD17E1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3BB1-E470-6F43-B90F-DA78D2D7CB5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66B0-5C62-2D48-B54E-1C545578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078B-C83F-F74C-BE9A-ED8E74310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72E8-63E4-0A4B-A9EB-07168648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CD7C-EE3C-E64C-A098-75D18426D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ADWAIT TORO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F0FD-5216-BC42-A336-A5EF94487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FOUNDATIONS OF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24315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CDE3-E4A9-DD42-9327-289348FF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97817-73B2-DD40-AF92-BF48F8BCD7C7}"/>
              </a:ext>
            </a:extLst>
          </p:cNvPr>
          <p:cNvSpPr/>
          <p:nvPr/>
        </p:nvSpPr>
        <p:spPr>
          <a:xfrm>
            <a:off x="1286933" y="1443840"/>
            <a:ext cx="95842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Coefficients:</a:t>
            </a:r>
          </a:p>
          <a:p>
            <a:r>
              <a:rPr lang="en-US" sz="2400" dirty="0"/>
              <a:t>             	              Estimate Std. Error t value </a:t>
            </a:r>
            <a:r>
              <a:rPr lang="en-US" sz="2400" dirty="0" err="1"/>
              <a:t>Pr</a:t>
            </a:r>
            <a:r>
              <a:rPr lang="en-US" sz="2400" dirty="0"/>
              <a:t>(&gt;|t|)    </a:t>
            </a:r>
          </a:p>
          <a:p>
            <a:r>
              <a:rPr lang="en-US" sz="2400" dirty="0"/>
              <a:t>(Intercept) -1.1548541  0.1087451 -10.620  &lt; 2e-16 ***</a:t>
            </a:r>
          </a:p>
          <a:p>
            <a:r>
              <a:rPr lang="en-US" sz="2400" dirty="0"/>
              <a:t>GREScore     0.0040400  0.0003942  10.248  &lt; 2e-16 ***</a:t>
            </a:r>
          </a:p>
          <a:p>
            <a:r>
              <a:rPr lang="en-US" sz="2400" dirty="0"/>
              <a:t>TOEFLScore   0.0022922  0.0005265   4.353 1.47e-05 ***</a:t>
            </a:r>
          </a:p>
          <a:p>
            <a:r>
              <a:rPr lang="en-US" sz="2400" dirty="0"/>
              <a:t>SOP          0.0165485  0.0068441   2.418  0.01578 *  </a:t>
            </a:r>
          </a:p>
          <a:p>
            <a:r>
              <a:rPr lang="en-US" sz="2400" dirty="0"/>
              <a:t>LOR          0.0188096  0.0072628   2.590  0.00974 ** </a:t>
            </a:r>
          </a:p>
          <a:p>
            <a:r>
              <a:rPr lang="en-US" sz="2400" dirty="0"/>
              <a:t>CGPA         0.0263738  0.0070421   3.745  0.00019 ***</a:t>
            </a:r>
          </a:p>
          <a:p>
            <a:r>
              <a:rPr lang="en-US" sz="2400" dirty="0"/>
              <a:t>---</a:t>
            </a:r>
          </a:p>
          <a:p>
            <a:r>
              <a:rPr lang="en-US" sz="2400" dirty="0" err="1"/>
              <a:t>Signif</a:t>
            </a:r>
            <a:r>
              <a:rPr lang="en-US" sz="2400" dirty="0"/>
              <a:t>. codes:  0 ‘***’ 0.001 ‘**’ 0.01 ‘*’ 0.05 ‘.’ 0.1 ‘ ’ 1</a:t>
            </a:r>
          </a:p>
          <a:p>
            <a:endParaRPr lang="en-US" sz="2400" dirty="0"/>
          </a:p>
          <a:p>
            <a:r>
              <a:rPr lang="en-US" sz="2400" dirty="0"/>
              <a:t>Residual standard error: 0.1195 on 1029 degrees of freedom</a:t>
            </a:r>
          </a:p>
          <a:p>
            <a:r>
              <a:rPr lang="en-US" sz="2400" dirty="0"/>
              <a:t>Multiple R-squared:  0.2908,	Adjusted R-squared:  0.2873 </a:t>
            </a:r>
          </a:p>
          <a:p>
            <a:r>
              <a:rPr lang="en-US" sz="2400" dirty="0"/>
              <a:t>F-statistic: 84.38 on 5 and 1029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333264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6DAC-C7F2-3743-9165-67163599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6"/>
            <a:ext cx="10515600" cy="6030207"/>
          </a:xfrm>
        </p:spPr>
        <p:txBody>
          <a:bodyPr>
            <a:normAutofit/>
          </a:bodyPr>
          <a:lstStyle/>
          <a:p>
            <a:r>
              <a:rPr lang="en-US" sz="2000" dirty="0"/>
              <a:t>The Regression Equation is given as : -</a:t>
            </a:r>
          </a:p>
          <a:p>
            <a:pPr marL="0" indent="0">
              <a:buNone/>
            </a:pPr>
            <a:r>
              <a:rPr lang="en-US" sz="2000" dirty="0"/>
              <a:t>ChanceOfAdmit = -1.154 + 0.004GREScore + 0.002TOEFLScore + 0.016SOP + 0.018LOR + 0.026CGPA</a:t>
            </a:r>
          </a:p>
          <a:p>
            <a:pPr marL="0" indent="0">
              <a:buNone/>
            </a:pPr>
            <a:r>
              <a:rPr lang="en-US" sz="2000" dirty="0"/>
              <a:t>Interpretation: -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Chances of getting an admit increase by 0.004 with a unit increase in GREScore, keeping all other parameters constant.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Chances of getting an admit increase by 0.002 with a unit increase in TOEFLScore, keeping all other parameters constant.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Chances of getting an admit increase by 0.016 with a unit increase in SOP score, keeping all other parameters constant.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Chances of getting an admit increase by 0.018 with a unit increase in LOR score, keeping all other parameters constant.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Chances of getting an admit increase by 0.026 with a unit increase in CGPA, keeping all other parameters constant.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8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ECD5-6A89-9B4C-B5EE-E404592F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FINDINGS: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A1CE-B61D-9340-8303-A1D5294B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113"/>
            <a:ext cx="10515600" cy="483481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The Box-plot for CGPA show that there are many outliers which influence the entire data set.</a:t>
            </a:r>
          </a:p>
          <a:p>
            <a:endParaRPr lang="en-US" sz="1600" dirty="0"/>
          </a:p>
          <a:p>
            <a:r>
              <a:rPr lang="en-US" sz="1600" dirty="0"/>
              <a:t>Descriptive statistics for each column: -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After observing the scatter plot, it can be concluded that the TOEFL and GRE scores together show a positive correlation to Chances of Getting an admit. More the value of GRE and TOEFL scores, higher are the chances of getting an admit.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7C2DA-0E42-F04F-BC75-108C0B4C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3086"/>
            <a:ext cx="10069689" cy="26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3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A5AF-3775-CC46-9B67-DDBB609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BCDC-4FFF-644C-83CB-FB0281EF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identify the relationship between different parameters so as to understand what exactly are the factors that decide the fate of a student of acceptance chances for certain universities.</a:t>
            </a:r>
          </a:p>
        </p:txBody>
      </p:sp>
    </p:spTree>
    <p:extLst>
      <p:ext uri="{BB962C8B-B14F-4D97-AF65-F5344CB8AC3E}">
        <p14:creationId xmlns:p14="http://schemas.microsoft.com/office/powerpoint/2010/main" val="289468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936C-F705-5048-A14E-F55F5EF8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B088-0A21-E14D-9983-97A31834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Dependent Variable – </a:t>
            </a:r>
          </a:p>
          <a:p>
            <a:r>
              <a:rPr lang="en-US" sz="2000" dirty="0"/>
              <a:t>ChanceOfAdmit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Independent Variables –</a:t>
            </a:r>
          </a:p>
          <a:p>
            <a:r>
              <a:rPr lang="en-US" sz="2000" dirty="0"/>
              <a:t>GREScore</a:t>
            </a:r>
          </a:p>
          <a:p>
            <a:r>
              <a:rPr lang="en-US" sz="2000" dirty="0"/>
              <a:t>TOEFLScore</a:t>
            </a:r>
          </a:p>
          <a:p>
            <a:r>
              <a:rPr lang="en-US" sz="2000" dirty="0"/>
              <a:t>SOP</a:t>
            </a:r>
          </a:p>
          <a:p>
            <a:r>
              <a:rPr lang="en-US" sz="2000" dirty="0"/>
              <a:t>LOR</a:t>
            </a:r>
          </a:p>
          <a:p>
            <a:r>
              <a:rPr lang="en-US" sz="2000" dirty="0"/>
              <a:t>CGPA</a:t>
            </a:r>
          </a:p>
          <a:p>
            <a:r>
              <a:rPr lang="en-US" sz="2000" dirty="0"/>
              <a:t>UniversityRating</a:t>
            </a:r>
          </a:p>
          <a:p>
            <a:r>
              <a:rPr lang="en-US" sz="2000" dirty="0"/>
              <a:t>Research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5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0AEA7BA-CC09-F840-A5BB-93BF9411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7" y="146757"/>
            <a:ext cx="11153422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F65F59C-C83B-0D40-BBAC-8CF74156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4" y="404424"/>
            <a:ext cx="10826045" cy="62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9AC70-A9A3-7644-90E6-E39D10CB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89" y="237068"/>
            <a:ext cx="10171289" cy="64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B83AD-D474-E640-9FDF-FC8C706C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0"/>
            <a:ext cx="9866489" cy="67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60CD13-8C68-0243-BCDA-6C606B6D7E5B}"/>
              </a:ext>
            </a:extLst>
          </p:cNvPr>
          <p:cNvSpPr/>
          <p:nvPr/>
        </p:nvSpPr>
        <p:spPr>
          <a:xfrm>
            <a:off x="0" y="9608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1) data:  ChanceOfAdmit and SOP</a:t>
            </a:r>
          </a:p>
          <a:p>
            <a:r>
              <a:rPr lang="en-US" dirty="0"/>
              <a:t>t = 10.12, df = 1033, p-value &lt; 2.2e-16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0.2438615 0.3547767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dirty="0"/>
              <a:t>0.300334 </a:t>
            </a:r>
          </a:p>
          <a:p>
            <a:r>
              <a:rPr lang="en-US" dirty="0"/>
              <a:t>Thus, having a good SOP influences the chances of getting an admit by 30%.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30A0A-537F-2841-BEC7-A6A0F3AACA48}"/>
              </a:ext>
            </a:extLst>
          </p:cNvPr>
          <p:cNvSpPr/>
          <p:nvPr/>
        </p:nvSpPr>
        <p:spPr>
          <a:xfrm>
            <a:off x="0" y="295840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2) data:  ChanceOfAdmit and GREScore</a:t>
            </a:r>
          </a:p>
          <a:p>
            <a:r>
              <a:rPr lang="en-US" dirty="0"/>
              <a:t>t = 15.179, df = 1033, p-value &lt; 2.2e-16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0.3758839 0.4755977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dirty="0"/>
              <a:t>0.4270381 </a:t>
            </a:r>
          </a:p>
          <a:p>
            <a:r>
              <a:rPr lang="en-US" dirty="0"/>
              <a:t>Thus, having a good GRE score influences the chances of getting an admit by 42.7%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97044-ABF9-1841-9DD0-26CEE8D78663}"/>
              </a:ext>
            </a:extLst>
          </p:cNvPr>
          <p:cNvSpPr/>
          <p:nvPr/>
        </p:nvSpPr>
        <p:spPr>
          <a:xfrm>
            <a:off x="6096000" y="9608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3) data:  ChanceOfAdmit and TOEFLScore</a:t>
            </a:r>
          </a:p>
          <a:p>
            <a:r>
              <a:rPr lang="en-US" dirty="0"/>
              <a:t>t = 9.3155, df = 1033, p-value &lt; 2.2e-16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0.2211994 0.3336580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dirty="0"/>
              <a:t>0.2783826 </a:t>
            </a:r>
          </a:p>
          <a:p>
            <a:r>
              <a:rPr lang="en-US" dirty="0"/>
              <a:t>Thus, having a good TOEFL score influences the chances of getting an admit by 27.8%.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4F4971-0453-6549-8086-345F7FECB4EC}"/>
              </a:ext>
            </a:extLst>
          </p:cNvPr>
          <p:cNvSpPr/>
          <p:nvPr/>
        </p:nvSpPr>
        <p:spPr>
          <a:xfrm>
            <a:off x="6096000" y="29584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4) data:  ChanceOfAdmit and LOR</a:t>
            </a:r>
          </a:p>
          <a:p>
            <a:r>
              <a:rPr lang="en-US" dirty="0"/>
              <a:t>t = 9.4865, df = 1033, p-value &lt; 2.2e-16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0.2260484 0.3381863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dirty="0"/>
              <a:t>0.2830845 </a:t>
            </a:r>
          </a:p>
          <a:p>
            <a:r>
              <a:rPr lang="en-US" dirty="0"/>
              <a:t>Thus, having a good LOR influences the chances of getting an admit by 28.3%.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653286-EDF5-7B49-AEB4-B2C16685078D}"/>
              </a:ext>
            </a:extLst>
          </p:cNvPr>
          <p:cNvSpPr/>
          <p:nvPr/>
        </p:nvSpPr>
        <p:spPr>
          <a:xfrm>
            <a:off x="0" y="903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5) data:  ChanceOfAdmit and CGPA</a:t>
            </a:r>
          </a:p>
          <a:p>
            <a:r>
              <a:rPr lang="en-US" dirty="0"/>
              <a:t>t = 12.182, df = 1033, p-value &lt; 2.2e-16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0.2999639 0.4065758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dirty="0"/>
              <a:t>0.3544211 </a:t>
            </a:r>
          </a:p>
          <a:p>
            <a:r>
              <a:rPr lang="en-US" dirty="0"/>
              <a:t>Thus, having a good CGPA score influences the chances of getting an admit by 35.4%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478FF-E3BE-384D-A745-5D3AA8CC8A34}"/>
              </a:ext>
            </a:extLst>
          </p:cNvPr>
          <p:cNvSpPr/>
          <p:nvPr/>
        </p:nvSpPr>
        <p:spPr>
          <a:xfrm>
            <a:off x="5994400" y="903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6) data:  ChanceOfAdmit and Research</a:t>
            </a:r>
          </a:p>
          <a:p>
            <a:r>
              <a:rPr lang="en-US" dirty="0"/>
              <a:t>t = 9.3662, df = 1033, p-value &lt; 2.2e-16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0.2226371 0.3350012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dirty="0"/>
              <a:t>0.2797769 </a:t>
            </a:r>
          </a:p>
          <a:p>
            <a:r>
              <a:rPr lang="en-US" dirty="0"/>
              <a:t>Thus, having a good Research score influences the chances of getting an admit by 27.9%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5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621</Words>
  <Application>Microsoft Macintosh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ADWAIT TORO</vt:lpstr>
      <vt:lpstr>GOAL DEFINITION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PowerPoint Presentation</vt:lpstr>
      <vt:lpstr>FINDINGS: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ADWAIT TORO</dc:title>
  <dc:creator>Adwait Toro-MSBA20B</dc:creator>
  <cp:lastModifiedBy>Adwait Toro-MSBA20B</cp:lastModifiedBy>
  <cp:revision>22</cp:revision>
  <dcterms:created xsi:type="dcterms:W3CDTF">2019-08-25T02:37:03Z</dcterms:created>
  <dcterms:modified xsi:type="dcterms:W3CDTF">2019-10-18T06:33:17Z</dcterms:modified>
</cp:coreProperties>
</file>