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4"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543-9605-C041-92F6-9FDA4270056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AFB1D6-CE81-6048-BF16-9DC0A5991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1BA1007-33A5-4743-991E-17B74D3AE5AD}"/>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5" name="Footer Placeholder 4">
            <a:extLst>
              <a:ext uri="{FF2B5EF4-FFF2-40B4-BE49-F238E27FC236}">
                <a16:creationId xmlns:a16="http://schemas.microsoft.com/office/drawing/2014/main" id="{5F389B0A-AA92-5C4A-AEB8-C71D109E2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CA1FF-3A5C-E742-A19F-E9049910BAEA}"/>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93919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4F74-3A66-AF4E-AAB8-CD145C465CF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BCF785C-B354-E74C-A058-B35D375B99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060A7F-2248-654D-84D8-8FC60FE8168D}"/>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5" name="Footer Placeholder 4">
            <a:extLst>
              <a:ext uri="{FF2B5EF4-FFF2-40B4-BE49-F238E27FC236}">
                <a16:creationId xmlns:a16="http://schemas.microsoft.com/office/drawing/2014/main" id="{0C0410CF-1DDB-604A-96E6-676A37AF0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1DD82-4703-E349-8385-A0A14F8323C0}"/>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241680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D1FE7-12E4-0E4F-81ED-B35D764A7CC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1D4B908-6735-D44F-8CFB-53FFCEED54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777A25-9401-F748-B6CF-367CEB1C3902}"/>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5" name="Footer Placeholder 4">
            <a:extLst>
              <a:ext uri="{FF2B5EF4-FFF2-40B4-BE49-F238E27FC236}">
                <a16:creationId xmlns:a16="http://schemas.microsoft.com/office/drawing/2014/main" id="{AA5F2796-49F1-B346-B144-39CAF7AE9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F1436-C195-9047-998D-5FFACB296D23}"/>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380255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359A-B370-0848-A76B-638F1D7ACC6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FC3F17-6922-BF40-BBBF-72A73B9EF5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7805C4-88CD-504F-B7DD-DF0C21C70E78}"/>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5" name="Footer Placeholder 4">
            <a:extLst>
              <a:ext uri="{FF2B5EF4-FFF2-40B4-BE49-F238E27FC236}">
                <a16:creationId xmlns:a16="http://schemas.microsoft.com/office/drawing/2014/main" id="{A6E005CD-B27B-3E4C-AB02-8DF161BC4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6B97E-8BF9-6D4A-AD37-1716244937B2}"/>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377448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8C65-ADA6-F549-A4D9-FD0E7771742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EE81BD9-FA57-D948-BB51-4DE390367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5FE424-AEB2-9648-9F30-453C63A759B6}"/>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5" name="Footer Placeholder 4">
            <a:extLst>
              <a:ext uri="{FF2B5EF4-FFF2-40B4-BE49-F238E27FC236}">
                <a16:creationId xmlns:a16="http://schemas.microsoft.com/office/drawing/2014/main" id="{4BF72664-BBF0-5347-9106-A7415FB0E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7213-01CA-7D4B-973F-F0BFB5CDFE73}"/>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318386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B2A5-63AE-8046-91B7-A27ABBE750F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06C394-1C8C-5D4C-9D31-9A055ED235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B6D730-4460-AD4F-8C3F-00AF701210C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AC9B87-3BD1-C643-858B-3BE0DE0566BC}"/>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6" name="Footer Placeholder 5">
            <a:extLst>
              <a:ext uri="{FF2B5EF4-FFF2-40B4-BE49-F238E27FC236}">
                <a16:creationId xmlns:a16="http://schemas.microsoft.com/office/drawing/2014/main" id="{22D91541-9A0C-3848-8B65-2D49979C0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E79F4E-9C2B-8041-B8F2-E9149134686D}"/>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131454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9AF7-F2D4-7E4D-A2FF-933182B598C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11D8FBF-509E-FE4F-ADA4-5FC6F4206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EEC18F1-C853-484B-B113-CF5C52EDC63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EA71476-E582-F94F-9F89-54568A270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45C0C5-98D6-D640-89A2-2E54D53F59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2EC1C18-3E30-D041-8A8B-864D28F056DD}"/>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8" name="Footer Placeholder 7">
            <a:extLst>
              <a:ext uri="{FF2B5EF4-FFF2-40B4-BE49-F238E27FC236}">
                <a16:creationId xmlns:a16="http://schemas.microsoft.com/office/drawing/2014/main" id="{E75475AA-3A7D-0D4D-8560-065DE86E79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30C3CF-00A0-AC49-93BA-86C69DE41B5A}"/>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183126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4792-6CC7-5B49-89ED-7C104B57FBD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33613C-FE5F-9049-BFA6-C8C87A43504A}"/>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4" name="Footer Placeholder 3">
            <a:extLst>
              <a:ext uri="{FF2B5EF4-FFF2-40B4-BE49-F238E27FC236}">
                <a16:creationId xmlns:a16="http://schemas.microsoft.com/office/drawing/2014/main" id="{1AC83ECC-DC97-6A44-A4E1-059127D6E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94CA54-199B-4349-AC10-5365D89C71FB}"/>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312018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C5D01C-0D51-054D-BA3B-A548055ABD57}"/>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3" name="Footer Placeholder 2">
            <a:extLst>
              <a:ext uri="{FF2B5EF4-FFF2-40B4-BE49-F238E27FC236}">
                <a16:creationId xmlns:a16="http://schemas.microsoft.com/office/drawing/2014/main" id="{21EAD0AC-C57E-F94E-8D6D-B701B53009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E4628C-1E28-0749-A15C-BE4383294EF0}"/>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233629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EFBF-28F6-9146-9F28-3E37B9CCB3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00C0034-E022-0442-BCB2-AAC1AD081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DC929D-E1BC-3942-B090-C378A2E9D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8984D12-086F-6443-97CF-D7F5F3EBBE27}"/>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6" name="Footer Placeholder 5">
            <a:extLst>
              <a:ext uri="{FF2B5EF4-FFF2-40B4-BE49-F238E27FC236}">
                <a16:creationId xmlns:a16="http://schemas.microsoft.com/office/drawing/2014/main" id="{FA460A65-CA6F-DD4D-A265-A65BC4420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4C4F1-0747-B646-8AD1-DA3883BC4FE3}"/>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289106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1E1B-E6E9-B143-88DC-87DDFCE5F0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48F4EFB-D990-C945-8E74-FFF91EF10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4F4C4-D4C3-6840-8519-8E374E285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E0762F-880D-8D49-BCAF-66CEF5E0AAAE}"/>
              </a:ext>
            </a:extLst>
          </p:cNvPr>
          <p:cNvSpPr>
            <a:spLocks noGrp="1"/>
          </p:cNvSpPr>
          <p:nvPr>
            <p:ph type="dt" sz="half" idx="10"/>
          </p:nvPr>
        </p:nvSpPr>
        <p:spPr/>
        <p:txBody>
          <a:bodyPr/>
          <a:lstStyle/>
          <a:p>
            <a:fld id="{AA0387EE-A5CC-8E46-BDFA-37A0DBFD9A68}" type="datetimeFigureOut">
              <a:rPr lang="en-US" smtClean="0"/>
              <a:t>10/17/19</a:t>
            </a:fld>
            <a:endParaRPr lang="en-US"/>
          </a:p>
        </p:txBody>
      </p:sp>
      <p:sp>
        <p:nvSpPr>
          <p:cNvPr id="6" name="Footer Placeholder 5">
            <a:extLst>
              <a:ext uri="{FF2B5EF4-FFF2-40B4-BE49-F238E27FC236}">
                <a16:creationId xmlns:a16="http://schemas.microsoft.com/office/drawing/2014/main" id="{E1532FA4-112D-6E41-A04C-81D8E73D1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CCDE2-BBD2-8041-93B1-E59DB6E008E2}"/>
              </a:ext>
            </a:extLst>
          </p:cNvPr>
          <p:cNvSpPr>
            <a:spLocks noGrp="1"/>
          </p:cNvSpPr>
          <p:nvPr>
            <p:ph type="sldNum" sz="quarter" idx="12"/>
          </p:nvPr>
        </p:nvSpPr>
        <p:spPr/>
        <p:txBody>
          <a:bodyPr/>
          <a:lstStyle/>
          <a:p>
            <a:fld id="{DED72C4F-0264-F145-BF07-24D6AD430C6B}" type="slidenum">
              <a:rPr lang="en-US" smtClean="0"/>
              <a:t>‹#›</a:t>
            </a:fld>
            <a:endParaRPr lang="en-US"/>
          </a:p>
        </p:txBody>
      </p:sp>
    </p:spTree>
    <p:extLst>
      <p:ext uri="{BB962C8B-B14F-4D97-AF65-F5344CB8AC3E}">
        <p14:creationId xmlns:p14="http://schemas.microsoft.com/office/powerpoint/2010/main" val="281714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EA02BF-7229-AE49-9977-B446136F2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49F010-E702-C447-B809-34599BF95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E2B555-A252-1D4D-B3FE-A08047930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387EE-A5CC-8E46-BDFA-37A0DBFD9A68}" type="datetimeFigureOut">
              <a:rPr lang="en-US" smtClean="0"/>
              <a:t>10/17/19</a:t>
            </a:fld>
            <a:endParaRPr lang="en-US"/>
          </a:p>
        </p:txBody>
      </p:sp>
      <p:sp>
        <p:nvSpPr>
          <p:cNvPr id="5" name="Footer Placeholder 4">
            <a:extLst>
              <a:ext uri="{FF2B5EF4-FFF2-40B4-BE49-F238E27FC236}">
                <a16:creationId xmlns:a16="http://schemas.microsoft.com/office/drawing/2014/main" id="{C5867802-4BBA-CB4C-8087-CBCA2A9C1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FA2970-7CD7-B54A-B1A8-000469D38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72C4F-0264-F145-BF07-24D6AD430C6B}" type="slidenum">
              <a:rPr lang="en-US" smtClean="0"/>
              <a:t>‹#›</a:t>
            </a:fld>
            <a:endParaRPr lang="en-US"/>
          </a:p>
        </p:txBody>
      </p:sp>
    </p:spTree>
    <p:extLst>
      <p:ext uri="{BB962C8B-B14F-4D97-AF65-F5344CB8AC3E}">
        <p14:creationId xmlns:p14="http://schemas.microsoft.com/office/powerpoint/2010/main" val="310210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D15F-F559-174D-AB8A-F217D67E6681}"/>
              </a:ext>
            </a:extLst>
          </p:cNvPr>
          <p:cNvSpPr>
            <a:spLocks noGrp="1"/>
          </p:cNvSpPr>
          <p:nvPr>
            <p:ph type="ctrTitle"/>
          </p:nvPr>
        </p:nvSpPr>
        <p:spPr/>
        <p:txBody>
          <a:bodyPr/>
          <a:lstStyle/>
          <a:p>
            <a:r>
              <a:rPr lang="en-US" dirty="0"/>
              <a:t>ADWAIT TORO	</a:t>
            </a:r>
          </a:p>
        </p:txBody>
      </p:sp>
      <p:sp>
        <p:nvSpPr>
          <p:cNvPr id="3" name="Subtitle 2">
            <a:extLst>
              <a:ext uri="{FF2B5EF4-FFF2-40B4-BE49-F238E27FC236}">
                <a16:creationId xmlns:a16="http://schemas.microsoft.com/office/drawing/2014/main" id="{871265CB-37D0-E545-B290-6C6D63CD8AB0}"/>
              </a:ext>
            </a:extLst>
          </p:cNvPr>
          <p:cNvSpPr>
            <a:spLocks noGrp="1"/>
          </p:cNvSpPr>
          <p:nvPr>
            <p:ph type="subTitle" idx="1"/>
          </p:nvPr>
        </p:nvSpPr>
        <p:spPr/>
        <p:txBody>
          <a:bodyPr>
            <a:normAutofit/>
          </a:bodyPr>
          <a:lstStyle/>
          <a:p>
            <a:r>
              <a:rPr lang="en-US" dirty="0"/>
              <a:t>FOUNDATIONS OF BUSINESS ANALYTICS</a:t>
            </a:r>
          </a:p>
        </p:txBody>
      </p:sp>
    </p:spTree>
    <p:extLst>
      <p:ext uri="{BB962C8B-B14F-4D97-AF65-F5344CB8AC3E}">
        <p14:creationId xmlns:p14="http://schemas.microsoft.com/office/powerpoint/2010/main" val="320352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92977D5D-176A-0645-ADD3-B95A2E5CF7DD}"/>
              </a:ext>
            </a:extLst>
          </p:cNvPr>
          <p:cNvPicPr>
            <a:picLocks noChangeAspect="1"/>
          </p:cNvPicPr>
          <p:nvPr/>
        </p:nvPicPr>
        <p:blipFill>
          <a:blip r:embed="rId2"/>
          <a:stretch>
            <a:fillRect/>
          </a:stretch>
        </p:blipFill>
        <p:spPr>
          <a:xfrm>
            <a:off x="2102" y="1"/>
            <a:ext cx="12189898" cy="6858000"/>
          </a:xfrm>
          <a:prstGeom prst="rect">
            <a:avLst/>
          </a:prstGeom>
        </p:spPr>
      </p:pic>
    </p:spTree>
    <p:extLst>
      <p:ext uri="{BB962C8B-B14F-4D97-AF65-F5344CB8AC3E}">
        <p14:creationId xmlns:p14="http://schemas.microsoft.com/office/powerpoint/2010/main" val="308085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F39012D0-76D3-074B-A28F-D6BA969A7F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3955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84353E02-C1EE-C243-85F0-A60BA4F399AB}"/>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93590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9F81EFBC-13EB-BB43-AFE3-986ED8DC6E1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3812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09A590B7-5BB5-0A47-8951-2F9D82D9054C}"/>
              </a:ext>
            </a:extLst>
          </p:cNvPr>
          <p:cNvPicPr>
            <a:picLocks noChangeAspect="1"/>
          </p:cNvPicPr>
          <p:nvPr/>
        </p:nvPicPr>
        <p:blipFill>
          <a:blip r:embed="rId2"/>
          <a:stretch>
            <a:fillRect/>
          </a:stretch>
        </p:blipFill>
        <p:spPr>
          <a:xfrm>
            <a:off x="1826809" y="0"/>
            <a:ext cx="8538381" cy="6858000"/>
          </a:xfrm>
          <a:prstGeom prst="rect">
            <a:avLst/>
          </a:prstGeom>
        </p:spPr>
      </p:pic>
    </p:spTree>
    <p:extLst>
      <p:ext uri="{BB962C8B-B14F-4D97-AF65-F5344CB8AC3E}">
        <p14:creationId xmlns:p14="http://schemas.microsoft.com/office/powerpoint/2010/main" val="351974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23AA8F7E-E893-0248-831D-EDB44DD4E9F8}"/>
              </a:ext>
            </a:extLst>
          </p:cNvPr>
          <p:cNvPicPr>
            <a:picLocks noChangeAspect="1"/>
          </p:cNvPicPr>
          <p:nvPr/>
        </p:nvPicPr>
        <p:blipFill>
          <a:blip r:embed="rId2"/>
          <a:stretch>
            <a:fillRect/>
          </a:stretch>
        </p:blipFill>
        <p:spPr>
          <a:xfrm>
            <a:off x="2456478" y="0"/>
            <a:ext cx="7279043" cy="6858000"/>
          </a:xfrm>
          <a:prstGeom prst="rect">
            <a:avLst/>
          </a:prstGeom>
        </p:spPr>
      </p:pic>
    </p:spTree>
    <p:extLst>
      <p:ext uri="{BB962C8B-B14F-4D97-AF65-F5344CB8AC3E}">
        <p14:creationId xmlns:p14="http://schemas.microsoft.com/office/powerpoint/2010/main" val="6392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E5D80-0781-D042-973B-1C5BF20E53FA}"/>
              </a:ext>
            </a:extLst>
          </p:cNvPr>
          <p:cNvSpPr>
            <a:spLocks noGrp="1"/>
          </p:cNvSpPr>
          <p:nvPr>
            <p:ph idx="1"/>
          </p:nvPr>
        </p:nvSpPr>
        <p:spPr>
          <a:xfrm>
            <a:off x="88777" y="239696"/>
            <a:ext cx="11265023" cy="6533965"/>
          </a:xfrm>
        </p:spPr>
        <p:txBody>
          <a:bodyPr>
            <a:normAutofit/>
          </a:bodyPr>
          <a:lstStyle/>
          <a:p>
            <a:r>
              <a:rPr lang="en-US" sz="1600" dirty="0"/>
              <a:t>Following were the findings after respective filters were applied on the dashboard :-</a:t>
            </a:r>
          </a:p>
          <a:p>
            <a:pPr marL="514350" indent="-514350">
              <a:buFont typeface="+mj-lt"/>
              <a:buAutoNum type="arabicPeriod"/>
            </a:pPr>
            <a:r>
              <a:rPr lang="en-US" sz="1600" dirty="0"/>
              <a:t>In the year 2011, Harvard was ranked 1.After observing from the dashboard, it could be inferred that Harvard had matched all the numerical scores for citations, international, research, total score cumulatively except for the income which fell well below the average with a value of 34.50 as compared to the average of </a:t>
            </a:r>
            <a:r>
              <a:rPr lang="en-US" sz="1600"/>
              <a:t>54.97. The </a:t>
            </a:r>
            <a:r>
              <a:rPr lang="en-US" sz="1600" dirty="0"/>
              <a:t>same year, an exactly opposite trend was observed for the lowermost ranked Swedish University of agricultural sciences which had an income value close to 100 but all the other scores falling down well below the average scores observed that year. This proves that, all the scores are critical while calculating the rank for a particular university and no particular score would predict the correct university ranking. Likewise, by applying year wise filters, all the other universities can be compared.</a:t>
            </a:r>
          </a:p>
          <a:p>
            <a:pPr marL="514350" indent="-514350">
              <a:buFont typeface="+mj-lt"/>
              <a:buAutoNum type="arabicPeriod"/>
            </a:pPr>
            <a:r>
              <a:rPr lang="en-US" sz="1600" dirty="0"/>
              <a:t> Income in the analysis means the amount of revenue generated by firms and other organizations by knowledge transfer from the university in a sense that these firms provide the university tangible research opportunities making it a kind of two-way exchange. Thus in 2011, Harvard had a large number of total students = 20,152 still it had a low income score of 34.50. Whereas, the number of students for the lowest ranked Swedish University of agricultural sciences was 3,879 – way lower than Harvard. Still it had an income score of 99.90 which was way higher than Harvard. Thus, it can be concluded that the number of students is inversely proportional to the income scores and this alone cannot determine the ranking factor for a university.</a:t>
            </a:r>
          </a:p>
          <a:p>
            <a:pPr marL="514350" indent="-514350">
              <a:buFont typeface="+mj-lt"/>
              <a:buAutoNum type="arabicPeriod"/>
            </a:pPr>
            <a:r>
              <a:rPr lang="en-US" sz="1600" dirty="0"/>
              <a:t>Thus, the lower ranked universities should have a good citation score, good staff recruitment should be done to enable recruiting better quality students, the ones looking for quality rather than quantity, invest more efforts and provide funding's so that efficient research could happen within the university. If these universities at least try to maintain their scores above the averages observed, then there is a good chance that universities can climb up the rankings. Number of students is inversely proportional to the income scores whereas the total score cumulatively is directly proportional in determining the rankings of the university to some extent.</a:t>
            </a:r>
          </a:p>
          <a:p>
            <a:pPr marL="514350" indent="-514350">
              <a:buFont typeface="+mj-lt"/>
              <a:buAutoNum type="arabicPeriod"/>
            </a:pPr>
            <a:r>
              <a:rPr lang="en-US" sz="1600" dirty="0"/>
              <a:t>Another finding was to detect the outliers. By using the statistical method of quartiles to detect outliers by using a box-plot which was plotted using SPSS, the outlier range for total score was as follows:-</a:t>
            </a:r>
          </a:p>
          <a:p>
            <a:pPr marL="0" indent="0">
              <a:buNone/>
            </a:pPr>
            <a:r>
              <a:rPr lang="en-US" sz="1600" dirty="0"/>
              <a:t>           outlier &lt; 52.75 &lt; data points &lt; 64.35.</a:t>
            </a:r>
          </a:p>
          <a:p>
            <a:pPr marL="0" indent="0">
              <a:buNone/>
            </a:pPr>
            <a:r>
              <a:rPr lang="en-US" sz="1600" dirty="0"/>
              <a:t>           Following is the image to confirm the</a:t>
            </a:r>
          </a:p>
          <a:p>
            <a:pPr marL="0" indent="0">
              <a:buNone/>
            </a:pPr>
            <a:r>
              <a:rPr lang="en-US" sz="1600" dirty="0"/>
              <a:t>           quartiles from SPSS.</a:t>
            </a:r>
          </a:p>
          <a:p>
            <a:pPr marL="0" indent="0">
              <a:buNone/>
            </a:pPr>
            <a:endParaRPr lang="en-US" sz="1600" dirty="0"/>
          </a:p>
        </p:txBody>
      </p:sp>
      <p:pic>
        <p:nvPicPr>
          <p:cNvPr id="7" name="Picture 6" descr="A screenshot of a cell phone&#10;&#10;Description automatically generated">
            <a:extLst>
              <a:ext uri="{FF2B5EF4-FFF2-40B4-BE49-F238E27FC236}">
                <a16:creationId xmlns:a16="http://schemas.microsoft.com/office/drawing/2014/main" id="{2452AE61-FD78-1540-B1A4-4D916CB9DE8F}"/>
              </a:ext>
            </a:extLst>
          </p:cNvPr>
          <p:cNvPicPr>
            <a:picLocks noChangeAspect="1"/>
          </p:cNvPicPr>
          <p:nvPr/>
        </p:nvPicPr>
        <p:blipFill>
          <a:blip r:embed="rId2"/>
          <a:stretch>
            <a:fillRect/>
          </a:stretch>
        </p:blipFill>
        <p:spPr>
          <a:xfrm>
            <a:off x="3981450" y="5611611"/>
            <a:ext cx="1504950" cy="1162050"/>
          </a:xfrm>
          <a:prstGeom prst="rect">
            <a:avLst/>
          </a:prstGeom>
        </p:spPr>
      </p:pic>
    </p:spTree>
    <p:extLst>
      <p:ext uri="{BB962C8B-B14F-4D97-AF65-F5344CB8AC3E}">
        <p14:creationId xmlns:p14="http://schemas.microsoft.com/office/powerpoint/2010/main" val="1921769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471</Words>
  <Application>Microsoft Macintosh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ADWAIT TORO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ADWAIT TORO </dc:title>
  <dc:creator>Adwait Toro-MSBA20B</dc:creator>
  <cp:lastModifiedBy>Adwait Toro-MSBA20B</cp:lastModifiedBy>
  <cp:revision>14</cp:revision>
  <dcterms:created xsi:type="dcterms:W3CDTF">2019-08-15T03:01:44Z</dcterms:created>
  <dcterms:modified xsi:type="dcterms:W3CDTF">2019-10-18T06:32:35Z</dcterms:modified>
</cp:coreProperties>
</file>