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Robo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AB0250-93A0-4913-84D4-6EB24644AB29}">
  <a:tblStyle styleId="{9BAB0250-93A0-4913-84D4-6EB24644AB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54205d3cc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54205d3cc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54205d3cc_0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54205d3c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54205d3cc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54205d3cc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54205d3cc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54205d3cc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54205d3cc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54205d3cc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54205d3cc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754205d3cc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54205d3cc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754205d3cc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54205d3cc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54205d3cc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54205d3cc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54205d3cc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54205d3cc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54205d3cc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54205d3cc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54205d3cc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54205d3cc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54205d3cc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54205d3cc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54205d3cc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Points held constant at 1000.</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54205d3cc_0_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54205d3cc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 right and bottom right are estimates, everything else is measured.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54205d3cc_0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54205d3cc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54205d3cc_0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54205d3cc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54205d3cc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54205d3cc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54205d3cc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54205d3cc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54205d3cc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54205d3cc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54205d3cc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54205d3cc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54205d3cc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54205d3cc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54205d3cc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54205d3cc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54205d3cc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54205d3cc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emantic3d.net"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robotik.informatik.uni-wuerzburg.de/telematics/download/3dresearch2011.pdf"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400"/>
              <a:t>3D Plane Detection via Hough Transform</a:t>
            </a:r>
            <a:endParaRPr sz="3400"/>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Anthony Duca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Hough Transform: Optimized GPU</a:t>
            </a:r>
            <a:endParaRPr/>
          </a:p>
        </p:txBody>
      </p:sp>
      <p:sp>
        <p:nvSpPr>
          <p:cNvPr id="142" name="Google Shape;142;p22"/>
          <p:cNvSpPr txBox="1">
            <a:spLocks noGrp="1"/>
          </p:cNvSpPr>
          <p:nvPr>
            <p:ph type="body" idx="4294967295"/>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a:p>
            <a:pPr marL="0" lvl="0" indent="0" algn="l" rtl="0">
              <a:lnSpc>
                <a:spcPct val="100000"/>
              </a:lnSpc>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43" name="Google Shape;143;p22"/>
          <p:cNvPicPr preferRelativeResize="0"/>
          <p:nvPr/>
        </p:nvPicPr>
        <p:blipFill>
          <a:blip r:embed="rId3">
            <a:alphaModFix/>
          </a:blip>
          <a:stretch>
            <a:fillRect/>
          </a:stretch>
        </p:blipFill>
        <p:spPr>
          <a:xfrm>
            <a:off x="2160538" y="952975"/>
            <a:ext cx="4822925" cy="4154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2: Non-maximum Suppression</a:t>
            </a:r>
            <a:endParaRPr/>
          </a:p>
        </p:txBody>
      </p:sp>
      <p:sp>
        <p:nvSpPr>
          <p:cNvPr id="149" name="Google Shape;149;p23"/>
          <p:cNvSpPr txBox="1">
            <a:spLocks noGrp="1"/>
          </p:cNvSpPr>
          <p:nvPr>
            <p:ph type="body" idx="1"/>
          </p:nvPr>
        </p:nvSpPr>
        <p:spPr>
          <a:xfrm>
            <a:off x="311700" y="1229875"/>
            <a:ext cx="8520600" cy="72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Compare each bin in the accumulator to its local neighborhood, if it is the maximum in its local neighborhood keep it, if it is not the maximum set it to 0.</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Non-maximum Suppression: CPU</a:t>
            </a:r>
            <a:endParaRPr/>
          </a:p>
        </p:txBody>
      </p:sp>
      <p:sp>
        <p:nvSpPr>
          <p:cNvPr id="155" name="Google Shape;155;p24"/>
          <p:cNvSpPr txBox="1">
            <a:spLocks noGrp="1"/>
          </p:cNvSpPr>
          <p:nvPr>
            <p:ph type="body" idx="4294967295"/>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a:p>
            <a:pPr marL="0" lvl="0" indent="0" algn="l" rtl="0">
              <a:lnSpc>
                <a:spcPct val="100000"/>
              </a:lnSpc>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56" name="Google Shape;156;p24"/>
          <p:cNvPicPr preferRelativeResize="0"/>
          <p:nvPr/>
        </p:nvPicPr>
        <p:blipFill>
          <a:blip r:embed="rId3">
            <a:alphaModFix/>
          </a:blip>
          <a:stretch>
            <a:fillRect/>
          </a:stretch>
        </p:blipFill>
        <p:spPr>
          <a:xfrm>
            <a:off x="1061574" y="1117525"/>
            <a:ext cx="6496949" cy="3879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Non-maximum Suppression: Naive GPU</a:t>
            </a:r>
            <a:endParaRPr/>
          </a:p>
          <a:p>
            <a:pPr marL="0" lvl="0" indent="0" algn="l" rtl="0">
              <a:spcBef>
                <a:spcPts val="0"/>
              </a:spcBef>
              <a:spcAft>
                <a:spcPts val="0"/>
              </a:spcAft>
              <a:buNone/>
            </a:pPr>
            <a:endParaRPr/>
          </a:p>
        </p:txBody>
      </p:sp>
      <p:sp>
        <p:nvSpPr>
          <p:cNvPr id="162" name="Google Shape;162;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Directly port to CPU version.</a:t>
            </a:r>
            <a:endParaRPr/>
          </a:p>
          <a:p>
            <a:pPr marL="0" lvl="0" indent="0" algn="l" rtl="0">
              <a:spcBef>
                <a:spcPts val="1600"/>
              </a:spcBef>
              <a:spcAft>
                <a:spcPts val="0"/>
              </a:spcAft>
              <a:buNone/>
            </a:pPr>
            <a:r>
              <a:rPr lang="en"/>
              <a:t>One thread per bin, each thread calculate output for that bin.</a:t>
            </a:r>
            <a:endParaRPr/>
          </a:p>
          <a:p>
            <a:pPr marL="0" lvl="0" indent="0" algn="l" rtl="0">
              <a:spcBef>
                <a:spcPts val="1600"/>
              </a:spcBef>
              <a:spcAft>
                <a:spcPts val="0"/>
              </a:spcAft>
              <a:buNone/>
            </a:pPr>
            <a:r>
              <a:rPr lang="en"/>
              <a:t>O(r^3) work per for each thread.</a:t>
            </a:r>
            <a:endParaRPr/>
          </a:p>
          <a:p>
            <a:pPr marL="0" lvl="0" indent="0" algn="l" rtl="0">
              <a:spcBef>
                <a:spcPts val="1600"/>
              </a:spcBef>
              <a:spcAft>
                <a:spcPts val="1600"/>
              </a:spcAft>
              <a:buNone/>
            </a:pPr>
            <a:r>
              <a:rPr lang="en"/>
              <a:t>r=radius of neighborhood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Non-maximum Suppression: Optimized GPU</a:t>
            </a:r>
            <a:endParaRPr/>
          </a:p>
        </p:txBody>
      </p:sp>
      <p:sp>
        <p:nvSpPr>
          <p:cNvPr id="168" name="Google Shape;168;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Intention: Tile accumulator in shared memory, have one thread read in one value from the accumulator and write one (or zero) values to the output.</a:t>
            </a:r>
            <a:endParaRPr/>
          </a:p>
          <a:p>
            <a:pPr marL="0" lvl="0" indent="0" algn="l" rtl="0">
              <a:spcBef>
                <a:spcPts val="1600"/>
              </a:spcBef>
              <a:spcAft>
                <a:spcPts val="0"/>
              </a:spcAft>
              <a:buNone/>
            </a:pPr>
            <a:r>
              <a:rPr lang="en"/>
              <a:t>Two problems: Not enough threads, and not enough shared memory.</a:t>
            </a:r>
            <a:endParaRPr/>
          </a:p>
          <a:p>
            <a:pPr marL="0" lvl="0" indent="0" algn="l" rtl="0">
              <a:spcBef>
                <a:spcPts val="1600"/>
              </a:spcBef>
              <a:spcAft>
                <a:spcPts val="0"/>
              </a:spcAft>
              <a:buNone/>
            </a:pPr>
            <a:r>
              <a:rPr lang="en"/>
              <a:t>Result: Tile accumulator in shared memory, have one thread read in one row for rho from the accumulator and write one row for rho to the result.</a:t>
            </a:r>
            <a:endParaRPr/>
          </a:p>
          <a:p>
            <a:pPr marL="0" lvl="0" indent="0" algn="l" rtl="0">
              <a:spcBef>
                <a:spcPts val="1600"/>
              </a:spcBef>
              <a:spcAft>
                <a:spcPts val="0"/>
              </a:spcAft>
              <a:buNone/>
            </a:pPr>
            <a:r>
              <a:rPr lang="en"/>
              <a:t>A 3d grid of 2d blocks.</a:t>
            </a:r>
            <a:endParaRPr/>
          </a:p>
          <a:p>
            <a:pPr marL="0" lvl="0" indent="0" algn="l" rtl="0">
              <a:spcBef>
                <a:spcPts val="1600"/>
              </a:spcBef>
              <a:spcAft>
                <a:spcPts val="1600"/>
              </a:spcAft>
              <a:buNone/>
            </a:pPr>
            <a:r>
              <a:rPr lang="en"/>
              <a:t>Shared memory constraints prevent the radius from being large.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Non-maximum Suppression: Optimized GPU</a:t>
            </a:r>
            <a:endParaRPr/>
          </a:p>
        </p:txBody>
      </p:sp>
      <p:sp>
        <p:nvSpPr>
          <p:cNvPr id="174" name="Google Shape;174;p27"/>
          <p:cNvSpPr txBox="1">
            <a:spLocks noGrp="1"/>
          </p:cNvSpPr>
          <p:nvPr>
            <p:ph type="body" idx="4294967295"/>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a:p>
            <a:pPr marL="0" lvl="0" indent="0" algn="l" rtl="0">
              <a:lnSpc>
                <a:spcPct val="100000"/>
              </a:lnSpc>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75" name="Google Shape;175;p27"/>
          <p:cNvPicPr preferRelativeResize="0"/>
          <p:nvPr/>
        </p:nvPicPr>
        <p:blipFill>
          <a:blip r:embed="rId3">
            <a:alphaModFix/>
          </a:blip>
          <a:stretch>
            <a:fillRect/>
          </a:stretch>
        </p:blipFill>
        <p:spPr>
          <a:xfrm>
            <a:off x="1847518" y="939425"/>
            <a:ext cx="5448957" cy="4125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3: Determine Winning Planes</a:t>
            </a:r>
            <a:endParaRPr/>
          </a:p>
        </p:txBody>
      </p:sp>
      <p:sp>
        <p:nvSpPr>
          <p:cNvPr id="181" name="Google Shape;181;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Pick planes that have the highest number of votes.</a:t>
            </a:r>
            <a:endParaRPr/>
          </a:p>
          <a:p>
            <a:pPr marL="0" lvl="0" indent="0" algn="l" rtl="0">
              <a:spcBef>
                <a:spcPts val="1600"/>
              </a:spcBef>
              <a:spcAft>
                <a:spcPts val="0"/>
              </a:spcAft>
              <a:buNone/>
            </a:pPr>
            <a:r>
              <a:rPr lang="en"/>
              <a:t>Important Note: the desired value is not the number of votes but rather the index of the planes with those votes as the index stores the parameters of the plane.</a:t>
            </a:r>
            <a:endParaRPr/>
          </a:p>
          <a:p>
            <a:pPr marL="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Determine Winning Planes: CPU</a:t>
            </a:r>
            <a:endParaRPr/>
          </a:p>
        </p:txBody>
      </p:sp>
      <p:sp>
        <p:nvSpPr>
          <p:cNvPr id="187" name="Google Shape;187;p29"/>
          <p:cNvSpPr txBox="1">
            <a:spLocks noGrp="1"/>
          </p:cNvSpPr>
          <p:nvPr>
            <p:ph type="body" idx="4294967295"/>
          </p:nvPr>
        </p:nvSpPr>
        <p:spPr>
          <a:xfrm>
            <a:off x="311700" y="1229875"/>
            <a:ext cx="8520600" cy="79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Use Built-in C++ function.</a:t>
            </a:r>
            <a:endParaRPr/>
          </a:p>
        </p:txBody>
      </p:sp>
      <p:pic>
        <p:nvPicPr>
          <p:cNvPr id="188" name="Google Shape;188;p29"/>
          <p:cNvPicPr preferRelativeResize="0"/>
          <p:nvPr/>
        </p:nvPicPr>
        <p:blipFill>
          <a:blip r:embed="rId3">
            <a:alphaModFix/>
          </a:blip>
          <a:stretch>
            <a:fillRect/>
          </a:stretch>
        </p:blipFill>
        <p:spPr>
          <a:xfrm>
            <a:off x="576263" y="1833525"/>
            <a:ext cx="7991475" cy="2143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Determine Winning Planes: Naive GPU</a:t>
            </a:r>
            <a:endParaRPr/>
          </a:p>
        </p:txBody>
      </p:sp>
      <p:sp>
        <p:nvSpPr>
          <p:cNvPr id="194" name="Google Shape;194;p30"/>
          <p:cNvSpPr txBox="1">
            <a:spLocks noGrp="1"/>
          </p:cNvSpPr>
          <p:nvPr>
            <p:ph type="body" idx="1"/>
          </p:nvPr>
        </p:nvSpPr>
        <p:spPr>
          <a:xfrm>
            <a:off x="311700" y="1229875"/>
            <a:ext cx="8520600" cy="95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modified rank sort to determine indices with highest values</a:t>
            </a:r>
            <a:endParaRPr/>
          </a:p>
          <a:p>
            <a:pPr marL="0" lvl="0" indent="0" algn="l" rtl="0">
              <a:spcBef>
                <a:spcPts val="1600"/>
              </a:spcBef>
              <a:spcAft>
                <a:spcPts val="1600"/>
              </a:spcAft>
              <a:buNone/>
            </a:pPr>
            <a:r>
              <a:rPr lang="en"/>
              <a:t>Very naive and slow (bad), but gave idea for optimized version. </a:t>
            </a:r>
            <a:endParaRPr/>
          </a:p>
        </p:txBody>
      </p:sp>
      <p:pic>
        <p:nvPicPr>
          <p:cNvPr id="195" name="Google Shape;195;p30"/>
          <p:cNvPicPr preferRelativeResize="0"/>
          <p:nvPr/>
        </p:nvPicPr>
        <p:blipFill>
          <a:blip r:embed="rId3">
            <a:alphaModFix/>
          </a:blip>
          <a:stretch>
            <a:fillRect/>
          </a:stretch>
        </p:blipFill>
        <p:spPr>
          <a:xfrm>
            <a:off x="152400" y="2332375"/>
            <a:ext cx="8839201" cy="234509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Determine Winning Planes: Optimized GPU</a:t>
            </a:r>
            <a:endParaRPr/>
          </a:p>
          <a:p>
            <a:pPr marL="0" lvl="0" indent="0" algn="l" rtl="0">
              <a:spcBef>
                <a:spcPts val="0"/>
              </a:spcBef>
              <a:spcAft>
                <a:spcPts val="0"/>
              </a:spcAft>
              <a:buNone/>
            </a:pPr>
            <a:endParaRPr/>
          </a:p>
        </p:txBody>
      </p:sp>
      <p:sp>
        <p:nvSpPr>
          <p:cNvPr id="201" name="Google Shape;201;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Perform “Rank reduction” with shared memory. </a:t>
            </a:r>
            <a:endParaRPr/>
          </a:p>
          <a:p>
            <a:pPr marL="0" lvl="0" indent="0" algn="l" rtl="0">
              <a:spcBef>
                <a:spcPts val="1600"/>
              </a:spcBef>
              <a:spcAft>
                <a:spcPts val="0"/>
              </a:spcAft>
              <a:buNone/>
            </a:pPr>
            <a:r>
              <a:rPr lang="en"/>
              <a:t>Basically get the n planes with the highest votes in each block, pass these planes onto next grid launch.</a:t>
            </a:r>
            <a:endParaRPr/>
          </a:p>
          <a:p>
            <a:pPr marL="0" lvl="0" indent="0" algn="l" rtl="0">
              <a:spcBef>
                <a:spcPts val="1600"/>
              </a:spcBef>
              <a:spcAft>
                <a:spcPts val="0"/>
              </a:spcAft>
              <a:buNone/>
            </a:pPr>
            <a:r>
              <a:rPr lang="en"/>
              <a:t>Run last round on CPU.</a:t>
            </a:r>
            <a:endParaRPr/>
          </a:p>
          <a:p>
            <a:pPr marL="0" lvl="0" indent="0" algn="l" rtl="0">
              <a:spcBef>
                <a:spcPts val="1600"/>
              </a:spcBef>
              <a:spcAft>
                <a:spcPts val="0"/>
              </a:spcAft>
              <a:buNone/>
            </a:pPr>
            <a:r>
              <a:rPr lang="en"/>
              <a:t>Drastically reduces global memory usage and comparisons compared to naive implementation.</a:t>
            </a:r>
            <a:endParaRPr/>
          </a:p>
          <a:p>
            <a:pPr marL="0" lvl="0" indent="0" algn="l" rtl="0">
              <a:spcBef>
                <a:spcPts val="1600"/>
              </a:spcBef>
              <a:spcAft>
                <a:spcPts val="0"/>
              </a:spcAft>
              <a:buNone/>
            </a:pPr>
            <a:r>
              <a:rPr lang="en"/>
              <a:t>Each thread does one global memory read and one write.</a:t>
            </a: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Plane Detection</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You have a point cloud containing many points and want to detect planes in this point cloud to find features (walls, floors, ceilings, sides of buildings, fences, rows of objects, etc.).</a:t>
            </a:r>
            <a:endParaRPr/>
          </a:p>
          <a:p>
            <a:pPr marL="0" lvl="0" indent="0" algn="l" rtl="0">
              <a:spcBef>
                <a:spcPts val="1600"/>
              </a:spcBef>
              <a:spcAft>
                <a:spcPts val="0"/>
              </a:spcAft>
              <a:buNone/>
            </a:pPr>
            <a:r>
              <a:rPr lang="en"/>
              <a:t>Hough Transform: Have every point in the point cloud vote for every possible plane it is a part of then pick the planes with the most votes.</a:t>
            </a:r>
            <a:endParaRPr/>
          </a:p>
          <a:p>
            <a:pPr marL="0" lvl="0" indent="0" algn="l" rtl="0">
              <a:spcBef>
                <a:spcPts val="1600"/>
              </a:spcBef>
              <a:spcAft>
                <a:spcPts val="0"/>
              </a:spcAft>
              <a:buNone/>
            </a:pPr>
            <a:r>
              <a:rPr lang="en"/>
              <a:t>Works for any parameterizable shape. Planes can be parameterized by their normal vector in spherical coordinates. (rho,theta,phi).</a:t>
            </a:r>
            <a:endParaRPr/>
          </a:p>
          <a:p>
            <a:pPr marL="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Determine Winning Planes: Optimized GPU</a:t>
            </a:r>
            <a:endParaRPr/>
          </a:p>
        </p:txBody>
      </p:sp>
      <p:sp>
        <p:nvSpPr>
          <p:cNvPr id="207" name="Google Shape;207;p32"/>
          <p:cNvSpPr txBox="1">
            <a:spLocks noGrp="1"/>
          </p:cNvSpPr>
          <p:nvPr>
            <p:ph type="body" idx="4294967295"/>
          </p:nvPr>
        </p:nvSpPr>
        <p:spPr>
          <a:xfrm>
            <a:off x="311700" y="1229875"/>
            <a:ext cx="8520600" cy="79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8" name="Google Shape;208;p32"/>
          <p:cNvPicPr preferRelativeResize="0"/>
          <p:nvPr/>
        </p:nvPicPr>
        <p:blipFill>
          <a:blip r:embed="rId3">
            <a:alphaModFix/>
          </a:blip>
          <a:stretch>
            <a:fillRect/>
          </a:stretch>
        </p:blipFill>
        <p:spPr>
          <a:xfrm>
            <a:off x="395275" y="1114000"/>
            <a:ext cx="8353438" cy="28156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Timing: Number of planes</a:t>
            </a:r>
            <a:endParaRPr/>
          </a:p>
        </p:txBody>
      </p:sp>
      <p:graphicFrame>
        <p:nvGraphicFramePr>
          <p:cNvPr id="214" name="Google Shape;214;p33"/>
          <p:cNvGraphicFramePr/>
          <p:nvPr/>
        </p:nvGraphicFramePr>
        <p:xfrm>
          <a:off x="952500" y="1245375"/>
          <a:ext cx="3000000" cy="3000000"/>
        </p:xfrm>
        <a:graphic>
          <a:graphicData uri="http://schemas.openxmlformats.org/drawingml/2006/table">
            <a:tbl>
              <a:tblPr>
                <a:noFill/>
                <a:tableStyleId>{9BAB0250-93A0-4913-84D4-6EB24644AB29}</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CPU</a:t>
                      </a:r>
                      <a:endParaRPr/>
                    </a:p>
                  </a:txBody>
                  <a:tcPr marL="91425" marR="91425" marT="91425" marB="91425"/>
                </a:tc>
                <a:tc>
                  <a:txBody>
                    <a:bodyPr/>
                    <a:lstStyle/>
                    <a:p>
                      <a:pPr marL="0" lvl="0" indent="0" algn="l" rtl="0">
                        <a:spcBef>
                          <a:spcPts val="0"/>
                        </a:spcBef>
                        <a:spcAft>
                          <a:spcPts val="0"/>
                        </a:spcAft>
                        <a:buNone/>
                      </a:pPr>
                      <a:r>
                        <a:rPr lang="en"/>
                        <a:t>16s</a:t>
                      </a:r>
                      <a:endParaRPr/>
                    </a:p>
                  </a:txBody>
                  <a:tcPr marL="91425" marR="91425" marT="91425" marB="91425"/>
                </a:tc>
                <a:tc>
                  <a:txBody>
                    <a:bodyPr/>
                    <a:lstStyle/>
                    <a:p>
                      <a:pPr marL="0" lvl="0" indent="0" algn="l" rtl="0">
                        <a:spcBef>
                          <a:spcPts val="0"/>
                        </a:spcBef>
                        <a:spcAft>
                          <a:spcPts val="0"/>
                        </a:spcAft>
                        <a:buNone/>
                      </a:pPr>
                      <a:r>
                        <a:rPr lang="en"/>
                        <a:t>16.5s</a:t>
                      </a:r>
                      <a:endParaRPr/>
                    </a:p>
                  </a:txBody>
                  <a:tcPr marL="91425" marR="91425" marT="91425" marB="91425"/>
                </a:tc>
                <a:tc>
                  <a:txBody>
                    <a:bodyPr/>
                    <a:lstStyle/>
                    <a:p>
                      <a:pPr marL="0" lvl="0" indent="0" algn="l" rtl="0">
                        <a:spcBef>
                          <a:spcPts val="0"/>
                        </a:spcBef>
                        <a:spcAft>
                          <a:spcPts val="0"/>
                        </a:spcAft>
                        <a:buNone/>
                      </a:pPr>
                      <a:r>
                        <a:rPr lang="en"/>
                        <a:t>17s</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Naive Scatter</a:t>
                      </a:r>
                      <a:endParaRPr/>
                    </a:p>
                  </a:txBody>
                  <a:tcPr marL="91425" marR="91425" marT="91425" marB="91425"/>
                </a:tc>
                <a:tc>
                  <a:txBody>
                    <a:bodyPr/>
                    <a:lstStyle/>
                    <a:p>
                      <a:pPr marL="0" lvl="0" indent="0" algn="l" rtl="0">
                        <a:spcBef>
                          <a:spcPts val="0"/>
                        </a:spcBef>
                        <a:spcAft>
                          <a:spcPts val="0"/>
                        </a:spcAft>
                        <a:buNone/>
                      </a:pPr>
                      <a:r>
                        <a:rPr lang="en"/>
                        <a:t>2.7s</a:t>
                      </a:r>
                      <a:endParaRPr/>
                    </a:p>
                  </a:txBody>
                  <a:tcPr marL="91425" marR="91425" marT="91425" marB="91425"/>
                </a:tc>
                <a:tc>
                  <a:txBody>
                    <a:bodyPr/>
                    <a:lstStyle/>
                    <a:p>
                      <a:pPr marL="0" lvl="0" indent="0" algn="l" rtl="0">
                        <a:spcBef>
                          <a:spcPts val="0"/>
                        </a:spcBef>
                        <a:spcAft>
                          <a:spcPts val="0"/>
                        </a:spcAft>
                        <a:buNone/>
                      </a:pPr>
                      <a:r>
                        <a:rPr lang="en"/>
                        <a:t>2.8s</a:t>
                      </a:r>
                      <a:endParaRPr/>
                    </a:p>
                  </a:txBody>
                  <a:tcPr marL="91425" marR="91425" marT="91425" marB="91425"/>
                </a:tc>
                <a:tc>
                  <a:txBody>
                    <a:bodyPr/>
                    <a:lstStyle/>
                    <a:p>
                      <a:pPr marL="0" lvl="0" indent="0" algn="l" rtl="0">
                        <a:spcBef>
                          <a:spcPts val="0"/>
                        </a:spcBef>
                        <a:spcAft>
                          <a:spcPts val="0"/>
                        </a:spcAft>
                        <a:buNone/>
                      </a:pPr>
                      <a:r>
                        <a:rPr lang="en"/>
                        <a:t>3s</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Naive Gather</a:t>
                      </a:r>
                      <a:endParaRPr/>
                    </a:p>
                  </a:txBody>
                  <a:tcPr marL="91425" marR="91425" marT="91425" marB="91425"/>
                </a:tc>
                <a:tc>
                  <a:txBody>
                    <a:bodyPr/>
                    <a:lstStyle/>
                    <a:p>
                      <a:pPr marL="0" lvl="0" indent="0" algn="l" rtl="0">
                        <a:spcBef>
                          <a:spcPts val="0"/>
                        </a:spcBef>
                        <a:spcAft>
                          <a:spcPts val="0"/>
                        </a:spcAft>
                        <a:buNone/>
                      </a:pPr>
                      <a:r>
                        <a:rPr lang="en"/>
                        <a:t>2s</a:t>
                      </a:r>
                      <a:endParaRPr/>
                    </a:p>
                  </a:txBody>
                  <a:tcPr marL="91425" marR="91425" marT="91425" marB="91425"/>
                </a:tc>
                <a:tc>
                  <a:txBody>
                    <a:bodyPr/>
                    <a:lstStyle/>
                    <a:p>
                      <a:pPr marL="0" lvl="0" indent="0" algn="l" rtl="0">
                        <a:spcBef>
                          <a:spcPts val="0"/>
                        </a:spcBef>
                        <a:spcAft>
                          <a:spcPts val="0"/>
                        </a:spcAft>
                        <a:buNone/>
                      </a:pPr>
                      <a:r>
                        <a:rPr lang="en"/>
                        <a:t>2.163s</a:t>
                      </a:r>
                      <a:endParaRPr/>
                    </a:p>
                  </a:txBody>
                  <a:tcPr marL="91425" marR="91425" marT="91425" marB="91425"/>
                </a:tc>
                <a:tc>
                  <a:txBody>
                    <a:bodyPr/>
                    <a:lstStyle/>
                    <a:p>
                      <a:pPr marL="0" lvl="0" indent="0" algn="l" rtl="0">
                        <a:spcBef>
                          <a:spcPts val="0"/>
                        </a:spcBef>
                        <a:spcAft>
                          <a:spcPts val="0"/>
                        </a:spcAft>
                        <a:buNone/>
                      </a:pPr>
                      <a:r>
                        <a:rPr lang="en"/>
                        <a:t>2.2s</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Optimized Gather</a:t>
                      </a:r>
                      <a:endParaRPr/>
                    </a:p>
                  </a:txBody>
                  <a:tcPr marL="91425" marR="91425" marT="91425" marB="91425"/>
                </a:tc>
                <a:tc>
                  <a:txBody>
                    <a:bodyPr/>
                    <a:lstStyle/>
                    <a:p>
                      <a:pPr marL="0" lvl="0" indent="0" algn="l" rtl="0">
                        <a:spcBef>
                          <a:spcPts val="0"/>
                        </a:spcBef>
                        <a:spcAft>
                          <a:spcPts val="0"/>
                        </a:spcAft>
                        <a:buNone/>
                      </a:pPr>
                      <a:r>
                        <a:rPr lang="en"/>
                        <a:t>2s</a:t>
                      </a:r>
                      <a:endParaRPr/>
                    </a:p>
                  </a:txBody>
                  <a:tcPr marL="91425" marR="91425" marT="91425" marB="91425"/>
                </a:tc>
                <a:tc>
                  <a:txBody>
                    <a:bodyPr/>
                    <a:lstStyle/>
                    <a:p>
                      <a:pPr marL="0" lvl="0" indent="0" algn="l" rtl="0">
                        <a:spcBef>
                          <a:spcPts val="0"/>
                        </a:spcBef>
                        <a:spcAft>
                          <a:spcPts val="0"/>
                        </a:spcAft>
                        <a:buNone/>
                      </a:pPr>
                      <a:r>
                        <a:rPr lang="en"/>
                        <a:t>2.101s</a:t>
                      </a:r>
                      <a:endParaRPr/>
                    </a:p>
                  </a:txBody>
                  <a:tcPr marL="91425" marR="91425" marT="91425" marB="91425"/>
                </a:tc>
                <a:tc>
                  <a:txBody>
                    <a:bodyPr/>
                    <a:lstStyle/>
                    <a:p>
                      <a:pPr marL="0" lvl="0" indent="0" algn="l" rtl="0">
                        <a:spcBef>
                          <a:spcPts val="0"/>
                        </a:spcBef>
                        <a:spcAft>
                          <a:spcPts val="0"/>
                        </a:spcAft>
                        <a:buNone/>
                      </a:pPr>
                      <a:r>
                        <a:rPr lang="en"/>
                        <a:t>2.2s</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Optimized nms+Gather</a:t>
                      </a:r>
                      <a:endParaRPr/>
                    </a:p>
                  </a:txBody>
                  <a:tcPr marL="91425" marR="91425" marT="91425" marB="91425"/>
                </a:tc>
                <a:tc>
                  <a:txBody>
                    <a:bodyPr/>
                    <a:lstStyle/>
                    <a:p>
                      <a:pPr marL="0" lvl="0" indent="0" algn="l" rtl="0">
                        <a:spcBef>
                          <a:spcPts val="0"/>
                        </a:spcBef>
                        <a:spcAft>
                          <a:spcPts val="0"/>
                        </a:spcAft>
                        <a:buNone/>
                      </a:pPr>
                      <a:r>
                        <a:rPr lang="en"/>
                        <a:t>2s</a:t>
                      </a:r>
                      <a:endParaRPr/>
                    </a:p>
                  </a:txBody>
                  <a:tcPr marL="91425" marR="91425" marT="91425" marB="91425"/>
                </a:tc>
                <a:tc>
                  <a:txBody>
                    <a:bodyPr/>
                    <a:lstStyle/>
                    <a:p>
                      <a:pPr marL="0" lvl="0" indent="0" algn="l" rtl="0">
                        <a:spcBef>
                          <a:spcPts val="0"/>
                        </a:spcBef>
                        <a:spcAft>
                          <a:spcPts val="0"/>
                        </a:spcAft>
                        <a:buNone/>
                      </a:pPr>
                      <a:r>
                        <a:rPr lang="en"/>
                        <a:t>2.127s</a:t>
                      </a:r>
                      <a:endParaRPr/>
                    </a:p>
                  </a:txBody>
                  <a:tcPr marL="91425" marR="91425" marT="91425" marB="91425"/>
                </a:tc>
                <a:tc>
                  <a:txBody>
                    <a:bodyPr/>
                    <a:lstStyle/>
                    <a:p>
                      <a:pPr marL="0" lvl="0" indent="0" algn="l" rtl="0">
                        <a:spcBef>
                          <a:spcPts val="0"/>
                        </a:spcBef>
                        <a:spcAft>
                          <a:spcPts val="0"/>
                        </a:spcAft>
                        <a:buNone/>
                      </a:pPr>
                      <a:r>
                        <a:rPr lang="en"/>
                        <a:t>2.2s</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t>Optimized Final</a:t>
                      </a:r>
                      <a:endParaRPr/>
                    </a:p>
                  </a:txBody>
                  <a:tcPr marL="91425" marR="91425" marT="91425" marB="91425"/>
                </a:tc>
                <a:tc>
                  <a:txBody>
                    <a:bodyPr/>
                    <a:lstStyle/>
                    <a:p>
                      <a:pPr marL="0" lvl="0" indent="0" algn="l" rtl="0">
                        <a:spcBef>
                          <a:spcPts val="0"/>
                        </a:spcBef>
                        <a:spcAft>
                          <a:spcPts val="0"/>
                        </a:spcAft>
                        <a:buNone/>
                      </a:pPr>
                      <a:r>
                        <a:rPr lang="en"/>
                        <a:t>.05s</a:t>
                      </a:r>
                      <a:endParaRPr/>
                    </a:p>
                  </a:txBody>
                  <a:tcPr marL="91425" marR="91425" marT="91425" marB="91425"/>
                </a:tc>
                <a:tc>
                  <a:txBody>
                    <a:bodyPr/>
                    <a:lstStyle/>
                    <a:p>
                      <a:pPr marL="0" lvl="0" indent="0" algn="l" rtl="0">
                        <a:spcBef>
                          <a:spcPts val="0"/>
                        </a:spcBef>
                        <a:spcAft>
                          <a:spcPts val="0"/>
                        </a:spcAft>
                        <a:buNone/>
                      </a:pPr>
                      <a:r>
                        <a:rPr lang="en"/>
                        <a:t>.05s</a:t>
                      </a:r>
                      <a:endParaRPr/>
                    </a:p>
                  </a:txBody>
                  <a:tcPr marL="91425" marR="91425" marT="91425" marB="91425"/>
                </a:tc>
                <a:tc>
                  <a:txBody>
                    <a:bodyPr/>
                    <a:lstStyle/>
                    <a:p>
                      <a:pPr marL="0" lvl="0" indent="0" algn="l" rtl="0">
                        <a:spcBef>
                          <a:spcPts val="0"/>
                        </a:spcBef>
                        <a:spcAft>
                          <a:spcPts val="0"/>
                        </a:spcAft>
                        <a:buNone/>
                      </a:pPr>
                      <a:r>
                        <a:rPr lang="en"/>
                        <a:t>.05s</a:t>
                      </a:r>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311700" y="4667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Timing: Number of points</a:t>
            </a:r>
            <a:endParaRPr/>
          </a:p>
        </p:txBody>
      </p:sp>
      <p:graphicFrame>
        <p:nvGraphicFramePr>
          <p:cNvPr id="220" name="Google Shape;220;p34"/>
          <p:cNvGraphicFramePr/>
          <p:nvPr/>
        </p:nvGraphicFramePr>
        <p:xfrm>
          <a:off x="457375" y="711475"/>
          <a:ext cx="3000000" cy="3000000"/>
        </p:xfrm>
        <a:graphic>
          <a:graphicData uri="http://schemas.openxmlformats.org/drawingml/2006/table">
            <a:tbl>
              <a:tblPr>
                <a:noFill/>
                <a:tableStyleId>{9BAB0250-93A0-4913-84D4-6EB24644AB29}</a:tableStyleId>
              </a:tblPr>
              <a:tblGrid>
                <a:gridCol w="1232575">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gridCol w="990350">
                  <a:extLst>
                    <a:ext uri="{9D8B030D-6E8A-4147-A177-3AD203B41FA5}">
                      <a16:colId xmlns:a16="http://schemas.microsoft.com/office/drawing/2014/main" val="20005"/>
                    </a:ext>
                  </a:extLst>
                </a:gridCol>
                <a:gridCol w="1132850">
                  <a:extLst>
                    <a:ext uri="{9D8B030D-6E8A-4147-A177-3AD203B41FA5}">
                      <a16:colId xmlns:a16="http://schemas.microsoft.com/office/drawing/2014/main" val="20006"/>
                    </a:ext>
                  </a:extLst>
                </a:gridCol>
                <a:gridCol w="1253975">
                  <a:extLst>
                    <a:ext uri="{9D8B030D-6E8A-4147-A177-3AD203B41FA5}">
                      <a16:colId xmlns:a16="http://schemas.microsoft.com/office/drawing/2014/main" val="20007"/>
                    </a:ext>
                  </a:extLst>
                </a:gridCol>
              </a:tblGrid>
              <a:tr h="49595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1000</a:t>
                      </a:r>
                      <a:endParaRPr/>
                    </a:p>
                  </a:txBody>
                  <a:tcPr marL="91425" marR="91425" marT="91425" marB="91425"/>
                </a:tc>
                <a:tc>
                  <a:txBody>
                    <a:bodyPr/>
                    <a:lstStyle/>
                    <a:p>
                      <a:pPr marL="0" lvl="0" indent="0" algn="l" rtl="0">
                        <a:spcBef>
                          <a:spcPts val="0"/>
                        </a:spcBef>
                        <a:spcAft>
                          <a:spcPts val="0"/>
                        </a:spcAft>
                        <a:buNone/>
                      </a:pPr>
                      <a:r>
                        <a:rPr lang="en"/>
                        <a:t>10,000</a:t>
                      </a:r>
                      <a:endParaRPr/>
                    </a:p>
                  </a:txBody>
                  <a:tcPr marL="91425" marR="91425" marT="91425" marB="91425"/>
                </a:tc>
                <a:tc>
                  <a:txBody>
                    <a:bodyPr/>
                    <a:lstStyle/>
                    <a:p>
                      <a:pPr marL="0" lvl="0" indent="0" algn="l" rtl="0">
                        <a:spcBef>
                          <a:spcPts val="0"/>
                        </a:spcBef>
                        <a:spcAft>
                          <a:spcPts val="0"/>
                        </a:spcAft>
                        <a:buNone/>
                      </a:pPr>
                      <a:r>
                        <a:rPr lang="en"/>
                        <a:t>100,000</a:t>
                      </a:r>
                      <a:endParaRPr/>
                    </a:p>
                  </a:txBody>
                  <a:tcPr marL="91425" marR="91425" marT="91425" marB="91425"/>
                </a:tc>
                <a:tc>
                  <a:txBody>
                    <a:bodyPr/>
                    <a:lstStyle/>
                    <a:p>
                      <a:pPr marL="0" lvl="0" indent="0" algn="l" rtl="0">
                        <a:spcBef>
                          <a:spcPts val="0"/>
                        </a:spcBef>
                        <a:spcAft>
                          <a:spcPts val="0"/>
                        </a:spcAft>
                        <a:buNone/>
                      </a:pPr>
                      <a:r>
                        <a:rPr lang="en"/>
                        <a:t>1,000,000</a:t>
                      </a:r>
                      <a:endParaRPr/>
                    </a:p>
                  </a:txBody>
                  <a:tcPr marL="91425" marR="91425" marT="91425" marB="91425"/>
                </a:tc>
                <a:tc>
                  <a:txBody>
                    <a:bodyPr/>
                    <a:lstStyle/>
                    <a:p>
                      <a:pPr marL="0" lvl="0" indent="0" algn="l" rtl="0">
                        <a:spcBef>
                          <a:spcPts val="0"/>
                        </a:spcBef>
                        <a:spcAft>
                          <a:spcPts val="0"/>
                        </a:spcAft>
                        <a:buNone/>
                      </a:pPr>
                      <a:r>
                        <a:rPr lang="en"/>
                        <a:t>10,000,000</a:t>
                      </a:r>
                      <a:endParaRPr/>
                    </a:p>
                  </a:txBody>
                  <a:tcPr marL="91425" marR="91425" marT="91425" marB="91425"/>
                </a:tc>
                <a:tc>
                  <a:txBody>
                    <a:bodyPr/>
                    <a:lstStyle/>
                    <a:p>
                      <a:pPr marL="0" lvl="0" indent="0" algn="l" rtl="0">
                        <a:spcBef>
                          <a:spcPts val="0"/>
                        </a:spcBef>
                        <a:spcAft>
                          <a:spcPts val="0"/>
                        </a:spcAft>
                        <a:buNone/>
                      </a:pPr>
                      <a:r>
                        <a:rPr lang="en"/>
                        <a:t>23,000,000</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CPU</a:t>
                      </a:r>
                      <a:endParaRPr/>
                    </a:p>
                  </a:txBody>
                  <a:tcPr marL="91425" marR="91425" marT="91425" marB="91425"/>
                </a:tc>
                <a:tc>
                  <a:txBody>
                    <a:bodyPr/>
                    <a:lstStyle/>
                    <a:p>
                      <a:pPr marL="0" lvl="0" indent="0" algn="l" rtl="0">
                        <a:spcBef>
                          <a:spcPts val="0"/>
                        </a:spcBef>
                        <a:spcAft>
                          <a:spcPts val="0"/>
                        </a:spcAft>
                        <a:buNone/>
                      </a:pPr>
                      <a:r>
                        <a:rPr lang="en"/>
                        <a:t>15s</a:t>
                      </a:r>
                      <a:endParaRPr/>
                    </a:p>
                  </a:txBody>
                  <a:tcPr marL="91425" marR="91425" marT="91425" marB="91425"/>
                </a:tc>
                <a:tc>
                  <a:txBody>
                    <a:bodyPr/>
                    <a:lstStyle/>
                    <a:p>
                      <a:pPr marL="0" lvl="0" indent="0" algn="l" rtl="0">
                        <a:spcBef>
                          <a:spcPts val="0"/>
                        </a:spcBef>
                        <a:spcAft>
                          <a:spcPts val="0"/>
                        </a:spcAft>
                        <a:buNone/>
                      </a:pPr>
                      <a:r>
                        <a:rPr lang="en"/>
                        <a:t>17s</a:t>
                      </a:r>
                      <a:endParaRPr/>
                    </a:p>
                  </a:txBody>
                  <a:tcPr marL="91425" marR="91425" marT="91425" marB="91425"/>
                </a:tc>
                <a:tc>
                  <a:txBody>
                    <a:bodyPr/>
                    <a:lstStyle/>
                    <a:p>
                      <a:pPr marL="0" lvl="0" indent="0" algn="l" rtl="0">
                        <a:spcBef>
                          <a:spcPts val="0"/>
                        </a:spcBef>
                        <a:spcAft>
                          <a:spcPts val="0"/>
                        </a:spcAft>
                        <a:buNone/>
                      </a:pPr>
                      <a:r>
                        <a:rPr lang="en"/>
                        <a:t>23s</a:t>
                      </a:r>
                      <a:endParaRPr/>
                    </a:p>
                  </a:txBody>
                  <a:tcPr marL="91425" marR="91425" marT="91425" marB="91425"/>
                </a:tc>
                <a:tc>
                  <a:txBody>
                    <a:bodyPr/>
                    <a:lstStyle/>
                    <a:p>
                      <a:pPr marL="0" lvl="0" indent="0" algn="l" rtl="0">
                        <a:spcBef>
                          <a:spcPts val="0"/>
                        </a:spcBef>
                        <a:spcAft>
                          <a:spcPts val="0"/>
                        </a:spcAft>
                        <a:buNone/>
                      </a:pPr>
                      <a:r>
                        <a:rPr lang="en"/>
                        <a:t>88s</a:t>
                      </a:r>
                      <a:endParaRPr/>
                    </a:p>
                  </a:txBody>
                  <a:tcPr marL="91425" marR="91425" marT="91425" marB="91425"/>
                </a:tc>
                <a:tc>
                  <a:txBody>
                    <a:bodyPr/>
                    <a:lstStyle/>
                    <a:p>
                      <a:pPr marL="0" lvl="0" indent="0" algn="l" rtl="0">
                        <a:spcBef>
                          <a:spcPts val="0"/>
                        </a:spcBef>
                        <a:spcAft>
                          <a:spcPts val="0"/>
                        </a:spcAft>
                        <a:buNone/>
                      </a:pPr>
                      <a:r>
                        <a:rPr lang="en"/>
                        <a:t>676s</a:t>
                      </a:r>
                      <a:endParaRPr/>
                    </a:p>
                  </a:txBody>
                  <a:tcPr marL="91425" marR="91425" marT="91425" marB="91425"/>
                </a:tc>
                <a:tc>
                  <a:txBody>
                    <a:bodyPr/>
                    <a:lstStyle/>
                    <a:p>
                      <a:pPr marL="0" lvl="0" indent="0" algn="l" rtl="0">
                        <a:spcBef>
                          <a:spcPts val="0"/>
                        </a:spcBef>
                        <a:spcAft>
                          <a:spcPts val="0"/>
                        </a:spcAft>
                        <a:buNone/>
                      </a:pPr>
                      <a:r>
                        <a:rPr lang="en"/>
                        <a:t>6589s</a:t>
                      </a:r>
                      <a:endParaRPr/>
                    </a:p>
                  </a:txBody>
                  <a:tcPr marL="91425" marR="91425" marT="91425" marB="91425"/>
                </a:tc>
                <a:tc>
                  <a:txBody>
                    <a:bodyPr/>
                    <a:lstStyle/>
                    <a:p>
                      <a:pPr marL="0" lvl="0" indent="0" algn="l" rtl="0">
                        <a:spcBef>
                          <a:spcPts val="0"/>
                        </a:spcBef>
                        <a:spcAft>
                          <a:spcPts val="0"/>
                        </a:spcAft>
                        <a:buNone/>
                      </a:pPr>
                      <a:r>
                        <a:rPr lang="en"/>
                        <a:t>[4h]</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Naive scatter</a:t>
                      </a:r>
                      <a:endParaRPr/>
                    </a:p>
                  </a:txBody>
                  <a:tcPr marL="91425" marR="91425" marT="91425" marB="91425"/>
                </a:tc>
                <a:tc>
                  <a:txBody>
                    <a:bodyPr/>
                    <a:lstStyle/>
                    <a:p>
                      <a:pPr marL="0" lvl="0" indent="0" algn="l" rtl="0">
                        <a:spcBef>
                          <a:spcPts val="0"/>
                        </a:spcBef>
                        <a:spcAft>
                          <a:spcPts val="0"/>
                        </a:spcAft>
                        <a:buNone/>
                      </a:pPr>
                      <a:r>
                        <a:rPr lang="en"/>
                        <a:t>.177s</a:t>
                      </a:r>
                      <a:endParaRPr/>
                    </a:p>
                  </a:txBody>
                  <a:tcPr marL="91425" marR="91425" marT="91425" marB="91425"/>
                </a:tc>
                <a:tc>
                  <a:txBody>
                    <a:bodyPr/>
                    <a:lstStyle/>
                    <a:p>
                      <a:pPr marL="0" lvl="0" indent="0" algn="l" rtl="0">
                        <a:spcBef>
                          <a:spcPts val="0"/>
                        </a:spcBef>
                        <a:spcAft>
                          <a:spcPts val="0"/>
                        </a:spcAft>
                        <a:buNone/>
                      </a:pPr>
                      <a:r>
                        <a:rPr lang="en"/>
                        <a:t>3s</a:t>
                      </a:r>
                      <a:endParaRPr/>
                    </a:p>
                  </a:txBody>
                  <a:tcPr marL="91425" marR="91425" marT="91425" marB="91425"/>
                </a:tc>
                <a:tc>
                  <a:txBody>
                    <a:bodyPr/>
                    <a:lstStyle/>
                    <a:p>
                      <a:pPr marL="0" lvl="0" indent="0" algn="l" rtl="0">
                        <a:spcBef>
                          <a:spcPts val="0"/>
                        </a:spcBef>
                        <a:spcAft>
                          <a:spcPts val="0"/>
                        </a:spcAft>
                        <a:buNone/>
                      </a:pPr>
                      <a:r>
                        <a:rPr lang="en"/>
                        <a:t>4.2s</a:t>
                      </a:r>
                      <a:endParaRPr/>
                    </a:p>
                  </a:txBody>
                  <a:tcPr marL="91425" marR="91425" marT="91425" marB="91425"/>
                </a:tc>
                <a:tc>
                  <a:txBody>
                    <a:bodyPr/>
                    <a:lstStyle/>
                    <a:p>
                      <a:pPr marL="0" lvl="0" indent="0" algn="l" rtl="0">
                        <a:spcBef>
                          <a:spcPts val="0"/>
                        </a:spcBef>
                        <a:spcAft>
                          <a:spcPts val="0"/>
                        </a:spcAft>
                        <a:buNone/>
                      </a:pPr>
                      <a:r>
                        <a:rPr lang="en"/>
                        <a:t>8s</a:t>
                      </a:r>
                      <a:endParaRPr/>
                    </a:p>
                  </a:txBody>
                  <a:tcPr marL="91425" marR="91425" marT="91425" marB="91425"/>
                </a:tc>
                <a:tc>
                  <a:txBody>
                    <a:bodyPr/>
                    <a:lstStyle/>
                    <a:p>
                      <a:pPr marL="0" lvl="0" indent="0" algn="l" rtl="0">
                        <a:spcBef>
                          <a:spcPts val="0"/>
                        </a:spcBef>
                        <a:spcAft>
                          <a:spcPts val="0"/>
                        </a:spcAft>
                        <a:buNone/>
                      </a:pPr>
                      <a:r>
                        <a:rPr lang="en"/>
                        <a:t>36.5s</a:t>
                      </a:r>
                      <a:endParaRPr/>
                    </a:p>
                  </a:txBody>
                  <a:tcPr marL="91425" marR="91425" marT="91425" marB="91425"/>
                </a:tc>
                <a:tc>
                  <a:txBody>
                    <a:bodyPr/>
                    <a:lstStyle/>
                    <a:p>
                      <a:pPr marL="0" lvl="0" indent="0" algn="l" rtl="0">
                        <a:spcBef>
                          <a:spcPts val="0"/>
                        </a:spcBef>
                        <a:spcAft>
                          <a:spcPts val="0"/>
                        </a:spcAft>
                        <a:buNone/>
                      </a:pPr>
                      <a:r>
                        <a:rPr lang="en"/>
                        <a:t>321s</a:t>
                      </a:r>
                      <a:endParaRPr/>
                    </a:p>
                  </a:txBody>
                  <a:tcPr marL="91425" marR="91425" marT="91425" marB="91425"/>
                </a:tc>
                <a:tc>
                  <a:txBody>
                    <a:bodyPr/>
                    <a:lstStyle/>
                    <a:p>
                      <a:pPr marL="0" lvl="0" indent="0" algn="l" rtl="0">
                        <a:spcBef>
                          <a:spcPts val="0"/>
                        </a:spcBef>
                        <a:spcAft>
                          <a:spcPts val="0"/>
                        </a:spcAft>
                        <a:buNone/>
                      </a:pPr>
                      <a:r>
                        <a:rPr lang="en"/>
                        <a:t>729s</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Naive</a:t>
                      </a:r>
                      <a:endParaRPr/>
                    </a:p>
                    <a:p>
                      <a:pPr marL="0" lvl="0" indent="0" algn="l" rtl="0">
                        <a:spcBef>
                          <a:spcPts val="0"/>
                        </a:spcBef>
                        <a:spcAft>
                          <a:spcPts val="0"/>
                        </a:spcAft>
                        <a:buNone/>
                      </a:pPr>
                      <a:r>
                        <a:rPr lang="en"/>
                        <a:t>gather</a:t>
                      </a:r>
                      <a:endParaRPr/>
                    </a:p>
                  </a:txBody>
                  <a:tcPr marL="91425" marR="91425" marT="91425" marB="91425"/>
                </a:tc>
                <a:tc>
                  <a:txBody>
                    <a:bodyPr/>
                    <a:lstStyle/>
                    <a:p>
                      <a:pPr marL="0" lvl="0" indent="0" algn="l" rtl="0">
                        <a:spcBef>
                          <a:spcPts val="0"/>
                        </a:spcBef>
                        <a:spcAft>
                          <a:spcPts val="0"/>
                        </a:spcAft>
                        <a:buNone/>
                      </a:pPr>
                      <a:r>
                        <a:rPr lang="en"/>
                        <a:t>.053s</a:t>
                      </a:r>
                      <a:endParaRPr/>
                    </a:p>
                  </a:txBody>
                  <a:tcPr marL="91425" marR="91425" marT="91425" marB="91425"/>
                </a:tc>
                <a:tc>
                  <a:txBody>
                    <a:bodyPr/>
                    <a:lstStyle/>
                    <a:p>
                      <a:pPr marL="0" lvl="0" indent="0" algn="l" rtl="0">
                        <a:spcBef>
                          <a:spcPts val="0"/>
                        </a:spcBef>
                        <a:spcAft>
                          <a:spcPts val="0"/>
                        </a:spcAft>
                        <a:buNone/>
                      </a:pPr>
                      <a:r>
                        <a:rPr lang="en"/>
                        <a:t>2.2s</a:t>
                      </a:r>
                      <a:endParaRPr/>
                    </a:p>
                  </a:txBody>
                  <a:tcPr marL="91425" marR="91425" marT="91425" marB="91425"/>
                </a:tc>
                <a:tc>
                  <a:txBody>
                    <a:bodyPr/>
                    <a:lstStyle/>
                    <a:p>
                      <a:pPr marL="0" lvl="0" indent="0" algn="l" rtl="0">
                        <a:spcBef>
                          <a:spcPts val="0"/>
                        </a:spcBef>
                        <a:spcAft>
                          <a:spcPts val="0"/>
                        </a:spcAft>
                        <a:buNone/>
                      </a:pPr>
                      <a:r>
                        <a:rPr lang="en"/>
                        <a:t>4.2s</a:t>
                      </a:r>
                      <a:endParaRPr/>
                    </a:p>
                  </a:txBody>
                  <a:tcPr marL="91425" marR="91425" marT="91425" marB="91425"/>
                </a:tc>
                <a:tc>
                  <a:txBody>
                    <a:bodyPr/>
                    <a:lstStyle/>
                    <a:p>
                      <a:pPr marL="0" lvl="0" indent="0" algn="l" rtl="0">
                        <a:spcBef>
                          <a:spcPts val="0"/>
                        </a:spcBef>
                        <a:spcAft>
                          <a:spcPts val="0"/>
                        </a:spcAft>
                        <a:buNone/>
                      </a:pPr>
                      <a:r>
                        <a:rPr lang="en"/>
                        <a:t>12s</a:t>
                      </a:r>
                      <a:endParaRPr/>
                    </a:p>
                  </a:txBody>
                  <a:tcPr marL="91425" marR="91425" marT="91425" marB="91425"/>
                </a:tc>
                <a:tc>
                  <a:txBody>
                    <a:bodyPr/>
                    <a:lstStyle/>
                    <a:p>
                      <a:pPr marL="0" lvl="0" indent="0" algn="l" rtl="0">
                        <a:spcBef>
                          <a:spcPts val="0"/>
                        </a:spcBef>
                        <a:spcAft>
                          <a:spcPts val="0"/>
                        </a:spcAft>
                        <a:buNone/>
                      </a:pPr>
                      <a:r>
                        <a:rPr lang="en"/>
                        <a:t>75.8s</a:t>
                      </a:r>
                      <a:endParaRPr/>
                    </a:p>
                  </a:txBody>
                  <a:tcPr marL="91425" marR="91425" marT="91425" marB="91425"/>
                </a:tc>
                <a:tc>
                  <a:txBody>
                    <a:bodyPr/>
                    <a:lstStyle/>
                    <a:p>
                      <a:pPr marL="0" lvl="0" indent="0" algn="l" rtl="0">
                        <a:spcBef>
                          <a:spcPts val="0"/>
                        </a:spcBef>
                        <a:spcAft>
                          <a:spcPts val="0"/>
                        </a:spcAft>
                        <a:buNone/>
                      </a:pPr>
                      <a:r>
                        <a:rPr lang="en"/>
                        <a:t>718s</a:t>
                      </a:r>
                      <a:endParaRPr/>
                    </a:p>
                  </a:txBody>
                  <a:tcPr marL="91425" marR="91425" marT="91425" marB="91425"/>
                </a:tc>
                <a:tc>
                  <a:txBody>
                    <a:bodyPr/>
                    <a:lstStyle/>
                    <a:p>
                      <a:pPr marL="0" lvl="0" indent="0" algn="l" rtl="0">
                        <a:spcBef>
                          <a:spcPts val="0"/>
                        </a:spcBef>
                        <a:spcAft>
                          <a:spcPts val="0"/>
                        </a:spcAft>
                        <a:buNone/>
                      </a:pPr>
                      <a:r>
                        <a:rPr lang="en"/>
                        <a:t>1629s</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Optimized gather</a:t>
                      </a:r>
                      <a:endParaRPr/>
                    </a:p>
                  </a:txBody>
                  <a:tcPr marL="91425" marR="91425" marT="91425" marB="91425"/>
                </a:tc>
                <a:tc>
                  <a:txBody>
                    <a:bodyPr/>
                    <a:lstStyle/>
                    <a:p>
                      <a:pPr marL="0" lvl="0" indent="0" algn="l" rtl="0">
                        <a:spcBef>
                          <a:spcPts val="0"/>
                        </a:spcBef>
                        <a:spcAft>
                          <a:spcPts val="0"/>
                        </a:spcAft>
                        <a:buNone/>
                      </a:pPr>
                      <a:r>
                        <a:rPr lang="en"/>
                        <a:t>.061s</a:t>
                      </a:r>
                      <a:endParaRPr/>
                    </a:p>
                  </a:txBody>
                  <a:tcPr marL="91425" marR="91425" marT="91425" marB="91425"/>
                </a:tc>
                <a:tc>
                  <a:txBody>
                    <a:bodyPr/>
                    <a:lstStyle/>
                    <a:p>
                      <a:pPr marL="0" lvl="0" indent="0" algn="l" rtl="0">
                        <a:spcBef>
                          <a:spcPts val="0"/>
                        </a:spcBef>
                        <a:spcAft>
                          <a:spcPts val="0"/>
                        </a:spcAft>
                        <a:buNone/>
                      </a:pPr>
                      <a:r>
                        <a:rPr lang="en"/>
                        <a:t>2.2s</a:t>
                      </a:r>
                      <a:endParaRPr/>
                    </a:p>
                  </a:txBody>
                  <a:tcPr marL="91425" marR="91425" marT="91425" marB="91425"/>
                </a:tc>
                <a:tc>
                  <a:txBody>
                    <a:bodyPr/>
                    <a:lstStyle/>
                    <a:p>
                      <a:pPr marL="0" lvl="0" indent="0" algn="l" rtl="0">
                        <a:spcBef>
                          <a:spcPts val="0"/>
                        </a:spcBef>
                        <a:spcAft>
                          <a:spcPts val="0"/>
                        </a:spcAft>
                        <a:buNone/>
                      </a:pPr>
                      <a:r>
                        <a:rPr lang="en"/>
                        <a:t>3.6s</a:t>
                      </a:r>
                      <a:endParaRPr/>
                    </a:p>
                  </a:txBody>
                  <a:tcPr marL="91425" marR="91425" marT="91425" marB="91425"/>
                </a:tc>
                <a:tc>
                  <a:txBody>
                    <a:bodyPr/>
                    <a:lstStyle/>
                    <a:p>
                      <a:pPr marL="0" lvl="0" indent="0" algn="l" rtl="0">
                        <a:spcBef>
                          <a:spcPts val="0"/>
                        </a:spcBef>
                        <a:spcAft>
                          <a:spcPts val="0"/>
                        </a:spcAft>
                        <a:buNone/>
                      </a:pPr>
                      <a:r>
                        <a:rPr lang="en"/>
                        <a:t>6.3s</a:t>
                      </a:r>
                      <a:endParaRPr/>
                    </a:p>
                  </a:txBody>
                  <a:tcPr marL="91425" marR="91425" marT="91425" marB="91425"/>
                </a:tc>
                <a:tc>
                  <a:txBody>
                    <a:bodyPr/>
                    <a:lstStyle/>
                    <a:p>
                      <a:pPr marL="0" lvl="0" indent="0" algn="l" rtl="0">
                        <a:spcBef>
                          <a:spcPts val="0"/>
                        </a:spcBef>
                        <a:spcAft>
                          <a:spcPts val="0"/>
                        </a:spcAft>
                        <a:buNone/>
                      </a:pPr>
                      <a:r>
                        <a:rPr lang="en"/>
                        <a:t>11.6s</a:t>
                      </a:r>
                      <a:endParaRPr/>
                    </a:p>
                  </a:txBody>
                  <a:tcPr marL="91425" marR="91425" marT="91425" marB="91425"/>
                </a:tc>
                <a:tc>
                  <a:txBody>
                    <a:bodyPr/>
                    <a:lstStyle/>
                    <a:p>
                      <a:pPr marL="0" lvl="0" indent="0" algn="l" rtl="0">
                        <a:spcBef>
                          <a:spcPts val="0"/>
                        </a:spcBef>
                        <a:spcAft>
                          <a:spcPts val="0"/>
                        </a:spcAft>
                        <a:buNone/>
                      </a:pPr>
                      <a:r>
                        <a:rPr lang="en"/>
                        <a:t>75s</a:t>
                      </a:r>
                      <a:endParaRPr/>
                    </a:p>
                  </a:txBody>
                  <a:tcPr marL="91425" marR="91425" marT="91425" marB="91425"/>
                </a:tc>
                <a:tc>
                  <a:txBody>
                    <a:bodyPr/>
                    <a:lstStyle/>
                    <a:p>
                      <a:pPr marL="0" lvl="0" indent="0" algn="l" rtl="0">
                        <a:spcBef>
                          <a:spcPts val="0"/>
                        </a:spcBef>
                        <a:spcAft>
                          <a:spcPts val="0"/>
                        </a:spcAft>
                        <a:buNone/>
                      </a:pPr>
                      <a:r>
                        <a:rPr lang="en"/>
                        <a:t>161s</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Optimized nms+gather</a:t>
                      </a:r>
                      <a:endParaRPr/>
                    </a:p>
                  </a:txBody>
                  <a:tcPr marL="91425" marR="91425" marT="91425" marB="91425"/>
                </a:tc>
                <a:tc>
                  <a:txBody>
                    <a:bodyPr/>
                    <a:lstStyle/>
                    <a:p>
                      <a:pPr marL="0" lvl="0" indent="0" algn="l" rtl="0">
                        <a:spcBef>
                          <a:spcPts val="0"/>
                        </a:spcBef>
                        <a:spcAft>
                          <a:spcPts val="0"/>
                        </a:spcAft>
                        <a:buNone/>
                      </a:pPr>
                      <a:r>
                        <a:rPr lang="en"/>
                        <a:t>.036s</a:t>
                      </a:r>
                      <a:endParaRPr/>
                    </a:p>
                  </a:txBody>
                  <a:tcPr marL="91425" marR="91425" marT="91425" marB="91425"/>
                </a:tc>
                <a:tc>
                  <a:txBody>
                    <a:bodyPr/>
                    <a:lstStyle/>
                    <a:p>
                      <a:pPr marL="0" lvl="0" indent="0" algn="l" rtl="0">
                        <a:spcBef>
                          <a:spcPts val="0"/>
                        </a:spcBef>
                        <a:spcAft>
                          <a:spcPts val="0"/>
                        </a:spcAft>
                        <a:buNone/>
                      </a:pPr>
                      <a:r>
                        <a:rPr lang="en"/>
                        <a:t>2.2s</a:t>
                      </a:r>
                      <a:endParaRPr/>
                    </a:p>
                  </a:txBody>
                  <a:tcPr marL="91425" marR="91425" marT="91425" marB="91425"/>
                </a:tc>
                <a:tc>
                  <a:txBody>
                    <a:bodyPr/>
                    <a:lstStyle/>
                    <a:p>
                      <a:pPr marL="0" lvl="0" indent="0" algn="l" rtl="0">
                        <a:spcBef>
                          <a:spcPts val="0"/>
                        </a:spcBef>
                        <a:spcAft>
                          <a:spcPts val="0"/>
                        </a:spcAft>
                        <a:buNone/>
                      </a:pPr>
                      <a:r>
                        <a:rPr lang="en"/>
                        <a:t>2.5s</a:t>
                      </a:r>
                      <a:endParaRPr/>
                    </a:p>
                  </a:txBody>
                  <a:tcPr marL="91425" marR="91425" marT="91425" marB="91425"/>
                </a:tc>
                <a:tc>
                  <a:txBody>
                    <a:bodyPr/>
                    <a:lstStyle/>
                    <a:p>
                      <a:pPr marL="0" lvl="0" indent="0" algn="l" rtl="0">
                        <a:spcBef>
                          <a:spcPts val="0"/>
                        </a:spcBef>
                        <a:spcAft>
                          <a:spcPts val="0"/>
                        </a:spcAft>
                        <a:buNone/>
                      </a:pPr>
                      <a:r>
                        <a:rPr lang="en"/>
                        <a:t>6.1s</a:t>
                      </a:r>
                      <a:endParaRPr/>
                    </a:p>
                  </a:txBody>
                  <a:tcPr marL="91425" marR="91425" marT="91425" marB="91425"/>
                </a:tc>
                <a:tc>
                  <a:txBody>
                    <a:bodyPr/>
                    <a:lstStyle/>
                    <a:p>
                      <a:pPr marL="0" lvl="0" indent="0" algn="l" rtl="0">
                        <a:spcBef>
                          <a:spcPts val="0"/>
                        </a:spcBef>
                        <a:spcAft>
                          <a:spcPts val="0"/>
                        </a:spcAft>
                        <a:buNone/>
                      </a:pPr>
                      <a:r>
                        <a:rPr lang="en"/>
                        <a:t>11.5s</a:t>
                      </a:r>
                      <a:endParaRPr/>
                    </a:p>
                  </a:txBody>
                  <a:tcPr marL="91425" marR="91425" marT="91425" marB="91425"/>
                </a:tc>
                <a:tc>
                  <a:txBody>
                    <a:bodyPr/>
                    <a:lstStyle/>
                    <a:p>
                      <a:pPr marL="0" lvl="0" indent="0" algn="l" rtl="0">
                        <a:spcBef>
                          <a:spcPts val="0"/>
                        </a:spcBef>
                        <a:spcAft>
                          <a:spcPts val="0"/>
                        </a:spcAft>
                        <a:buNone/>
                      </a:pPr>
                      <a:r>
                        <a:rPr lang="en"/>
                        <a:t>75s</a:t>
                      </a:r>
                      <a:endParaRPr/>
                    </a:p>
                  </a:txBody>
                  <a:tcPr marL="91425" marR="91425" marT="91425" marB="91425"/>
                </a:tc>
                <a:tc>
                  <a:txBody>
                    <a:bodyPr/>
                    <a:lstStyle/>
                    <a:p>
                      <a:pPr marL="0" lvl="0" indent="0" algn="l" rtl="0">
                        <a:spcBef>
                          <a:spcPts val="0"/>
                        </a:spcBef>
                        <a:spcAft>
                          <a:spcPts val="0"/>
                        </a:spcAft>
                        <a:buNone/>
                      </a:pPr>
                      <a:r>
                        <a:rPr lang="en"/>
                        <a:t>161s</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t>Optimized: Final</a:t>
                      </a:r>
                      <a:endParaRPr/>
                    </a:p>
                  </a:txBody>
                  <a:tcPr marL="91425" marR="91425" marT="91425" marB="91425"/>
                </a:tc>
                <a:tc>
                  <a:txBody>
                    <a:bodyPr/>
                    <a:lstStyle/>
                    <a:p>
                      <a:pPr marL="0" lvl="0" indent="0" algn="l" rtl="0">
                        <a:spcBef>
                          <a:spcPts val="0"/>
                        </a:spcBef>
                        <a:spcAft>
                          <a:spcPts val="0"/>
                        </a:spcAft>
                        <a:buNone/>
                      </a:pPr>
                      <a:r>
                        <a:rPr lang="en"/>
                        <a:t>.047s</a:t>
                      </a:r>
                      <a:endParaRPr/>
                    </a:p>
                  </a:txBody>
                  <a:tcPr marL="91425" marR="91425" marT="91425" marB="91425"/>
                </a:tc>
                <a:tc>
                  <a:txBody>
                    <a:bodyPr/>
                    <a:lstStyle/>
                    <a:p>
                      <a:pPr marL="0" lvl="0" indent="0" algn="l" rtl="0">
                        <a:spcBef>
                          <a:spcPts val="0"/>
                        </a:spcBef>
                        <a:spcAft>
                          <a:spcPts val="0"/>
                        </a:spcAft>
                        <a:buNone/>
                      </a:pPr>
                      <a:r>
                        <a:rPr lang="en"/>
                        <a:t>.05s</a:t>
                      </a:r>
                      <a:endParaRPr/>
                    </a:p>
                  </a:txBody>
                  <a:tcPr marL="91425" marR="91425" marT="91425" marB="91425"/>
                </a:tc>
                <a:tc>
                  <a:txBody>
                    <a:bodyPr/>
                    <a:lstStyle/>
                    <a:p>
                      <a:pPr marL="0" lvl="0" indent="0" algn="l" rtl="0">
                        <a:spcBef>
                          <a:spcPts val="0"/>
                        </a:spcBef>
                        <a:spcAft>
                          <a:spcPts val="0"/>
                        </a:spcAft>
                        <a:buNone/>
                      </a:pPr>
                      <a:r>
                        <a:rPr lang="en"/>
                        <a:t>.1s</a:t>
                      </a:r>
                      <a:endParaRPr/>
                    </a:p>
                  </a:txBody>
                  <a:tcPr marL="91425" marR="91425" marT="91425" marB="91425"/>
                </a:tc>
                <a:tc>
                  <a:txBody>
                    <a:bodyPr/>
                    <a:lstStyle/>
                    <a:p>
                      <a:pPr marL="0" lvl="0" indent="0" algn="l" rtl="0">
                        <a:spcBef>
                          <a:spcPts val="0"/>
                        </a:spcBef>
                        <a:spcAft>
                          <a:spcPts val="0"/>
                        </a:spcAft>
                        <a:buNone/>
                      </a:pPr>
                      <a:r>
                        <a:rPr lang="en"/>
                        <a:t>.7s</a:t>
                      </a:r>
                      <a:endParaRPr/>
                    </a:p>
                  </a:txBody>
                  <a:tcPr marL="91425" marR="91425" marT="91425" marB="91425"/>
                </a:tc>
                <a:tc>
                  <a:txBody>
                    <a:bodyPr/>
                    <a:lstStyle/>
                    <a:p>
                      <a:pPr marL="0" lvl="0" indent="0" algn="l" rtl="0">
                        <a:spcBef>
                          <a:spcPts val="0"/>
                        </a:spcBef>
                        <a:spcAft>
                          <a:spcPts val="0"/>
                        </a:spcAft>
                        <a:buNone/>
                      </a:pPr>
                      <a:r>
                        <a:rPr lang="en"/>
                        <a:t>6.8s</a:t>
                      </a:r>
                      <a:endParaRPr/>
                    </a:p>
                  </a:txBody>
                  <a:tcPr marL="91425" marR="91425" marT="91425" marB="91425"/>
                </a:tc>
                <a:tc>
                  <a:txBody>
                    <a:bodyPr/>
                    <a:lstStyle/>
                    <a:p>
                      <a:pPr marL="0" lvl="0" indent="0" algn="l" rtl="0">
                        <a:spcBef>
                          <a:spcPts val="0"/>
                        </a:spcBef>
                        <a:spcAft>
                          <a:spcPts val="0"/>
                        </a:spcAft>
                        <a:buNone/>
                      </a:pPr>
                      <a:r>
                        <a:rPr lang="en"/>
                        <a:t>67s</a:t>
                      </a:r>
                      <a:endParaRPr/>
                    </a:p>
                  </a:txBody>
                  <a:tcPr marL="91425" marR="91425" marT="91425" marB="91425"/>
                </a:tc>
                <a:tc>
                  <a:txBody>
                    <a:bodyPr/>
                    <a:lstStyle/>
                    <a:p>
                      <a:pPr marL="0" lvl="0" indent="0" algn="l" rtl="0">
                        <a:spcBef>
                          <a:spcPts val="0"/>
                        </a:spcBef>
                        <a:spcAft>
                          <a:spcPts val="0"/>
                        </a:spcAft>
                        <a:buNone/>
                      </a:pPr>
                      <a:r>
                        <a:rPr lang="en"/>
                        <a:t>152s</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a:t>Overall Speedup</a:t>
                      </a:r>
                      <a:endParaRPr/>
                    </a:p>
                  </a:txBody>
                  <a:tcPr marL="91425" marR="91425" marT="91425" marB="91425"/>
                </a:tc>
                <a:tc>
                  <a:txBody>
                    <a:bodyPr/>
                    <a:lstStyle/>
                    <a:p>
                      <a:pPr marL="0" lvl="0" indent="0" algn="l" rtl="0">
                        <a:spcBef>
                          <a:spcPts val="0"/>
                        </a:spcBef>
                        <a:spcAft>
                          <a:spcPts val="0"/>
                        </a:spcAft>
                        <a:buNone/>
                      </a:pPr>
                      <a:r>
                        <a:rPr lang="en"/>
                        <a:t>319x</a:t>
                      </a:r>
                      <a:endParaRPr/>
                    </a:p>
                  </a:txBody>
                  <a:tcPr marL="91425" marR="91425" marT="91425" marB="91425"/>
                </a:tc>
                <a:tc>
                  <a:txBody>
                    <a:bodyPr/>
                    <a:lstStyle/>
                    <a:p>
                      <a:pPr marL="0" lvl="0" indent="0" algn="l" rtl="0">
                        <a:spcBef>
                          <a:spcPts val="0"/>
                        </a:spcBef>
                        <a:spcAft>
                          <a:spcPts val="0"/>
                        </a:spcAft>
                        <a:buNone/>
                      </a:pPr>
                      <a:r>
                        <a:rPr lang="en"/>
                        <a:t>340x</a:t>
                      </a:r>
                      <a:endParaRPr/>
                    </a:p>
                  </a:txBody>
                  <a:tcPr marL="91425" marR="91425" marT="91425" marB="91425"/>
                </a:tc>
                <a:tc>
                  <a:txBody>
                    <a:bodyPr/>
                    <a:lstStyle/>
                    <a:p>
                      <a:pPr marL="0" lvl="0" indent="0" algn="l" rtl="0">
                        <a:spcBef>
                          <a:spcPts val="0"/>
                        </a:spcBef>
                        <a:spcAft>
                          <a:spcPts val="0"/>
                        </a:spcAft>
                        <a:buNone/>
                      </a:pPr>
                      <a:r>
                        <a:rPr lang="en"/>
                        <a:t>230x</a:t>
                      </a:r>
                      <a:endParaRPr/>
                    </a:p>
                  </a:txBody>
                  <a:tcPr marL="91425" marR="91425" marT="91425" marB="91425"/>
                </a:tc>
                <a:tc>
                  <a:txBody>
                    <a:bodyPr/>
                    <a:lstStyle/>
                    <a:p>
                      <a:pPr marL="0" lvl="0" indent="0" algn="l" rtl="0">
                        <a:spcBef>
                          <a:spcPts val="0"/>
                        </a:spcBef>
                        <a:spcAft>
                          <a:spcPts val="0"/>
                        </a:spcAft>
                        <a:buNone/>
                      </a:pPr>
                      <a:r>
                        <a:rPr lang="en"/>
                        <a:t>125x</a:t>
                      </a:r>
                      <a:endParaRPr/>
                    </a:p>
                  </a:txBody>
                  <a:tcPr marL="91425" marR="91425" marT="91425" marB="91425"/>
                </a:tc>
                <a:tc>
                  <a:txBody>
                    <a:bodyPr/>
                    <a:lstStyle/>
                    <a:p>
                      <a:pPr marL="0" lvl="0" indent="0" algn="l" rtl="0">
                        <a:spcBef>
                          <a:spcPts val="0"/>
                        </a:spcBef>
                        <a:spcAft>
                          <a:spcPts val="0"/>
                        </a:spcAft>
                        <a:buNone/>
                      </a:pPr>
                      <a:r>
                        <a:rPr lang="en"/>
                        <a:t>100x</a:t>
                      </a:r>
                      <a:endParaRPr/>
                    </a:p>
                  </a:txBody>
                  <a:tcPr marL="91425" marR="91425" marT="91425" marB="91425"/>
                </a:tc>
                <a:tc>
                  <a:txBody>
                    <a:bodyPr/>
                    <a:lstStyle/>
                    <a:p>
                      <a:pPr marL="0" lvl="0" indent="0" algn="l" rtl="0">
                        <a:spcBef>
                          <a:spcPts val="0"/>
                        </a:spcBef>
                        <a:spcAft>
                          <a:spcPts val="0"/>
                        </a:spcAft>
                        <a:buNone/>
                      </a:pPr>
                      <a:r>
                        <a:rPr lang="en"/>
                        <a:t>99x</a:t>
                      </a:r>
                      <a:endParaRPr/>
                    </a:p>
                  </a:txBody>
                  <a:tcPr marL="91425" marR="91425" marT="91425" marB="91425"/>
                </a:tc>
                <a:tc>
                  <a:txBody>
                    <a:bodyPr/>
                    <a:lstStyle/>
                    <a:p>
                      <a:pPr marL="0" lvl="0" indent="0" algn="l" rtl="0">
                        <a:spcBef>
                          <a:spcPts val="0"/>
                        </a:spcBef>
                        <a:spcAft>
                          <a:spcPts val="0"/>
                        </a:spcAft>
                        <a:buNone/>
                      </a:pPr>
                      <a:r>
                        <a:rPr lang="en"/>
                        <a:t>[95x]</a:t>
                      </a: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Sources</a:t>
            </a:r>
            <a:endParaRPr/>
          </a:p>
        </p:txBody>
      </p:sp>
      <p:sp>
        <p:nvSpPr>
          <p:cNvPr id="226" name="Google Shape;226;p3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Point cloud from </a:t>
            </a:r>
            <a:r>
              <a:rPr lang="en" u="sng">
                <a:solidFill>
                  <a:schemeClr val="hlink"/>
                </a:solidFill>
                <a:hlinkClick r:id="rId3"/>
              </a:rPr>
              <a:t>http://semantic3d.net</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Based on pseudocode from:</a:t>
            </a:r>
            <a:endParaRPr/>
          </a:p>
          <a:p>
            <a:pPr marL="0" lvl="0" indent="0" algn="l" rtl="0">
              <a:spcBef>
                <a:spcPts val="1600"/>
              </a:spcBef>
              <a:spcAft>
                <a:spcPts val="0"/>
              </a:spcAft>
              <a:buNone/>
            </a:pPr>
            <a:r>
              <a:rPr lang="en" u="sng">
                <a:solidFill>
                  <a:schemeClr val="hlink"/>
                </a:solidFill>
                <a:hlinkClick r:id="rId4"/>
              </a:rPr>
              <a:t>https://robotik.informatik.uni-wuerzburg.de/telematics/download/3dresearch2011.pdf</a:t>
            </a:r>
            <a:endParaRPr/>
          </a:p>
          <a:p>
            <a:pPr marL="0" lvl="0" indent="0" algn="l" rtl="0">
              <a:spcBef>
                <a:spcPts val="160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6"/>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End</a:t>
            </a:r>
            <a:endParaRPr/>
          </a:p>
        </p:txBody>
      </p:sp>
      <p:sp>
        <p:nvSpPr>
          <p:cNvPr id="232" name="Google Shape;232;p36"/>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 for output.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Algorithm</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1: Perform hough transform to build accumulator of votes.</a:t>
            </a:r>
            <a:endParaRPr/>
          </a:p>
          <a:p>
            <a:pPr marL="0" lvl="0" indent="0" algn="l" rtl="0">
              <a:spcBef>
                <a:spcPts val="1600"/>
              </a:spcBef>
              <a:spcAft>
                <a:spcPts val="0"/>
              </a:spcAft>
              <a:buNone/>
            </a:pPr>
            <a:r>
              <a:rPr lang="en"/>
              <a:t>Step 2: Perform non-maximum suppression to eliminate all planes that are not local-maxima in the accumulator</a:t>
            </a:r>
            <a:endParaRPr/>
          </a:p>
          <a:p>
            <a:pPr marL="0" lvl="0" indent="0" algn="l" rtl="0">
              <a:spcBef>
                <a:spcPts val="1600"/>
              </a:spcBef>
              <a:spcAft>
                <a:spcPts val="1600"/>
              </a:spcAft>
              <a:buNone/>
            </a:pPr>
            <a:r>
              <a:rPr lang="en"/>
              <a:t>Step 3: Pick planes that have the highest number of votes.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2675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Suitability for GPU acceleration.</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Step 1 each point is voting independently of each other meaning that the votes could be cast in parallel.</a:t>
            </a:r>
            <a:endParaRPr/>
          </a:p>
          <a:p>
            <a:pPr marL="0" lvl="0" indent="0" algn="l" rtl="0">
              <a:spcBef>
                <a:spcPts val="1600"/>
              </a:spcBef>
              <a:spcAft>
                <a:spcPts val="0"/>
              </a:spcAft>
              <a:buNone/>
            </a:pPr>
            <a:r>
              <a:rPr lang="en"/>
              <a:t>Steps 2 and 3 involve operations on large 3d arrays and in step 2 each element of the output is dependent on a small “contiguous” section of the array.</a:t>
            </a:r>
            <a:endParaRPr/>
          </a:p>
          <a:p>
            <a:pPr marL="0" lvl="0" indent="0" algn="l" rtl="0">
              <a:spcBef>
                <a:spcPts val="1600"/>
              </a:spcBef>
              <a:spcAft>
                <a:spcPts val="0"/>
              </a:spcAft>
              <a:buNone/>
            </a:pPr>
            <a:r>
              <a:rPr lang="en"/>
              <a:t>The number of comparisons in step 3 can be drastically reduced via a reduction.</a:t>
            </a:r>
            <a:endParaRPr/>
          </a:p>
          <a:p>
            <a:pPr marL="0" lvl="0" indent="0" algn="l" rtl="0">
              <a:spcBef>
                <a:spcPts val="1600"/>
              </a:spcBef>
              <a:spcAft>
                <a:spcPts val="0"/>
              </a:spcAft>
              <a:buNone/>
            </a:pPr>
            <a:r>
              <a:rPr lang="en"/>
              <a:t>Only part of algorithm not done on GPU is converting indices back to planes.</a:t>
            </a:r>
            <a:endParaRPr/>
          </a:p>
          <a:p>
            <a:pPr marL="0" lvl="0" indent="0" algn="l" rtl="0">
              <a:spcBef>
                <a:spcPts val="1600"/>
              </a:spcBef>
              <a:spcAft>
                <a:spcPts val="0"/>
              </a:spcAft>
              <a:buNone/>
            </a:pPr>
            <a:r>
              <a:rPr lang="en"/>
              <a:t>Converting indices back to planes is &lt;1% of the execution time.</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Step 1: Hough Transform</a:t>
            </a:r>
            <a:endParaRPr dirty="0"/>
          </a:p>
        </p:txBody>
      </p:sp>
      <p:sp>
        <p:nvSpPr>
          <p:cNvPr id="110" name="Google Shape;110;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 values x,y,z,theta,and phi the value of rho can be calculated with this formula:</a:t>
            </a:r>
            <a:endParaRPr/>
          </a:p>
          <a:p>
            <a:pPr marL="0" lvl="0" indent="0" algn="l" rtl="0">
              <a:spcBef>
                <a:spcPts val="1600"/>
              </a:spcBef>
              <a:spcAft>
                <a:spcPts val="0"/>
              </a:spcAft>
              <a:buNone/>
            </a:pPr>
            <a:r>
              <a:rPr lang="en"/>
              <a:t>rho=  x*sin(phi)*cos(theta)  +  y*sin(phi)*sin(theta)  +  z*cos(phi)</a:t>
            </a:r>
            <a:endParaRPr/>
          </a:p>
          <a:p>
            <a:pPr marL="0" lvl="0" indent="0" algn="l" rtl="0">
              <a:spcBef>
                <a:spcPts val="1600"/>
              </a:spcBef>
              <a:spcAft>
                <a:spcPts val="0"/>
              </a:spcAft>
              <a:buNone/>
            </a:pPr>
            <a:r>
              <a:rPr lang="en"/>
              <a:t>Basic idea: Iterate through all points and for each point iterate through all theta/phi values, calculate rho, and increment bin in accumulator.</a:t>
            </a:r>
            <a:endParaRPr/>
          </a:p>
          <a:p>
            <a:pPr marL="0" lvl="0" indent="0" algn="l" rtl="0">
              <a:spcBef>
                <a:spcPts val="1600"/>
              </a:spcBef>
              <a:spcAft>
                <a:spcPts val="1600"/>
              </a:spcAft>
              <a:buNone/>
            </a:pPr>
            <a:r>
              <a:rPr lang="en"/>
              <a:t>Bin widths of 1 were used for the accumulator.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Hough Transform: CPU</a:t>
            </a:r>
            <a:endParaRPr/>
          </a:p>
        </p:txBody>
      </p:sp>
      <p:sp>
        <p:nvSpPr>
          <p:cNvPr id="116" name="Google Shape;116;p18"/>
          <p:cNvSpPr txBox="1">
            <a:spLocks noGrp="1"/>
          </p:cNvSpPr>
          <p:nvPr>
            <p:ph type="body" idx="4294967295"/>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a:p>
            <a:pPr marL="0" lvl="0" indent="0" algn="l" rtl="0">
              <a:lnSpc>
                <a:spcPct val="100000"/>
              </a:lnSpc>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a:t>}</a:t>
            </a:r>
            <a:endParaRPr/>
          </a:p>
        </p:txBody>
      </p:sp>
      <p:pic>
        <p:nvPicPr>
          <p:cNvPr id="117" name="Google Shape;117;p18"/>
          <p:cNvPicPr preferRelativeResize="0"/>
          <p:nvPr/>
        </p:nvPicPr>
        <p:blipFill>
          <a:blip r:embed="rId3">
            <a:alphaModFix/>
          </a:blip>
          <a:stretch>
            <a:fillRect/>
          </a:stretch>
        </p:blipFill>
        <p:spPr>
          <a:xfrm>
            <a:off x="311688" y="1017800"/>
            <a:ext cx="8029575" cy="3600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Hough Transform: Naive GPU</a:t>
            </a:r>
            <a:endParaRPr/>
          </a:p>
        </p:txBody>
      </p:sp>
      <p:sp>
        <p:nvSpPr>
          <p:cNvPr id="123" name="Google Shape;123;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Directly port CPU version to GPU, have each thread cast all votes for one point.</a:t>
            </a:r>
            <a:endParaRPr/>
          </a:p>
          <a:p>
            <a:pPr marL="0" lvl="0" indent="0" algn="l" rtl="0">
              <a:spcBef>
                <a:spcPts val="1600"/>
              </a:spcBef>
              <a:spcAft>
                <a:spcPts val="0"/>
              </a:spcAft>
              <a:buNone/>
            </a:pPr>
            <a:r>
              <a:rPr lang="en"/>
              <a:t>AtomicAdd must be used to prevent collisions in accumulator. </a:t>
            </a:r>
            <a:endParaRPr/>
          </a:p>
          <a:p>
            <a:pPr marL="0" lvl="0" indent="0" algn="l" rtl="0">
              <a:spcBef>
                <a:spcPts val="1600"/>
              </a:spcBef>
              <a:spcAft>
                <a:spcPts val="0"/>
              </a:spcAft>
              <a:buNone/>
            </a:pPr>
            <a:r>
              <a:rPr lang="en"/>
              <a:t>The naive version is a scatter implementation, each thread must have access to the entire accumulator because it is impossible to know where a point will send its votes before it does.</a:t>
            </a:r>
            <a:endParaRPr/>
          </a:p>
          <a:p>
            <a:pPr marL="0" lvl="0" indent="0" algn="l" rtl="0">
              <a:spcBef>
                <a:spcPts val="1600"/>
              </a:spcBef>
              <a:spcAft>
                <a:spcPts val="1600"/>
              </a:spcAft>
              <a:buNone/>
            </a:pPr>
            <a:r>
              <a:rPr lang="en"/>
              <a:t>O(n) threads do O(1) work each.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Hough Transform: Naive GPU</a:t>
            </a:r>
            <a:endParaRPr/>
          </a:p>
        </p:txBody>
      </p:sp>
      <p:sp>
        <p:nvSpPr>
          <p:cNvPr id="129" name="Google Shape;129;p20"/>
          <p:cNvSpPr txBox="1">
            <a:spLocks noGrp="1"/>
          </p:cNvSpPr>
          <p:nvPr>
            <p:ph type="body" idx="4294967295"/>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a:p>
            <a:pPr marL="0" lvl="0" indent="0" algn="l" rtl="0">
              <a:lnSpc>
                <a:spcPct val="100000"/>
              </a:lnSpc>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30" name="Google Shape;130;p20"/>
          <p:cNvPicPr preferRelativeResize="0"/>
          <p:nvPr/>
        </p:nvPicPr>
        <p:blipFill>
          <a:blip r:embed="rId3">
            <a:alphaModFix/>
          </a:blip>
          <a:stretch>
            <a:fillRect/>
          </a:stretch>
        </p:blipFill>
        <p:spPr>
          <a:xfrm>
            <a:off x="340213" y="1145213"/>
            <a:ext cx="8677275" cy="2981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Hough Transform: Optimized GPU</a:t>
            </a:r>
            <a:endParaRPr/>
          </a:p>
        </p:txBody>
      </p:sp>
      <p:sp>
        <p:nvSpPr>
          <p:cNvPr id="136" name="Google Shape;136;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Switch from scatter to gather: Each thread is given a pair (Theta,Phi) and calculates the vote each point makes with those values. Each thread has its own row for rho in the accumulator.</a:t>
            </a:r>
            <a:endParaRPr/>
          </a:p>
          <a:p>
            <a:pPr marL="0" lvl="0" indent="0" algn="l" rtl="0">
              <a:spcBef>
                <a:spcPts val="1600"/>
              </a:spcBef>
              <a:spcAft>
                <a:spcPts val="0"/>
              </a:spcAft>
              <a:buNone/>
            </a:pPr>
            <a:r>
              <a:rPr lang="en"/>
              <a:t>This allows:</a:t>
            </a:r>
            <a:endParaRPr/>
          </a:p>
          <a:p>
            <a:pPr marL="914400" lvl="1" indent="-317500" algn="l" rtl="0">
              <a:spcBef>
                <a:spcPts val="1600"/>
              </a:spcBef>
              <a:spcAft>
                <a:spcPts val="0"/>
              </a:spcAft>
              <a:buSzPts val="1400"/>
              <a:buChar char="○"/>
            </a:pPr>
            <a:r>
              <a:rPr lang="en" sz="1400"/>
              <a:t>Removal of atomic add</a:t>
            </a:r>
            <a:endParaRPr sz="1400"/>
          </a:p>
          <a:p>
            <a:pPr marL="914400" lvl="1" indent="-317500" algn="l" rtl="0">
              <a:spcBef>
                <a:spcPts val="0"/>
              </a:spcBef>
              <a:spcAft>
                <a:spcPts val="0"/>
              </a:spcAft>
              <a:buSzPts val="1400"/>
              <a:buChar char="○"/>
            </a:pPr>
            <a:r>
              <a:rPr lang="en" sz="1400"/>
              <a:t>Storage of sin/cos values in registers.</a:t>
            </a:r>
            <a:endParaRPr sz="1400"/>
          </a:p>
          <a:p>
            <a:pPr marL="914400" lvl="1" indent="-317500" algn="l" rtl="0">
              <a:spcBef>
                <a:spcPts val="0"/>
              </a:spcBef>
              <a:spcAft>
                <a:spcPts val="0"/>
              </a:spcAft>
              <a:buSzPts val="1400"/>
              <a:buChar char="○"/>
            </a:pPr>
            <a:r>
              <a:rPr lang="en"/>
              <a:t>Storage of</a:t>
            </a:r>
            <a:r>
              <a:rPr lang="en" sz="1400"/>
              <a:t> points in constant memory.</a:t>
            </a:r>
            <a:endParaRPr sz="1400"/>
          </a:p>
          <a:p>
            <a:pPr marL="914400" lvl="1" indent="-317500" algn="l" rtl="0">
              <a:spcBef>
                <a:spcPts val="0"/>
              </a:spcBef>
              <a:spcAft>
                <a:spcPts val="0"/>
              </a:spcAft>
              <a:buSzPts val="1400"/>
              <a:buChar char="○"/>
            </a:pPr>
            <a:r>
              <a:rPr lang="en" sz="1400"/>
              <a:t>Giving each thread a local copy of its row to reduce global memory accesses.</a:t>
            </a:r>
            <a:endParaRPr sz="1400"/>
          </a:p>
          <a:p>
            <a:pPr marL="0" lvl="0" indent="0" algn="l" rtl="0">
              <a:spcBef>
                <a:spcPts val="1600"/>
              </a:spcBef>
              <a:spcAft>
                <a:spcPts val="1600"/>
              </a:spcAft>
              <a:buNone/>
            </a:pPr>
            <a:r>
              <a:rPr lang="en"/>
              <a:t>O(1) threads with O(n) work each</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1065</Words>
  <Application>Microsoft Office PowerPoint</Application>
  <PresentationFormat>On-screen Show (16:9)</PresentationFormat>
  <Paragraphs>192</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Roboto</vt:lpstr>
      <vt:lpstr>Arial</vt:lpstr>
      <vt:lpstr>Geometric</vt:lpstr>
      <vt:lpstr>3D Plane Detection via Hough Transform</vt:lpstr>
      <vt:lpstr>Plane Detection</vt:lpstr>
      <vt:lpstr>Algorithm</vt:lpstr>
      <vt:lpstr>Suitability for GPU acceleration.</vt:lpstr>
      <vt:lpstr>Step 1: Hough Transform</vt:lpstr>
      <vt:lpstr>Hough Transform: CPU</vt:lpstr>
      <vt:lpstr>Hough Transform: Naive GPU</vt:lpstr>
      <vt:lpstr>Hough Transform: Naive GPU</vt:lpstr>
      <vt:lpstr>Hough Transform: Optimized GPU</vt:lpstr>
      <vt:lpstr>Hough Transform: Optimized GPU</vt:lpstr>
      <vt:lpstr>Step 2: Non-maximum Suppression</vt:lpstr>
      <vt:lpstr>Non-maximum Suppression: CPU</vt:lpstr>
      <vt:lpstr>Non-maximum Suppression: Naive GPU </vt:lpstr>
      <vt:lpstr>Non-maximum Suppression: Optimized GPU</vt:lpstr>
      <vt:lpstr>Non-maximum Suppression: Optimized GPU</vt:lpstr>
      <vt:lpstr>Step 3: Determine Winning Planes</vt:lpstr>
      <vt:lpstr>Determine Winning Planes: CPU</vt:lpstr>
      <vt:lpstr>Determine Winning Planes: Naive GPU</vt:lpstr>
      <vt:lpstr>Determine Winning Planes: Optimized GPU </vt:lpstr>
      <vt:lpstr>Determine Winning Planes: Optimized GPU</vt:lpstr>
      <vt:lpstr>Timing: Number of planes</vt:lpstr>
      <vt:lpstr>Timing: Number of points</vt:lpstr>
      <vt:lpstr>Sources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Plane Detection via Hough Transform</dc:title>
  <cp:lastModifiedBy>Anthony Duca</cp:lastModifiedBy>
  <cp:revision>1</cp:revision>
  <dcterms:modified xsi:type="dcterms:W3CDTF">2020-04-29T20:33:44Z</dcterms:modified>
</cp:coreProperties>
</file>