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e4557ec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e4557ec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e4557ec1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e4557ec1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e4557ec1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e4557ec1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e4557ec1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e4557ec1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e4557ec1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e4557ec1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f320ab4ea_0_2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f320ab4ea_0_2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 there a correlation between ukraine casualties (IV/numerical), date (IV/categorical) and Avg sentiments (DV/numerical)?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Conduct statistical test?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e4557ec18_0_2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e4557ec1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f320ab4ea_0_24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f320ab4ea_0_2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f320ab4ea_0_2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f320ab4ea_0_2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example, 'ukraine' is not one of the most important features even though it</a:t>
            </a:r>
            <a:r>
              <a:rPr lang="pt-BR"/>
              <a:t>'s the most frequent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These frequent words do not help much in the classification of positive or negative as it appears frequently in both cases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e4557ec18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e4557ec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 boxplots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4557ec1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4557ec1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f320ab4ea_0_2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f320ab4ea_0_2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f320ab4ea_0_2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f320ab4ea_0_2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Multinomial = more than 2. Good for word 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Based on probability P(word|positive)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f320ab4ea_0_2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f320ab4ea_0_2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eb53fa4c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eb53fa4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 SVC and Logistic Regression had best mean accuracy of 84%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e4557ec1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e4557ec1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f38b6ce67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f38b6ce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e4557ec1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e4557ec1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e4557ec1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e4557ec1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4557ec1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e4557ec1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e4557ec18_0_2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e4557ec1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e4557ec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e4557ec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e4557ec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e4557ec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Tweet can contain up to </a:t>
            </a:r>
            <a:r>
              <a:rPr b="1" lang="pt-BR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280 characters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e4557ec1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e4557ec1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eb53fa4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eb53fa4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State that Twitter sample is biased towards Ukraine supporters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#WarInUkraine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6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Analyzing the Sentiment Distribution of Tweets about the 2022 War in Ukraine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6847150" y="1577750"/>
            <a:ext cx="1869000" cy="343800"/>
          </a:xfrm>
          <a:prstGeom prst="wedgeRoundRectCallout">
            <a:avLst>
              <a:gd fmla="val -21501" name="adj1"/>
              <a:gd fmla="val 48504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72" name="Google Shape;172;p22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22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22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22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22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22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22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22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22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2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82" name="Google Shape;182;p22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Analysis</a:t>
            </a:r>
            <a:endParaRPr/>
          </a:p>
        </p:txBody>
      </p:sp>
      <p:sp>
        <p:nvSpPr>
          <p:cNvPr id="184" name="Google Shape;184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Technology: Python (pandas, vader, matplotlib)</a:t>
            </a:r>
            <a:endParaRPr sz="1900"/>
          </a:p>
        </p:txBody>
      </p:sp>
      <p:grpSp>
        <p:nvGrpSpPr>
          <p:cNvPr id="185" name="Google Shape;185;p22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86" name="Google Shape;186;p22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87" name="Google Shape;187;p22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2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2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97" name="Google Shape;197;p22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98" name="Google Shape;198;p22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2"/>
          <p:cNvSpPr txBox="1"/>
          <p:nvPr>
            <p:ph idx="2" type="body"/>
          </p:nvPr>
        </p:nvSpPr>
        <p:spPr>
          <a:xfrm>
            <a:off x="6847150" y="1606400"/>
            <a:ext cx="18690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crescimento máximo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VADER </a:t>
            </a:r>
            <a:r>
              <a:rPr lang="pt-BR" sz="2400"/>
              <a:t>(Valence Aware Dictionary for sEntiment Reasoning)</a:t>
            </a:r>
            <a:r>
              <a:rPr lang="pt-BR"/>
              <a:t> </a:t>
            </a:r>
            <a:endParaRPr sz="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2433600" y="1194250"/>
            <a:ext cx="59826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Sentiment analysis tool tailored to social media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Vader Lexicon: dictionary with a unique list of strings</a:t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 b="1477" l="4278" r="0" t="0"/>
          <a:stretch/>
        </p:blipFill>
        <p:spPr>
          <a:xfrm>
            <a:off x="832200" y="1194250"/>
            <a:ext cx="1148850" cy="29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/>
          <p:nvPr/>
        </p:nvSpPr>
        <p:spPr>
          <a:xfrm>
            <a:off x="2765550" y="2179050"/>
            <a:ext cx="1611300" cy="1522800"/>
          </a:xfrm>
          <a:prstGeom prst="flowChartConnector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Known text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(vader lexicon)</a:t>
            </a:r>
            <a:endParaRPr sz="900"/>
          </a:p>
        </p:txBody>
      </p:sp>
      <p:sp>
        <p:nvSpPr>
          <p:cNvPr id="215" name="Google Shape;215;p23"/>
          <p:cNvSpPr/>
          <p:nvPr/>
        </p:nvSpPr>
        <p:spPr>
          <a:xfrm>
            <a:off x="5432150" y="2166700"/>
            <a:ext cx="1611300" cy="1522800"/>
          </a:xfrm>
          <a:prstGeom prst="flowChartConnector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Unknown</a:t>
            </a: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text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(tweets - war in Ukraine)</a:t>
            </a:r>
            <a:endParaRPr sz="1100"/>
          </a:p>
        </p:txBody>
      </p:sp>
      <p:cxnSp>
        <p:nvCxnSpPr>
          <p:cNvPr id="216" name="Google Shape;216;p23"/>
          <p:cNvCxnSpPr>
            <a:stCxn id="214" idx="6"/>
          </p:cNvCxnSpPr>
          <p:nvPr/>
        </p:nvCxnSpPr>
        <p:spPr>
          <a:xfrm>
            <a:off x="4376850" y="2940450"/>
            <a:ext cx="1071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3"/>
          <p:cNvSpPr txBox="1"/>
          <p:nvPr/>
        </p:nvSpPr>
        <p:spPr>
          <a:xfrm>
            <a:off x="4430950" y="2673025"/>
            <a:ext cx="9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 Distributions</a:t>
            </a:r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25" y="1241113"/>
            <a:ext cx="3896866" cy="26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175" y="1241113"/>
            <a:ext cx="4605400" cy="26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Polarity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across Time</a:t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 rotWithShape="1">
          <a:blip r:embed="rId3">
            <a:alphaModFix/>
          </a:blip>
          <a:srcRect b="0" l="0" r="0" t="7433"/>
          <a:stretch/>
        </p:blipFill>
        <p:spPr>
          <a:xfrm>
            <a:off x="2652700" y="73225"/>
            <a:ext cx="5560150" cy="5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311700" y="410000"/>
            <a:ext cx="2826900" cy="21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Polarity</a:t>
            </a:r>
            <a:r>
              <a:rPr lang="pt-BR"/>
              <a:t> </a:t>
            </a:r>
            <a:r>
              <a:rPr lang="pt-BR"/>
              <a:t>Heatmap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by Country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 Date</a:t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650" y="170350"/>
            <a:ext cx="6104000" cy="48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311700" y="410000"/>
            <a:ext cx="3234900" cy="1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Relation between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Polarity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Casualties</a:t>
            </a: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025" y="410000"/>
            <a:ext cx="5392251" cy="421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8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48" name="Google Shape;248;p28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28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28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28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28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2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2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28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28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28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58" name="Google Shape;258;p2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Machine Learning</a:t>
            </a:r>
            <a:endParaRPr/>
          </a:p>
        </p:txBody>
      </p:sp>
      <p:sp>
        <p:nvSpPr>
          <p:cNvPr id="259" name="Google Shape;259;p2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Technology: Python (pandas, numpy, sklearn, </a:t>
            </a:r>
            <a:r>
              <a:rPr lang="pt-BR" sz="1900"/>
              <a:t>matplotlib, seaborn</a:t>
            </a:r>
            <a:r>
              <a:rPr lang="pt-BR" sz="1900"/>
              <a:t>)</a:t>
            </a:r>
            <a:endParaRPr sz="1900"/>
          </a:p>
        </p:txBody>
      </p:sp>
      <p:grpSp>
        <p:nvGrpSpPr>
          <p:cNvPr id="260" name="Google Shape;260;p28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61" name="Google Shape;261;p28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62" name="Google Shape;262;p2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28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71" name="Google Shape;271;p28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72" name="Google Shape;272;p28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Classification Algorithms</a:t>
            </a:r>
            <a:endParaRPr/>
          </a:p>
        </p:txBody>
      </p:sp>
      <p:sp>
        <p:nvSpPr>
          <p:cNvPr id="285" name="Google Shape;285;p29"/>
          <p:cNvSpPr txBox="1"/>
          <p:nvPr>
            <p:ph idx="4294967295" type="body"/>
          </p:nvPr>
        </p:nvSpPr>
        <p:spPr>
          <a:xfrm>
            <a:off x="514375" y="1076075"/>
            <a:ext cx="76671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Independent Variables or Features = text (transformed into numerical)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Dependent Variable or Outcome = sentiment (categorical)</a:t>
            </a:r>
            <a:endParaRPr sz="1700"/>
          </a:p>
        </p:txBody>
      </p:sp>
      <p:sp>
        <p:nvSpPr>
          <p:cNvPr id="286" name="Google Shape;286;p29"/>
          <p:cNvSpPr txBox="1"/>
          <p:nvPr/>
        </p:nvSpPr>
        <p:spPr>
          <a:xfrm>
            <a:off x="439225" y="3455575"/>
            <a:ext cx="3773100" cy="50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 txBox="1"/>
          <p:nvPr>
            <p:ph idx="4294967295" type="body"/>
          </p:nvPr>
        </p:nvSpPr>
        <p:spPr>
          <a:xfrm>
            <a:off x="548634" y="3457058"/>
            <a:ext cx="36636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Linear Support Vector Classifier (SVC)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4839300" y="3456313"/>
            <a:ext cx="3773100" cy="50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 txBox="1"/>
          <p:nvPr>
            <p:ph idx="4294967295" type="body"/>
          </p:nvPr>
        </p:nvSpPr>
        <p:spPr>
          <a:xfrm>
            <a:off x="4948709" y="3457795"/>
            <a:ext cx="36636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Logistic Regression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439225" y="2687300"/>
            <a:ext cx="3773100" cy="50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 txBox="1"/>
          <p:nvPr>
            <p:ph idx="4294967295" type="body"/>
          </p:nvPr>
        </p:nvSpPr>
        <p:spPr>
          <a:xfrm>
            <a:off x="548634" y="2688783"/>
            <a:ext cx="36636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Random Forest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4839300" y="2688038"/>
            <a:ext cx="3773100" cy="50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 txBox="1"/>
          <p:nvPr>
            <p:ph idx="4294967295" type="body"/>
          </p:nvPr>
        </p:nvSpPr>
        <p:spPr>
          <a:xfrm>
            <a:off x="4948709" y="2689520"/>
            <a:ext cx="36636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Multinomial Naive Bayes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311700" y="410000"/>
            <a:ext cx="85206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 Frequency- Inverse Document Frequency (TF-IDF)</a:t>
            </a:r>
            <a:endParaRPr/>
          </a:p>
        </p:txBody>
      </p:sp>
      <p:sp>
        <p:nvSpPr>
          <p:cNvPr id="299" name="Google Shape;299;p30"/>
          <p:cNvSpPr txBox="1"/>
          <p:nvPr>
            <p:ph idx="4294967295" type="body"/>
          </p:nvPr>
        </p:nvSpPr>
        <p:spPr>
          <a:xfrm>
            <a:off x="480600" y="1368875"/>
            <a:ext cx="76671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Vectorization method = converts text into numbers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Terms that appear frequently are weighted less</a:t>
            </a:r>
            <a:endParaRPr sz="1700"/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311700" y="2297250"/>
            <a:ext cx="65349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 Importance</a:t>
            </a:r>
            <a:endParaRPr/>
          </a:p>
        </p:txBody>
      </p:sp>
      <p:pic>
        <p:nvPicPr>
          <p:cNvPr id="301" name="Google Shape;3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70946"/>
            <a:ext cx="6779325" cy="2162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 Models: Random Forest</a:t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3659286" y="1355530"/>
            <a:ext cx="1825500" cy="525300"/>
          </a:xfrm>
          <a:prstGeom prst="rect">
            <a:avLst/>
          </a:prstGeom>
          <a:solidFill>
            <a:srgbClr val="551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Tweet Texts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1652938" y="2347302"/>
            <a:ext cx="1825500" cy="525300"/>
          </a:xfrm>
          <a:prstGeom prst="rect">
            <a:avLst/>
          </a:prstGeom>
          <a:solidFill>
            <a:srgbClr val="761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Weight 1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5665522" y="2347302"/>
            <a:ext cx="1825500" cy="525300"/>
          </a:xfrm>
          <a:prstGeom prst="rect">
            <a:avLst/>
          </a:prstGeom>
          <a:solidFill>
            <a:srgbClr val="761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Weight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6668709" y="3262666"/>
            <a:ext cx="1825500" cy="525300"/>
          </a:xfrm>
          <a:prstGeom prst="rect">
            <a:avLst/>
          </a:prstGeom>
          <a:solidFill>
            <a:srgbClr val="922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Negative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4662423" y="3262666"/>
            <a:ext cx="1825500" cy="525300"/>
          </a:xfrm>
          <a:prstGeom prst="rect">
            <a:avLst/>
          </a:prstGeom>
          <a:solidFill>
            <a:srgbClr val="922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Positive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2656125" y="3262666"/>
            <a:ext cx="1825500" cy="525300"/>
          </a:xfrm>
          <a:prstGeom prst="rect">
            <a:avLst/>
          </a:prstGeom>
          <a:solidFill>
            <a:srgbClr val="922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Negative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649839" y="3262666"/>
            <a:ext cx="1825500" cy="525300"/>
          </a:xfrm>
          <a:prstGeom prst="rect">
            <a:avLst/>
          </a:prstGeom>
          <a:solidFill>
            <a:srgbClr val="922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Positive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4" name="Google Shape;314;p31"/>
          <p:cNvCxnSpPr>
            <a:stCxn id="307" idx="2"/>
            <a:endCxn id="309" idx="0"/>
          </p:cNvCxnSpPr>
          <p:nvPr/>
        </p:nvCxnSpPr>
        <p:spPr>
          <a:xfrm flipH="1" rot="-5400000">
            <a:off x="5341836" y="1111030"/>
            <a:ext cx="466500" cy="2006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31"/>
          <p:cNvCxnSpPr>
            <a:stCxn id="308" idx="0"/>
            <a:endCxn id="307" idx="2"/>
          </p:cNvCxnSpPr>
          <p:nvPr/>
        </p:nvCxnSpPr>
        <p:spPr>
          <a:xfrm rot="-5400000">
            <a:off x="3335638" y="1110852"/>
            <a:ext cx="466500" cy="2006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31"/>
          <p:cNvCxnSpPr>
            <a:stCxn id="308" idx="2"/>
            <a:endCxn id="312" idx="0"/>
          </p:cNvCxnSpPr>
          <p:nvPr/>
        </p:nvCxnSpPr>
        <p:spPr>
          <a:xfrm flipH="1" rot="-5400000">
            <a:off x="2872288" y="2566002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31"/>
          <p:cNvCxnSpPr>
            <a:stCxn id="313" idx="0"/>
            <a:endCxn id="308" idx="2"/>
          </p:cNvCxnSpPr>
          <p:nvPr/>
        </p:nvCxnSpPr>
        <p:spPr>
          <a:xfrm rot="-5400000">
            <a:off x="1869189" y="2566066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31"/>
          <p:cNvCxnSpPr>
            <a:stCxn id="309" idx="2"/>
            <a:endCxn id="310" idx="0"/>
          </p:cNvCxnSpPr>
          <p:nvPr/>
        </p:nvCxnSpPr>
        <p:spPr>
          <a:xfrm flipH="1" rot="-5400000">
            <a:off x="6884872" y="2566002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31"/>
          <p:cNvCxnSpPr>
            <a:stCxn id="311" idx="0"/>
            <a:endCxn id="309" idx="2"/>
          </p:cNvCxnSpPr>
          <p:nvPr/>
        </p:nvCxnSpPr>
        <p:spPr>
          <a:xfrm rot="-5400000">
            <a:off x="5881773" y="2566066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About Topic: War in Ukraine &amp; Sentiment Analysis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War in Ukraine</a:t>
            </a:r>
            <a:endParaRPr b="1"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On Feb 24, 22, Russia invades Ukraine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Onset of worldwide tensions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Cause direct or indirect impact on people's lives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/>
              <a:t>Sentiment Analysis</a:t>
            </a:r>
            <a:endParaRPr b="1"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Assess the sentiments people have about an event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 Models: Linear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32"/>
          <p:cNvGrpSpPr/>
          <p:nvPr/>
        </p:nvGrpSpPr>
        <p:grpSpPr>
          <a:xfrm>
            <a:off x="2071525" y="1377238"/>
            <a:ext cx="4885750" cy="2797313"/>
            <a:chOff x="993925" y="1377238"/>
            <a:chExt cx="4885750" cy="2797313"/>
          </a:xfrm>
        </p:grpSpPr>
        <p:cxnSp>
          <p:nvCxnSpPr>
            <p:cNvPr id="326" name="Google Shape;326;p32"/>
            <p:cNvCxnSpPr/>
            <p:nvPr/>
          </p:nvCxnSpPr>
          <p:spPr>
            <a:xfrm flipH="1" rot="10800000">
              <a:off x="993925" y="1485650"/>
              <a:ext cx="10500" cy="265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7" name="Google Shape;327;p32"/>
            <p:cNvCxnSpPr/>
            <p:nvPr/>
          </p:nvCxnSpPr>
          <p:spPr>
            <a:xfrm>
              <a:off x="1004375" y="4143050"/>
              <a:ext cx="4875300" cy="3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8" name="Google Shape;328;p32"/>
            <p:cNvSpPr txBox="1"/>
            <p:nvPr/>
          </p:nvSpPr>
          <p:spPr>
            <a:xfrm>
              <a:off x="1925075" y="3515275"/>
              <a:ext cx="95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Roboto"/>
                  <a:ea typeface="Roboto"/>
                  <a:cs typeface="Roboto"/>
                  <a:sym typeface="Roboto"/>
                </a:rPr>
                <a:t>Negative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" name="Google Shape;329;p32"/>
            <p:cNvSpPr txBox="1"/>
            <p:nvPr/>
          </p:nvSpPr>
          <p:spPr>
            <a:xfrm>
              <a:off x="4095900" y="2066975"/>
              <a:ext cx="95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Roboto"/>
                  <a:ea typeface="Roboto"/>
                  <a:cs typeface="Roboto"/>
                  <a:sym typeface="Roboto"/>
                </a:rPr>
                <a:t>Positive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0" name="Google Shape;330;p32"/>
            <p:cNvCxnSpPr/>
            <p:nvPr/>
          </p:nvCxnSpPr>
          <p:spPr>
            <a:xfrm>
              <a:off x="2019225" y="1694875"/>
              <a:ext cx="2532000" cy="200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32"/>
            <p:cNvCxnSpPr/>
            <p:nvPr/>
          </p:nvCxnSpPr>
          <p:spPr>
            <a:xfrm>
              <a:off x="1784525" y="1983275"/>
              <a:ext cx="2532000" cy="200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32"/>
            <p:cNvCxnSpPr/>
            <p:nvPr/>
          </p:nvCxnSpPr>
          <p:spPr>
            <a:xfrm>
              <a:off x="2271700" y="1377238"/>
              <a:ext cx="2532000" cy="200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333" name="Google Shape;333;p32"/>
            <p:cNvSpPr/>
            <p:nvPr/>
          </p:nvSpPr>
          <p:spPr>
            <a:xfrm>
              <a:off x="1558875" y="3358375"/>
              <a:ext cx="152400" cy="156900"/>
            </a:xfrm>
            <a:prstGeom prst="flowChartConnector">
              <a:avLst/>
            </a:prstGeom>
            <a:solidFill>
              <a:srgbClr val="9225A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2663325" y="2778425"/>
              <a:ext cx="152400" cy="156900"/>
            </a:xfrm>
            <a:prstGeom prst="flowChartConnector">
              <a:avLst/>
            </a:prstGeom>
            <a:solidFill>
              <a:srgbClr val="9225A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2815725" y="3146850"/>
              <a:ext cx="152400" cy="156900"/>
            </a:xfrm>
            <a:prstGeom prst="flowChartConnector">
              <a:avLst/>
            </a:prstGeom>
            <a:solidFill>
              <a:srgbClr val="9225A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2324975" y="3190088"/>
              <a:ext cx="152400" cy="156900"/>
            </a:xfrm>
            <a:prstGeom prst="flowChartConnector">
              <a:avLst/>
            </a:prstGeom>
            <a:solidFill>
              <a:srgbClr val="9225A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1866825" y="2778425"/>
              <a:ext cx="152400" cy="156900"/>
            </a:xfrm>
            <a:prstGeom prst="flowChartConnector">
              <a:avLst/>
            </a:prstGeom>
            <a:solidFill>
              <a:srgbClr val="9225A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2324975" y="2864900"/>
              <a:ext cx="152400" cy="156900"/>
            </a:xfrm>
            <a:prstGeom prst="flowChartConnector">
              <a:avLst/>
            </a:prstGeom>
            <a:solidFill>
              <a:srgbClr val="9225A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3209025" y="1983275"/>
              <a:ext cx="152400" cy="156900"/>
            </a:xfrm>
            <a:prstGeom prst="flowChartConnector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3773825" y="2140175"/>
              <a:ext cx="152400" cy="156900"/>
            </a:xfrm>
            <a:prstGeom prst="flowChartConnector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3621413" y="1826375"/>
              <a:ext cx="152400" cy="156900"/>
            </a:xfrm>
            <a:prstGeom prst="flowChartConnector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4186200" y="2444975"/>
              <a:ext cx="152400" cy="156900"/>
            </a:xfrm>
            <a:prstGeom prst="flowChartConnector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4651300" y="1910075"/>
              <a:ext cx="152400" cy="156900"/>
            </a:xfrm>
            <a:prstGeom prst="flowChartConnector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4033800" y="1826375"/>
              <a:ext cx="152400" cy="156900"/>
            </a:xfrm>
            <a:prstGeom prst="flowChartConnector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 Models: Multinomial Naive Bayes</a:t>
            </a:r>
            <a:endParaRPr/>
          </a:p>
        </p:txBody>
      </p:sp>
      <p:grpSp>
        <p:nvGrpSpPr>
          <p:cNvPr id="350" name="Google Shape;350;p33"/>
          <p:cNvGrpSpPr/>
          <p:nvPr/>
        </p:nvGrpSpPr>
        <p:grpSpPr>
          <a:xfrm>
            <a:off x="311708" y="1771893"/>
            <a:ext cx="3956366" cy="2177408"/>
            <a:chOff x="311693" y="1668484"/>
            <a:chExt cx="4144093" cy="2280725"/>
          </a:xfrm>
        </p:grpSpPr>
        <p:cxnSp>
          <p:nvCxnSpPr>
            <p:cNvPr id="351" name="Google Shape;351;p33"/>
            <p:cNvCxnSpPr/>
            <p:nvPr/>
          </p:nvCxnSpPr>
          <p:spPr>
            <a:xfrm flipH="1" rot="10800000">
              <a:off x="311693" y="1668484"/>
              <a:ext cx="8906" cy="2254007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2" name="Google Shape;352;p33"/>
            <p:cNvCxnSpPr/>
            <p:nvPr/>
          </p:nvCxnSpPr>
          <p:spPr>
            <a:xfrm>
              <a:off x="320557" y="3922491"/>
              <a:ext cx="4135229" cy="26718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3" name="Google Shape;353;p33"/>
            <p:cNvSpPr txBox="1"/>
            <p:nvPr/>
          </p:nvSpPr>
          <p:spPr>
            <a:xfrm>
              <a:off x="1101501" y="3390000"/>
              <a:ext cx="9987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Roboto"/>
                  <a:ea typeface="Roboto"/>
                  <a:cs typeface="Roboto"/>
                  <a:sym typeface="Roboto"/>
                </a:rPr>
                <a:t>Negative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" name="Google Shape;354;p33"/>
            <p:cNvSpPr txBox="1"/>
            <p:nvPr/>
          </p:nvSpPr>
          <p:spPr>
            <a:xfrm>
              <a:off x="2942803" y="2161575"/>
              <a:ext cx="9987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Roboto"/>
                  <a:ea typeface="Roboto"/>
                  <a:cs typeface="Roboto"/>
                  <a:sym typeface="Roboto"/>
                </a:rPr>
                <a:t>Positive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5" name="Google Shape;355;p33"/>
            <p:cNvCxnSpPr/>
            <p:nvPr/>
          </p:nvCxnSpPr>
          <p:spPr>
            <a:xfrm>
              <a:off x="1181353" y="1845949"/>
              <a:ext cx="2147642" cy="1703864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6" name="Google Shape;356;p33"/>
            <p:cNvSpPr/>
            <p:nvPr/>
          </p:nvSpPr>
          <p:spPr>
            <a:xfrm>
              <a:off x="790884" y="3256929"/>
              <a:ext cx="129266" cy="133083"/>
            </a:xfrm>
            <a:prstGeom prst="flowChartConnector">
              <a:avLst/>
            </a:prstGeom>
            <a:solidFill>
              <a:srgbClr val="9225A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1727678" y="2765016"/>
              <a:ext cx="129266" cy="133083"/>
            </a:xfrm>
            <a:prstGeom prst="flowChartConnector">
              <a:avLst/>
            </a:prstGeom>
            <a:solidFill>
              <a:srgbClr val="9225A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1856944" y="3077514"/>
              <a:ext cx="129266" cy="133083"/>
            </a:xfrm>
            <a:prstGeom prst="flowChartConnector">
              <a:avLst/>
            </a:prstGeom>
            <a:solidFill>
              <a:srgbClr val="9225A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1440690" y="3114188"/>
              <a:ext cx="129266" cy="133083"/>
            </a:xfrm>
            <a:prstGeom prst="flowChartConnector">
              <a:avLst/>
            </a:prstGeom>
            <a:solidFill>
              <a:srgbClr val="9225A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1052087" y="2765016"/>
              <a:ext cx="129266" cy="133083"/>
            </a:xfrm>
            <a:prstGeom prst="flowChartConnector">
              <a:avLst/>
            </a:prstGeom>
            <a:solidFill>
              <a:srgbClr val="9225A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1440690" y="2838364"/>
              <a:ext cx="129266" cy="133083"/>
            </a:xfrm>
            <a:prstGeom prst="flowChartConnector">
              <a:avLst/>
            </a:prstGeom>
            <a:solidFill>
              <a:srgbClr val="9225A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190541" y="2090569"/>
              <a:ext cx="129266" cy="133083"/>
            </a:xfrm>
            <a:prstGeom prst="flowChartConnector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2669604" y="2223652"/>
              <a:ext cx="129266" cy="133083"/>
            </a:xfrm>
            <a:prstGeom prst="flowChartConnector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2540328" y="1957487"/>
              <a:ext cx="129266" cy="133083"/>
            </a:xfrm>
            <a:prstGeom prst="flowChartConnector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3019381" y="2482183"/>
              <a:ext cx="129266" cy="133083"/>
            </a:xfrm>
            <a:prstGeom prst="flowChartConnector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3413879" y="2028481"/>
              <a:ext cx="129266" cy="133083"/>
            </a:xfrm>
            <a:prstGeom prst="flowChartConnector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2890115" y="1957487"/>
              <a:ext cx="129266" cy="133083"/>
            </a:xfrm>
            <a:prstGeom prst="flowChartConnector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8" name="Google Shape;368;p33"/>
          <p:cNvCxnSpPr/>
          <p:nvPr/>
        </p:nvCxnSpPr>
        <p:spPr>
          <a:xfrm flipH="1" rot="10800000">
            <a:off x="4630708" y="1771957"/>
            <a:ext cx="8592" cy="215179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3"/>
          <p:cNvCxnSpPr/>
          <p:nvPr/>
        </p:nvCxnSpPr>
        <p:spPr>
          <a:xfrm>
            <a:off x="4639171" y="3923756"/>
            <a:ext cx="3947875" cy="2549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33"/>
          <p:cNvSpPr txBox="1"/>
          <p:nvPr/>
        </p:nvSpPr>
        <p:spPr>
          <a:xfrm>
            <a:off x="6968926" y="3630437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Negative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3"/>
          <p:cNvSpPr txBox="1"/>
          <p:nvPr/>
        </p:nvSpPr>
        <p:spPr>
          <a:xfrm>
            <a:off x="6968916" y="2060422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Positive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3"/>
          <p:cNvSpPr/>
          <p:nvPr/>
        </p:nvSpPr>
        <p:spPr>
          <a:xfrm>
            <a:off x="6074567" y="3674519"/>
            <a:ext cx="123300" cy="127200"/>
          </a:xfrm>
          <a:prstGeom prst="flowChartConnector">
            <a:avLst/>
          </a:prstGeom>
          <a:solidFill>
            <a:srgbClr val="9225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6968924" y="3204889"/>
            <a:ext cx="123300" cy="127200"/>
          </a:xfrm>
          <a:prstGeom prst="flowChartConnector">
            <a:avLst/>
          </a:prstGeom>
          <a:solidFill>
            <a:srgbClr val="9225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3"/>
          <p:cNvSpPr/>
          <p:nvPr/>
        </p:nvSpPr>
        <p:spPr>
          <a:xfrm>
            <a:off x="7092334" y="3503231"/>
            <a:ext cx="123300" cy="127200"/>
          </a:xfrm>
          <a:prstGeom prst="flowChartConnector">
            <a:avLst/>
          </a:prstGeom>
          <a:solidFill>
            <a:srgbClr val="9225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"/>
          <p:cNvSpPr/>
          <p:nvPr/>
        </p:nvSpPr>
        <p:spPr>
          <a:xfrm>
            <a:off x="6694936" y="3538244"/>
            <a:ext cx="123300" cy="127200"/>
          </a:xfrm>
          <a:prstGeom prst="flowChartConnector">
            <a:avLst/>
          </a:prstGeom>
          <a:solidFill>
            <a:srgbClr val="9225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6323937" y="3204889"/>
            <a:ext cx="123300" cy="127200"/>
          </a:xfrm>
          <a:prstGeom prst="flowChartConnector">
            <a:avLst/>
          </a:prstGeom>
          <a:solidFill>
            <a:srgbClr val="9225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6694936" y="3274915"/>
            <a:ext cx="123300" cy="127200"/>
          </a:xfrm>
          <a:prstGeom prst="flowChartConnector">
            <a:avLst/>
          </a:prstGeom>
          <a:solidFill>
            <a:srgbClr val="9225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6074569" y="2485045"/>
            <a:ext cx="123300" cy="1272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6531931" y="2612099"/>
            <a:ext cx="123300" cy="1272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6408511" y="2357992"/>
            <a:ext cx="123300" cy="1272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6865863" y="2858919"/>
            <a:ext cx="123300" cy="1272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7242490" y="2425770"/>
            <a:ext cx="123300" cy="1272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6742453" y="2357992"/>
            <a:ext cx="123300" cy="1272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5384375" y="2894637"/>
            <a:ext cx="2667392" cy="906965"/>
          </a:xfrm>
          <a:custGeom>
            <a:rect b="b" l="l" r="r" t="t"/>
            <a:pathLst>
              <a:path extrusionOk="0" h="41897" w="113061">
                <a:moveTo>
                  <a:pt x="0" y="41446"/>
                </a:moveTo>
                <a:cubicBezTo>
                  <a:pt x="8784" y="34539"/>
                  <a:pt x="33859" y="-70"/>
                  <a:pt x="52702" y="5"/>
                </a:cubicBezTo>
                <a:cubicBezTo>
                  <a:pt x="71546" y="80"/>
                  <a:pt x="103001" y="34915"/>
                  <a:pt x="113061" y="418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 Models: 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34"/>
          <p:cNvCxnSpPr/>
          <p:nvPr/>
        </p:nvCxnSpPr>
        <p:spPr>
          <a:xfrm flipH="1" rot="10800000">
            <a:off x="2071525" y="1485650"/>
            <a:ext cx="10500" cy="26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4"/>
          <p:cNvCxnSpPr/>
          <p:nvPr/>
        </p:nvCxnSpPr>
        <p:spPr>
          <a:xfrm>
            <a:off x="2081975" y="4143050"/>
            <a:ext cx="46278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34"/>
          <p:cNvSpPr txBox="1"/>
          <p:nvPr/>
        </p:nvSpPr>
        <p:spPr>
          <a:xfrm>
            <a:off x="2228700" y="3236725"/>
            <a:ext cx="9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Negative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4"/>
          <p:cNvSpPr txBox="1"/>
          <p:nvPr/>
        </p:nvSpPr>
        <p:spPr>
          <a:xfrm>
            <a:off x="4572000" y="1485638"/>
            <a:ext cx="9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Positive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2228700" y="3636925"/>
            <a:ext cx="152400" cy="156900"/>
          </a:xfrm>
          <a:prstGeom prst="flowChartConnector">
            <a:avLst/>
          </a:prstGeom>
          <a:solidFill>
            <a:srgbClr val="9225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"/>
          <p:cNvSpPr/>
          <p:nvPr/>
        </p:nvSpPr>
        <p:spPr>
          <a:xfrm>
            <a:off x="4013825" y="3636925"/>
            <a:ext cx="152400" cy="156900"/>
          </a:xfrm>
          <a:prstGeom prst="flowChartConnector">
            <a:avLst/>
          </a:prstGeom>
          <a:solidFill>
            <a:srgbClr val="9225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>
            <a:off x="3740925" y="3636913"/>
            <a:ext cx="152400" cy="156900"/>
          </a:xfrm>
          <a:prstGeom prst="flowChartConnector">
            <a:avLst/>
          </a:prstGeom>
          <a:solidFill>
            <a:srgbClr val="9225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4"/>
          <p:cNvSpPr/>
          <p:nvPr/>
        </p:nvSpPr>
        <p:spPr>
          <a:xfrm>
            <a:off x="2462525" y="3636925"/>
            <a:ext cx="152400" cy="156900"/>
          </a:xfrm>
          <a:prstGeom prst="flowChartConnector">
            <a:avLst/>
          </a:prstGeom>
          <a:solidFill>
            <a:srgbClr val="9225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/>
          <p:nvPr/>
        </p:nvSpPr>
        <p:spPr>
          <a:xfrm>
            <a:off x="2779675" y="3636925"/>
            <a:ext cx="152400" cy="156900"/>
          </a:xfrm>
          <a:prstGeom prst="flowChartConnector">
            <a:avLst/>
          </a:prstGeom>
          <a:solidFill>
            <a:srgbClr val="9225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"/>
          <p:cNvSpPr/>
          <p:nvPr/>
        </p:nvSpPr>
        <p:spPr>
          <a:xfrm>
            <a:off x="4342900" y="1910075"/>
            <a:ext cx="152400" cy="1569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5958763" y="1910075"/>
            <a:ext cx="152400" cy="1569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5420150" y="1910075"/>
            <a:ext cx="152400" cy="1569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4"/>
          <p:cNvSpPr/>
          <p:nvPr/>
        </p:nvSpPr>
        <p:spPr>
          <a:xfrm>
            <a:off x="5728900" y="1910075"/>
            <a:ext cx="152400" cy="1569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4881525" y="1910075"/>
            <a:ext cx="152400" cy="1569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2279825" y="2003050"/>
            <a:ext cx="3831377" cy="1750280"/>
          </a:xfrm>
          <a:custGeom>
            <a:rect b="b" l="l" r="r" t="t"/>
            <a:pathLst>
              <a:path extrusionOk="0" h="36105" w="58942">
                <a:moveTo>
                  <a:pt x="0" y="35285"/>
                </a:moveTo>
                <a:cubicBezTo>
                  <a:pt x="6983" y="37032"/>
                  <a:pt x="16040" y="35927"/>
                  <a:pt x="21130" y="30837"/>
                </a:cubicBezTo>
                <a:cubicBezTo>
                  <a:pt x="27855" y="24112"/>
                  <a:pt x="26268" y="11613"/>
                  <a:pt x="32993" y="4888"/>
                </a:cubicBezTo>
                <a:cubicBezTo>
                  <a:pt x="39198" y="-1317"/>
                  <a:pt x="50166" y="439"/>
                  <a:pt x="58942" y="4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Machine Learning Models</a:t>
            </a:r>
            <a:endParaRPr/>
          </a:p>
        </p:txBody>
      </p:sp>
      <p:pic>
        <p:nvPicPr>
          <p:cNvPr id="410" name="Google Shape;4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100" y="1084475"/>
            <a:ext cx="5513803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 SVC Implementation</a:t>
            </a:r>
            <a:endParaRPr/>
          </a:p>
        </p:txBody>
      </p:sp>
      <p:pic>
        <p:nvPicPr>
          <p:cNvPr id="416" name="Google Shape;4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425" y="1379750"/>
            <a:ext cx="325755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50" y="1989350"/>
            <a:ext cx="38576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Future Analysis</a:t>
            </a: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Desafio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5" name="Google Shape;425;p3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Expandir o público-alvo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600"/>
              <a:t>Digite seu texto aqui Digite seu texto aqui Digite seu texto aqui Digite seu texto aqui Digite seu texto aqui Digite seu texto aqui. </a:t>
            </a:r>
            <a:endParaRPr sz="1600"/>
          </a:p>
        </p:txBody>
      </p:sp>
      <p:sp>
        <p:nvSpPr>
          <p:cNvPr id="426" name="Google Shape;426;p3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Desafio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8" name="Google Shape;428;p3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Ativos por até 30 dias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Digite seu texto aqui Digite seu texto aqui</a:t>
            </a:r>
            <a:endParaRPr sz="1600"/>
          </a:p>
        </p:txBody>
      </p:sp>
      <p:sp>
        <p:nvSpPr>
          <p:cNvPr id="429" name="Google Shape;429;p3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Desafio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1" name="Google Shape;431;p3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Aumentar a conversão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600"/>
              <a:t>Digite seu texto aqui Digite seu texto aqui Digite seu texto aqui Digite seu texto aqui Digite seu texto aqui.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 txBox="1"/>
          <p:nvPr/>
        </p:nvSpPr>
        <p:spPr>
          <a:xfrm>
            <a:off x="203425" y="233925"/>
            <a:ext cx="8647800" cy="4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Content — The presentation tells a cohesive story about their project, including the following: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strike="sngStrike">
                <a:latin typeface="Roboto"/>
                <a:ea typeface="Roboto"/>
                <a:cs typeface="Roboto"/>
                <a:sym typeface="Roboto"/>
              </a:rPr>
              <a:t>✓ Selected topic</a:t>
            </a:r>
            <a:endParaRPr sz="1300" strike="sngStrike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strike="sngStrike">
                <a:latin typeface="Roboto"/>
                <a:ea typeface="Roboto"/>
                <a:cs typeface="Roboto"/>
                <a:sym typeface="Roboto"/>
              </a:rPr>
              <a:t>✓ Reason why they selected their topic</a:t>
            </a:r>
            <a:endParaRPr sz="1300" strike="sngStrike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✓ Description of their source of data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strike="sngStrike">
                <a:latin typeface="Roboto"/>
                <a:ea typeface="Roboto"/>
                <a:cs typeface="Roboto"/>
                <a:sym typeface="Roboto"/>
              </a:rPr>
              <a:t>✓ Questions they hope to answer with the data</a:t>
            </a:r>
            <a:endParaRPr sz="1300" strike="sngStrike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strike="sngStrike">
                <a:latin typeface="Roboto"/>
                <a:ea typeface="Roboto"/>
                <a:cs typeface="Roboto"/>
                <a:sym typeface="Roboto"/>
              </a:rPr>
              <a:t>✓ Description of the data exploration phase of the project</a:t>
            </a:r>
            <a:endParaRPr sz="1300" strike="sngStrike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strike="sngStrike">
                <a:latin typeface="Roboto"/>
                <a:ea typeface="Roboto"/>
                <a:cs typeface="Roboto"/>
                <a:sym typeface="Roboto"/>
              </a:rPr>
              <a:t>✓ Description of the analysis phase of the project</a:t>
            </a:r>
            <a:endParaRPr sz="1300" strike="sngStrike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strike="sngStrike">
                <a:latin typeface="Roboto"/>
                <a:ea typeface="Roboto"/>
                <a:cs typeface="Roboto"/>
                <a:sym typeface="Roboto"/>
              </a:rPr>
              <a:t>✓ Technologies, languages, tools, and algorithms used throughout the project</a:t>
            </a:r>
            <a:endParaRPr sz="1300" strike="sngStrike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strike="sngStrike">
                <a:latin typeface="Roboto"/>
                <a:ea typeface="Roboto"/>
                <a:cs typeface="Roboto"/>
                <a:sym typeface="Roboto"/>
              </a:rPr>
              <a:t>✓ Result of analysis</a:t>
            </a:r>
            <a:endParaRPr sz="1300" strike="sngStrike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✓ Recommendation for future analysis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✓ Anything the team would have done differently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Slides — Presentations are finalized in Google Slides.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strike="sngStrike">
                <a:latin typeface="Roboto"/>
                <a:ea typeface="Roboto"/>
                <a:cs typeface="Roboto"/>
                <a:sym typeface="Roboto"/>
              </a:rPr>
              <a:t>✓ Slides are primarily images or graphics (rather than primarily text)</a:t>
            </a:r>
            <a:endParaRPr sz="1300" strike="sngStrike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strike="sngStrike">
                <a:latin typeface="Roboto"/>
                <a:ea typeface="Roboto"/>
                <a:cs typeface="Roboto"/>
                <a:sym typeface="Roboto"/>
              </a:rPr>
              <a:t>✓ Images are clear, in high-definition, and directly illustrative of subject matter</a:t>
            </a:r>
            <a:endParaRPr sz="1300" strike="sngStrike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Live Presentation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✓ All team members present in equal proportions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✓ The team demonstrates interactivity of dashboard in real time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✓ The presentation falls within any time limits provided by instructor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"/>
                <a:ea typeface="Roboto"/>
                <a:cs typeface="Roboto"/>
                <a:sym typeface="Roboto"/>
              </a:rPr>
              <a:t>✓ Submission includes speaker notes, flashcards, or a video of the presentation rehearsal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Sources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76950"/>
            <a:ext cx="8583900" cy="25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150">
                <a:solidFill>
                  <a:srgbClr val="202124"/>
                </a:solidFill>
              </a:rPr>
              <a:t>Primary: </a:t>
            </a:r>
            <a:r>
              <a:rPr b="1" lang="pt-BR" sz="6150">
                <a:solidFill>
                  <a:srgbClr val="202124"/>
                </a:solidFill>
              </a:rPr>
              <a:t>Kaggle </a:t>
            </a:r>
            <a:endParaRPr b="1" sz="615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065">
                <a:solidFill>
                  <a:srgbClr val="202124"/>
                </a:solidFill>
                <a:highlight>
                  <a:schemeClr val="lt1"/>
                </a:highlight>
              </a:rPr>
              <a:t>Tweets, f</a:t>
            </a:r>
            <a:r>
              <a:rPr lang="pt-BR" sz="5065">
                <a:solidFill>
                  <a:srgbClr val="202124"/>
                </a:solidFill>
                <a:highlight>
                  <a:schemeClr val="lt1"/>
                </a:highlight>
              </a:rPr>
              <a:t>rom Feb 24 to Mar 18</a:t>
            </a:r>
            <a:endParaRPr sz="5065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065">
                <a:solidFill>
                  <a:srgbClr val="202124"/>
                </a:solidFill>
                <a:highlight>
                  <a:srgbClr val="FFFFFF"/>
                </a:highlight>
              </a:rPr>
              <a:t>Over 9M tweets collected</a:t>
            </a:r>
            <a:endParaRPr sz="5065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065">
                <a:solidFill>
                  <a:srgbClr val="24292F"/>
                </a:solidFill>
                <a:highlight>
                  <a:srgbClr val="FFFFFF"/>
                </a:highlight>
              </a:rPr>
              <a:t>The dataset administrator used three processes to collect data:</a:t>
            </a:r>
            <a:endParaRPr sz="5065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265">
                <a:solidFill>
                  <a:srgbClr val="24292F"/>
                </a:solidFill>
                <a:highlight>
                  <a:srgbClr val="FFFFFF"/>
                </a:highlight>
              </a:rPr>
              <a:t>- Process 1 hashtags: "#SlavaUkraini OR #Russia OR #RussiaUkraineWar OR #Putin OR #RussiaUkraine OR #RussianWar OR #ww3 OR #moscow OR #RussianConflict"</a:t>
            </a:r>
            <a:endParaRPr sz="4265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265">
                <a:solidFill>
                  <a:srgbClr val="24292F"/>
                </a:solidFill>
                <a:highlight>
                  <a:srgbClr val="FFFFFF"/>
                </a:highlight>
              </a:rPr>
              <a:t>- Process 2 hashtags: "#ukraineunderattack OR #Ukriane OR #Ukraine OR #RussianUkrainianWar OR #UkraineRussia OR #UkraineConflict OR #UkraineWar OR #Kharkiv OR #StopPutinNow"</a:t>
            </a:r>
            <a:endParaRPr sz="4265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4265">
                <a:solidFill>
                  <a:srgbClr val="24292F"/>
                </a:solidFill>
                <a:highlight>
                  <a:srgbClr val="FFFFFF"/>
                </a:highlight>
              </a:rPr>
              <a:t>- Process 3: Geolocation UKRAINE country.</a:t>
            </a:r>
            <a:endParaRPr sz="6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3655100"/>
            <a:ext cx="80871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02124"/>
                </a:solidFill>
              </a:rPr>
              <a:t>Secondary: </a:t>
            </a:r>
            <a:r>
              <a:rPr b="1" lang="pt-BR" sz="1500"/>
              <a:t>The UN Refugee Agency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24292F"/>
                </a:solidFill>
                <a:highlight>
                  <a:srgbClr val="FFFFFF"/>
                </a:highlight>
              </a:rPr>
              <a:t>Number of Refugees fleeing Ukraine, from Feb 24 to Mar 18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50">
                <a:solidFill>
                  <a:srgbClr val="24292F"/>
                </a:solidFill>
                <a:highlight>
                  <a:srgbClr val="FFFFFF"/>
                </a:highlight>
              </a:rPr>
              <a:t>Number of Casualties, from Feb 24 to Mar 18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Questions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Roboto"/>
              <a:buAutoNum type="arabicPeriod"/>
            </a:pPr>
            <a:r>
              <a:rPr lang="pt-BR" sz="1600">
                <a:solidFill>
                  <a:srgbClr val="24292F"/>
                </a:solidFill>
                <a:highlight>
                  <a:srgbClr val="FFFFFF"/>
                </a:highlight>
              </a:rPr>
              <a:t>What are the most common words mentioned on twitter about the Ukrainian war?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Roboto"/>
              <a:buAutoNum type="arabicPeriod"/>
            </a:pPr>
            <a:r>
              <a:rPr lang="pt-BR" sz="1600">
                <a:solidFill>
                  <a:srgbClr val="24292F"/>
                </a:solidFill>
                <a:highlight>
                  <a:srgbClr val="FFFFFF"/>
                </a:highlight>
              </a:rPr>
              <a:t>What is the sentiment breakdown for Ukraine war tweets? 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Roboto"/>
              <a:buAutoNum type="arabicPeriod"/>
            </a:pPr>
            <a:r>
              <a:rPr lang="pt-BR" sz="1600">
                <a:solidFill>
                  <a:srgbClr val="24292F"/>
                </a:solidFill>
                <a:highlight>
                  <a:srgbClr val="FFFFFF"/>
                </a:highlight>
              </a:rPr>
              <a:t>How sentiment polarity changes over time? 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Roboto"/>
              <a:buAutoNum type="arabicPeriod" startAt="4"/>
            </a:pPr>
            <a:r>
              <a:rPr lang="pt-BR" sz="1600">
                <a:solidFill>
                  <a:srgbClr val="24292F"/>
                </a:solidFill>
                <a:highlight>
                  <a:srgbClr val="FFFFFF"/>
                </a:highlight>
              </a:rPr>
              <a:t>Do sentiment distributions change according to country?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Arial"/>
              <a:buAutoNum type="arabicPeriod" startAt="4"/>
            </a:pPr>
            <a:r>
              <a:rPr lang="pt-BR" sz="1600">
                <a:solidFill>
                  <a:srgbClr val="24292F"/>
                </a:solidFill>
                <a:highlight>
                  <a:srgbClr val="FFFFFF"/>
                </a:highlight>
              </a:rPr>
              <a:t>Is polarity related to the number of casualties in the war?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Roboto"/>
              <a:buAutoNum type="arabicPeriod" startAt="4"/>
            </a:pPr>
            <a:r>
              <a:rPr lang="pt-BR" sz="1600">
                <a:solidFill>
                  <a:srgbClr val="24292F"/>
                </a:solidFill>
                <a:highlight>
                  <a:srgbClr val="FFFFFF"/>
                </a:highlight>
              </a:rPr>
              <a:t>How accurate are Machine Learning models in predicting polarity based on tweet text?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7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11" name="Google Shape;111;p17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17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17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17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17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7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7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17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7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21" name="Google Shape;121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Exploratory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Analysis</a:t>
            </a:r>
            <a:endParaRPr/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Technology: Python (pandas, matplotlib, wordcloud, nltk)</a:t>
            </a:r>
            <a:endParaRPr sz="1900"/>
          </a:p>
        </p:txBody>
      </p:sp>
      <p:grpSp>
        <p:nvGrpSpPr>
          <p:cNvPr id="123" name="Google Shape;123;p17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24" name="Google Shape;124;p17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25" name="Google Shape;125;p17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7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34" name="Google Shape;134;p17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35" name="Google Shape;135;p17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Filter by Language &amp; Location</a:t>
            </a:r>
            <a:endParaRPr/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311700" y="1193725"/>
            <a:ext cx="29277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Total Number of Tweets</a:t>
            </a:r>
            <a:endParaRPr sz="200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get number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Unique Languages</a:t>
            </a:r>
            <a:endParaRPr sz="200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endParaRPr sz="200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Total of English Tweets</a:t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964,329</a:t>
            </a:r>
            <a:endParaRPr sz="2000">
              <a:solidFill>
                <a:srgbClr val="24292F"/>
              </a:solidFill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425" y="1170200"/>
            <a:ext cx="5242625" cy="33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 Data Cleaning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650" y="1104900"/>
            <a:ext cx="5228650" cy="36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88" y="152400"/>
            <a:ext cx="72598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400" y="116313"/>
            <a:ext cx="7341199" cy="49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