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e4557ec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e4557ec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e4557ec1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e4557ec1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e4557ec18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e4557ec1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e4557ec1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e4557ec1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e4557ec1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e4557ec1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 = thai, fr = french, es = spanish, de = german, und = undetermined, tr = turkish, it = italian, hi = hindi, pl = polish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e4557ec1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e4557ec1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e4557ec1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e4557ec1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Tweet can contain up to </a:t>
            </a:r>
            <a:r>
              <a:rPr b="1" lang="pt-BR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280 characters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e4557ec1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e4557ec1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e4557ec1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e4557ec1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e4557ec1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e4557ec1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e4557ec1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e4557ec1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#WarInUkraine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36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Analyzing the Sentiment Distribution of Tweets about the 2022 War in Ukraine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Polarity across Time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Machine Learning Models</a:t>
            </a:r>
            <a:endParaRPr/>
          </a:p>
        </p:txBody>
      </p:sp>
      <p:grpSp>
        <p:nvGrpSpPr>
          <p:cNvPr id="188" name="Google Shape;188;p23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89" name="Google Shape;189;p23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23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Logistic Regression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92" name="Google Shape;192;p23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Text</a:t>
            </a:r>
            <a:endParaRPr sz="1600"/>
          </a:p>
        </p:txBody>
      </p:sp>
      <p:grpSp>
        <p:nvGrpSpPr>
          <p:cNvPr id="193" name="Google Shape;193;p23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94" name="Google Shape;194;p23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23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Multinomial Naive Bayes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97" name="Google Shape;197;p23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Text</a:t>
            </a:r>
            <a:endParaRPr sz="1600"/>
          </a:p>
        </p:txBody>
      </p:sp>
      <p:grpSp>
        <p:nvGrpSpPr>
          <p:cNvPr id="198" name="Google Shape;198;p23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99" name="Google Shape;199;p23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3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3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Linear SVC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02" name="Google Shape;202;p23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Text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/>
        </p:nvSpPr>
        <p:spPr>
          <a:xfrm>
            <a:off x="203425" y="233925"/>
            <a:ext cx="5146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The presentation outlines the project, including the following: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Segment 2 - Presentation Deliverables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✓ Selected topic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✓ Reason why they selected their topic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✓ Description of their source of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✓ Questions they hope to answer with the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✓ Description of the data exploration phase of the project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✓ Description of the analysis phase of the project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Segment 3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- Presentation Deliverables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✓ Technologies, languages, tools, and algorithms used throughout the project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Filter by Language</a:t>
            </a:r>
            <a:endParaRPr/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1193725"/>
            <a:ext cx="29277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4292F"/>
                </a:solidFill>
              </a:rPr>
              <a:t>Total Number of Tweets</a:t>
            </a:r>
            <a:endParaRPr sz="2000">
              <a:solidFill>
                <a:srgbClr val="24292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4292F"/>
                </a:solidFill>
              </a:rPr>
              <a:t>1,229,349</a:t>
            </a:r>
            <a:endParaRPr sz="2000">
              <a:solidFill>
                <a:srgbClr val="24292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4292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4292F"/>
                </a:solidFill>
              </a:rPr>
              <a:t>Unique Languages</a:t>
            </a:r>
            <a:endParaRPr sz="2000">
              <a:solidFill>
                <a:srgbClr val="24292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4292F"/>
                </a:solidFill>
              </a:rPr>
              <a:t>64</a:t>
            </a:r>
            <a:endParaRPr sz="2000">
              <a:solidFill>
                <a:srgbClr val="24292F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759" y="1017799"/>
            <a:ext cx="5351641" cy="38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Filter by Location</a:t>
            </a:r>
            <a:endParaRPr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1193725"/>
            <a:ext cx="29277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4292F"/>
                </a:solidFill>
              </a:rPr>
              <a:t>Total of English Tweets</a:t>
            </a:r>
            <a:endParaRPr sz="2000">
              <a:solidFill>
                <a:srgbClr val="24292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4292F"/>
                </a:solidFill>
              </a:rPr>
              <a:t>723,256</a:t>
            </a:r>
            <a:endParaRPr sz="2000">
              <a:solidFill>
                <a:srgbClr val="24292F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25" y="1985425"/>
            <a:ext cx="19526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475" y="1017800"/>
            <a:ext cx="5688825" cy="38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4157125"/>
            <a:ext cx="29277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4292F"/>
                </a:solidFill>
              </a:rPr>
              <a:t>Total Tweets</a:t>
            </a:r>
            <a:endParaRPr sz="2000">
              <a:solidFill>
                <a:srgbClr val="24292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4292F"/>
                </a:solidFill>
              </a:rPr>
              <a:t>136,766</a:t>
            </a:r>
            <a:endParaRPr sz="2000">
              <a:solidFill>
                <a:srgbClr val="24292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575" y="1017800"/>
            <a:ext cx="5161925" cy="3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Text Data Cleaning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1176338"/>
            <a:ext cx="54483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6847150" y="1577750"/>
            <a:ext cx="1869000" cy="343800"/>
          </a:xfrm>
          <a:prstGeom prst="wedgeRoundRectCallout">
            <a:avLst>
              <a:gd fmla="val -21501" name="adj1"/>
              <a:gd fmla="val 48504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20" name="Google Shape;120;p18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1" name="Google Shape;121;p18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18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18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4" name="Google Shape;124;p18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18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18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18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8" name="Google Shape;128;p18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9" name="Google Shape;129;p18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30" name="Google Shape;130;p18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Sentiment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Analysis</a:t>
            </a:r>
            <a:endParaRPr/>
          </a:p>
        </p:txBody>
      </p:sp>
      <p:sp>
        <p:nvSpPr>
          <p:cNvPr id="132" name="Google Shape;132;p1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18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34" name="Google Shape;134;p18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35" name="Google Shape;135;p18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8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18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45" name="Google Shape;145;p18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46" name="Google Shape;146;p18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8"/>
          <p:cNvSpPr txBox="1"/>
          <p:nvPr>
            <p:ph idx="2" type="body"/>
          </p:nvPr>
        </p:nvSpPr>
        <p:spPr>
          <a:xfrm>
            <a:off x="6847150" y="1606400"/>
            <a:ext cx="18690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crescimento máximo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VADER </a:t>
            </a:r>
            <a:r>
              <a:rPr lang="pt-BR" sz="2400"/>
              <a:t>(Valence Aware Dictionary for sEntiment Reasoning)</a:t>
            </a:r>
            <a:r>
              <a:rPr lang="pt-BR"/>
              <a:t> </a:t>
            </a:r>
            <a:endParaRPr sz="7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2433600" y="1194250"/>
            <a:ext cx="59826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Sentiment analysis tool tailored to social media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Vader Lexicon: dictionary with a unique list of strings</a:t>
            </a:r>
            <a:endParaRPr/>
          </a:p>
        </p:txBody>
      </p:sp>
      <p:pic>
        <p:nvPicPr>
          <p:cNvPr id="161" name="Google Shape;161;p19"/>
          <p:cNvPicPr preferRelativeResize="0"/>
          <p:nvPr/>
        </p:nvPicPr>
        <p:blipFill rotWithShape="1">
          <a:blip r:embed="rId3">
            <a:alphaModFix/>
          </a:blip>
          <a:srcRect b="1477" l="4278" r="0" t="0"/>
          <a:stretch/>
        </p:blipFill>
        <p:spPr>
          <a:xfrm>
            <a:off x="832200" y="1194250"/>
            <a:ext cx="1148850" cy="29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/>
          <p:nvPr/>
        </p:nvSpPr>
        <p:spPr>
          <a:xfrm>
            <a:off x="2765550" y="2179050"/>
            <a:ext cx="1611300" cy="1522800"/>
          </a:xfrm>
          <a:prstGeom prst="flowChartConnector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Known text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(vader lexicon)</a:t>
            </a:r>
            <a:endParaRPr sz="900"/>
          </a:p>
        </p:txBody>
      </p:sp>
      <p:sp>
        <p:nvSpPr>
          <p:cNvPr id="163" name="Google Shape;163;p19"/>
          <p:cNvSpPr/>
          <p:nvPr/>
        </p:nvSpPr>
        <p:spPr>
          <a:xfrm>
            <a:off x="5432150" y="2166700"/>
            <a:ext cx="1611300" cy="1522800"/>
          </a:xfrm>
          <a:prstGeom prst="flowChartConnector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Unknown</a:t>
            </a: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text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(tweets - war in Ukraine)</a:t>
            </a:r>
            <a:endParaRPr sz="1100"/>
          </a:p>
        </p:txBody>
      </p:sp>
      <p:cxnSp>
        <p:nvCxnSpPr>
          <p:cNvPr id="164" name="Google Shape;164;p19"/>
          <p:cNvCxnSpPr>
            <a:stCxn id="162" idx="6"/>
          </p:cNvCxnSpPr>
          <p:nvPr/>
        </p:nvCxnSpPr>
        <p:spPr>
          <a:xfrm>
            <a:off x="4376850" y="2940450"/>
            <a:ext cx="10710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9"/>
          <p:cNvSpPr txBox="1"/>
          <p:nvPr/>
        </p:nvSpPr>
        <p:spPr>
          <a:xfrm>
            <a:off x="4430950" y="2673025"/>
            <a:ext cx="9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Correlation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Sentiment Distributions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00" y="1890650"/>
            <a:ext cx="4410175" cy="267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800" y="1387625"/>
            <a:ext cx="41719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Heatmap of Sentiments by Country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