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049B36B-00C6-4131-91F4-49BF7AB929F5}">
  <a:tblStyle styleId="{2049B36B-00C6-4131-91F4-49BF7AB929F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74" autoAdjust="0"/>
  </p:normalViewPr>
  <p:slideViewPr>
    <p:cSldViewPr snapToGrid="0" snapToObjects="1">
      <p:cViewPr varScale="1">
        <p:scale>
          <a:sx n="130" d="100"/>
          <a:sy n="130" d="100"/>
        </p:scale>
        <p:origin x="-1024"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7906662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zh-CN" sz="1800" dirty="0">
                <a:solidFill>
                  <a:schemeClr val="dk2"/>
                </a:solidFill>
                <a:latin typeface="Roboto"/>
                <a:ea typeface="Roboto"/>
                <a:cs typeface="Roboto"/>
                <a:sym typeface="Roboto"/>
              </a:rPr>
              <a:t>So now…. That is because the </a:t>
            </a:r>
            <a:r>
              <a:rPr lang="zh-CN" dirty="0"/>
              <a:t> suspicious  </a:t>
            </a:r>
            <a:r>
              <a:rPr lang="zh-CN" sz="1800" dirty="0">
                <a:solidFill>
                  <a:schemeClr val="dk2"/>
                </a:solidFill>
                <a:latin typeface="Roboto"/>
                <a:ea typeface="Roboto"/>
                <a:cs typeface="Roboto"/>
                <a:sym typeface="Roboto"/>
              </a:rPr>
              <a:t> </a:t>
            </a:r>
            <a:r>
              <a:rPr lang="zh-CN" sz="1800" dirty="0" smtClean="0">
                <a:solidFill>
                  <a:schemeClr val="dk2"/>
                </a:solidFill>
                <a:latin typeface="Roboto"/>
                <a:ea typeface="Roboto"/>
                <a:cs typeface="Roboto"/>
                <a:sym typeface="Roboto"/>
              </a:rPr>
              <a:t>metri</a:t>
            </a:r>
            <a:r>
              <a:rPr lang="en-US" altLang="zh-CN" sz="1800" dirty="0" smtClean="0">
                <a:solidFill>
                  <a:schemeClr val="dk2"/>
                </a:solidFill>
                <a:latin typeface="Roboto"/>
                <a:ea typeface="Roboto"/>
                <a:cs typeface="Roboto"/>
                <a:sym typeface="Roboto"/>
              </a:rPr>
              <a:t>x</a:t>
            </a:r>
            <a:r>
              <a:rPr lang="zh-CN" sz="1800" dirty="0" smtClean="0">
                <a:solidFill>
                  <a:schemeClr val="dk2"/>
                </a:solidFill>
                <a:latin typeface="Roboto"/>
                <a:ea typeface="Roboto"/>
                <a:cs typeface="Roboto"/>
                <a:sym typeface="Roboto"/>
              </a:rPr>
              <a:t> </a:t>
            </a:r>
            <a:r>
              <a:rPr lang="zh-CN" sz="1800" dirty="0">
                <a:solidFill>
                  <a:schemeClr val="dk2"/>
                </a:solidFill>
                <a:latin typeface="Roboto"/>
                <a:ea typeface="Roboto"/>
                <a:cs typeface="Roboto"/>
                <a:sym typeface="Roboto"/>
              </a:rPr>
              <a:t>could satisfy the four axioms of a general suspicious matrix and in the meanwhile, it could be optimized in three ways: scalable, offers theoretical guarantee, is rubust to camouflage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1400"/>
              <a:t>Therefore, we have two theorems here, the theorem 1 is what I have just talked about. And from the second theorem, with the suspicious metrix,  our FRAUDAR is guaranteed to return a solution at least half of the optimum value. </a:t>
            </a:r>
          </a:p>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Our algorithm is able to perform in roughly linear time. </a:t>
            </a:r>
          </a:p>
          <a:p>
            <a:pPr lvl="0">
              <a:spcBef>
                <a:spcPts val="0"/>
              </a:spcBef>
              <a:buNone/>
            </a:pPr>
            <a:endParaRPr/>
          </a:p>
          <a:p>
            <a:pPr lvl="0">
              <a:spcBef>
                <a:spcPts val="0"/>
              </a:spcBef>
              <a:buNone/>
            </a:pPr>
            <a:r>
              <a:rPr lang="zh-CN"/>
              <a:t>Basically we use greedy algorithm in the iteration and priority tree to store the data;</a:t>
            </a:r>
          </a:p>
          <a:p>
            <a:pPr lvl="0">
              <a:spcBef>
                <a:spcPts val="0"/>
              </a:spcBef>
              <a:buNone/>
            </a:pPr>
            <a:endParaRPr/>
          </a:p>
          <a:p>
            <a:pPr lvl="0">
              <a:spcBef>
                <a:spcPts val="0"/>
              </a:spcBef>
              <a:buNone/>
            </a:pPr>
            <a:r>
              <a:rPr lang="zh-CN"/>
              <a:t>We start with the entire set of nodes containing all the users and products, then repeatedly remove the node that results in the highest value of g, which is evaluated on the remaining set of nodes.</a:t>
            </a:r>
          </a:p>
          <a:p>
            <a:pPr lvl="0">
              <a:spcBef>
                <a:spcPts val="0"/>
              </a:spcBef>
              <a:buNone/>
            </a:pPr>
            <a:endParaRPr/>
          </a:p>
          <a:p>
            <a:pPr lvl="0">
              <a:spcBef>
                <a:spcPts val="0"/>
              </a:spcBef>
              <a:buNone/>
            </a:pPr>
            <a:r>
              <a:rPr lang="zh-CN"/>
              <a:t>You can see the loop in Line 4 take O(m+n) times and line 5 to 7 takes O(log(V)) time to update remaining maximum g value for each time, here V denotes the number of leaves in priority tree. So in total, the algorithm takes time of O((m+n)*log(V))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zh-CN" sz="1800">
                <a:solidFill>
                  <a:schemeClr val="dk2"/>
                </a:solidFill>
                <a:latin typeface="Roboto"/>
                <a:ea typeface="Roboto"/>
                <a:cs typeface="Roboto"/>
                <a:sym typeface="Roboto"/>
              </a:rPr>
              <a:t>In this section, we show how we can select metrics within this class that are resistant to camouflage,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zh-CN" sz="1800">
                <a:solidFill>
                  <a:schemeClr val="dk2"/>
                </a:solidFill>
                <a:latin typeface="Roboto"/>
                <a:ea typeface="Roboto"/>
                <a:cs typeface="Roboto"/>
                <a:sym typeface="Roboto"/>
              </a:rPr>
              <a:t>This is because objects of very high degree are not necessarily suspicious (since highly popular objects commonly exist). Thus, this weighting allows us to put greater emphasis on objects within unexpectedly dense subgraphs, rather than just high degree objects.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sz="1800">
                <a:solidFill>
                  <a:schemeClr val="dk2"/>
                </a:solidFill>
                <a:latin typeface="Roboto"/>
                <a:ea typeface="Roboto"/>
                <a:cs typeface="Roboto"/>
                <a:sym typeface="Roboto"/>
              </a:rPr>
              <a:t>If we consider the adjacency matrix with rows representing users and columns representing objects, we would like to downweight columns with high column sum (column-weighting).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1400" dirty="0"/>
              <a:t>Now we move on to the experiments by applying our algorithm:</a:t>
            </a:r>
          </a:p>
          <a:p>
            <a:pPr lvl="0">
              <a:spcBef>
                <a:spcPts val="0"/>
              </a:spcBef>
              <a:buNone/>
            </a:pPr>
            <a:r>
              <a:rPr lang="zh-CN" sz="1400" dirty="0"/>
              <a:t>Basically, we want to answer following four questions from four perpectives.</a:t>
            </a:r>
          </a:p>
          <a:p>
            <a:pPr marL="457200" lvl="0" indent="-228600" rtl="0">
              <a:spcBef>
                <a:spcPts val="0"/>
              </a:spcBef>
              <a:buAutoNum type="arabicPeriod"/>
            </a:pPr>
            <a:r>
              <a:rPr lang="zh-CN" altLang="zh-CN" sz="1400" dirty="0" smtClean="0"/>
              <a:t>How </a:t>
            </a:r>
            <a:r>
              <a:rPr lang="zh-CN" altLang="zh-CN" sz="1400" b="1" dirty="0" smtClean="0"/>
              <a:t>strong </a:t>
            </a:r>
            <a:r>
              <a:rPr lang="zh-CN" altLang="zh-CN" sz="1400" dirty="0" smtClean="0"/>
              <a:t>are the theoretical bounds</a:t>
            </a:r>
            <a:r>
              <a:rPr lang="zh-CN" sz="1400" dirty="0" smtClean="0"/>
              <a:t>?</a:t>
            </a:r>
          </a:p>
          <a:p>
            <a:pPr marL="457200" lvl="0" indent="-228600" rtl="0">
              <a:spcBef>
                <a:spcPts val="0"/>
              </a:spcBef>
              <a:buAutoNum type="arabicPeriod"/>
            </a:pPr>
            <a:r>
              <a:rPr lang="zh-CN" sz="1400" dirty="0" smtClean="0">
                <a:solidFill>
                  <a:schemeClr val="dk2"/>
                </a:solidFill>
                <a:latin typeface="Roboto"/>
                <a:ea typeface="Roboto"/>
                <a:cs typeface="Roboto"/>
                <a:sym typeface="Roboto"/>
              </a:rPr>
              <a:t>How </a:t>
            </a:r>
            <a:r>
              <a:rPr lang="zh-CN" sz="1400" b="1" dirty="0">
                <a:solidFill>
                  <a:schemeClr val="dk2"/>
                </a:solidFill>
                <a:latin typeface="Roboto"/>
                <a:ea typeface="Roboto"/>
                <a:cs typeface="Roboto"/>
                <a:sym typeface="Roboto"/>
              </a:rPr>
              <a:t>accurate </a:t>
            </a:r>
            <a:r>
              <a:rPr lang="zh-CN" sz="1400" dirty="0">
                <a:solidFill>
                  <a:schemeClr val="dk2"/>
                </a:solidFill>
                <a:latin typeface="Roboto"/>
                <a:ea typeface="Roboto"/>
                <a:cs typeface="Roboto"/>
                <a:sym typeface="Roboto"/>
              </a:rPr>
              <a:t>is our algorithm </a:t>
            </a:r>
            <a:r>
              <a:rPr lang="zh-CN" sz="1400" dirty="0"/>
              <a:t>under different types of camouflage attacks? </a:t>
            </a:r>
            <a:endParaRPr lang="en-US" altLang="zh-CN" sz="1400" dirty="0" smtClean="0"/>
          </a:p>
          <a:p>
            <a:pPr marL="457200" lvl="0" indent="-228600" rtl="0">
              <a:spcBef>
                <a:spcPts val="0"/>
              </a:spcBef>
              <a:buAutoNum type="arabicPeriod"/>
            </a:pPr>
            <a:r>
              <a:rPr lang="zh-CN" sz="1400" dirty="0" smtClean="0"/>
              <a:t>Does </a:t>
            </a:r>
            <a:r>
              <a:rPr lang="zh-CN" sz="1400" dirty="0"/>
              <a:t>FRAUDAR detect true fraud in real-world graphs? </a:t>
            </a:r>
            <a:endParaRPr lang="en-US" altLang="zh-CN" sz="1400" dirty="0" smtClean="0"/>
          </a:p>
          <a:p>
            <a:pPr marL="457200" lvl="0" indent="-228600" rtl="0">
              <a:spcBef>
                <a:spcPts val="0"/>
              </a:spcBef>
              <a:buAutoNum type="arabicPeriod"/>
            </a:pPr>
            <a:r>
              <a:rPr lang="zh-CN" sz="1400" dirty="0" smtClean="0"/>
              <a:t>Is </a:t>
            </a:r>
            <a:r>
              <a:rPr lang="zh-CN" sz="1400" dirty="0"/>
              <a:t>it scalable with large data size?</a:t>
            </a:r>
            <a:br>
              <a:rPr lang="zh-CN" sz="1400" dirty="0"/>
            </a:br>
            <a:endParaRPr lang="zh-CN" sz="1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lnSpc>
                <a:spcPct val="115000"/>
              </a:lnSpc>
              <a:spcBef>
                <a:spcPts val="0"/>
              </a:spcBef>
              <a:buFont typeface="Roboto"/>
              <a:buChar char="●"/>
            </a:pPr>
            <a:r>
              <a:rPr lang="zh-CN" sz="1400">
                <a:latin typeface="Roboto"/>
                <a:ea typeface="Roboto"/>
                <a:cs typeface="Roboto"/>
                <a:sym typeface="Roboto"/>
              </a:rPr>
              <a:t>Here, We test FRAUDAR on a variety of real-world datasets (from </a:t>
            </a:r>
            <a:r>
              <a:rPr lang="zh-CN" sz="1400" b="1">
                <a:latin typeface="Roboto"/>
                <a:ea typeface="Roboto"/>
                <a:cs typeface="Roboto"/>
                <a:sym typeface="Roboto"/>
              </a:rPr>
              <a:t>Amazon, Trip Advisor, Epinion </a:t>
            </a:r>
            <a:r>
              <a:rPr lang="zh-CN" sz="1400">
                <a:latin typeface="Roboto"/>
                <a:ea typeface="Roboto"/>
                <a:cs typeface="Roboto"/>
                <a:sym typeface="Roboto"/>
              </a:rPr>
              <a:t>and </a:t>
            </a:r>
            <a:r>
              <a:rPr lang="zh-CN" sz="1400" b="1">
                <a:latin typeface="Roboto"/>
                <a:ea typeface="Roboto"/>
                <a:cs typeface="Roboto"/>
                <a:sym typeface="Roboto"/>
              </a:rPr>
              <a:t>Wiki-vote</a:t>
            </a:r>
            <a:r>
              <a:rPr lang="zh-CN" sz="1400">
                <a:latin typeface="Roboto"/>
                <a:ea typeface="Roboto"/>
                <a:cs typeface="Roboto"/>
                <a:sym typeface="Roboto"/>
              </a:rPr>
              <a:t>).</a:t>
            </a:r>
          </a:p>
          <a:p>
            <a:pPr lvl="0" rtl="0">
              <a:lnSpc>
                <a:spcPct val="115000"/>
              </a:lnSpc>
              <a:spcBef>
                <a:spcPts val="0"/>
              </a:spcBef>
              <a:buNone/>
            </a:pPr>
            <a:endParaRPr sz="1400">
              <a:latin typeface="Roboto"/>
              <a:ea typeface="Roboto"/>
              <a:cs typeface="Roboto"/>
              <a:sym typeface="Roboto"/>
            </a:endParaRPr>
          </a:p>
          <a:p>
            <a:pPr marL="457200" lvl="0" indent="-228600" rtl="0">
              <a:lnSpc>
                <a:spcPct val="115000"/>
              </a:lnSpc>
              <a:spcBef>
                <a:spcPts val="0"/>
              </a:spcBef>
              <a:buFont typeface="Roboto"/>
              <a:buChar char="●"/>
            </a:pPr>
            <a:r>
              <a:rPr lang="zh-CN" sz="1400">
                <a:latin typeface="Roboto"/>
                <a:ea typeface="Roboto"/>
                <a:cs typeface="Roboto"/>
                <a:sym typeface="Roboto"/>
              </a:rPr>
              <a:t>To test the accuracy of our method, we use synthetic attacks and inject them into our Amazon dataset, including </a:t>
            </a:r>
            <a:r>
              <a:rPr lang="zh-CN" sz="1400" b="1">
                <a:latin typeface="Roboto"/>
                <a:ea typeface="Roboto"/>
                <a:cs typeface="Roboto"/>
                <a:sym typeface="Roboto"/>
              </a:rPr>
              <a:t>random camouflage</a:t>
            </a:r>
            <a:r>
              <a:rPr lang="zh-CN" sz="1400">
                <a:latin typeface="Roboto"/>
                <a:ea typeface="Roboto"/>
                <a:cs typeface="Roboto"/>
                <a:sym typeface="Roboto"/>
              </a:rPr>
              <a:t>,  </a:t>
            </a:r>
            <a:r>
              <a:rPr lang="zh-CN" sz="1400" b="1">
                <a:latin typeface="Roboto"/>
                <a:ea typeface="Roboto"/>
                <a:cs typeface="Roboto"/>
                <a:sym typeface="Roboto"/>
              </a:rPr>
              <a:t>biased camouflage</a:t>
            </a:r>
            <a:r>
              <a:rPr lang="zh-CN" sz="1400">
                <a:latin typeface="Roboto"/>
                <a:ea typeface="Roboto"/>
                <a:cs typeface="Roboto"/>
                <a:sym typeface="Roboto"/>
              </a:rPr>
              <a:t> and </a:t>
            </a:r>
            <a:r>
              <a:rPr lang="zh-CN" sz="1400" b="1">
                <a:latin typeface="Roboto"/>
                <a:ea typeface="Roboto"/>
                <a:cs typeface="Roboto"/>
                <a:sym typeface="Roboto"/>
              </a:rPr>
              <a:t>hijacked </a:t>
            </a:r>
            <a:r>
              <a:rPr lang="zh-CN" sz="1400" b="1">
                <a:solidFill>
                  <a:srgbClr val="FF0000"/>
                </a:solidFill>
                <a:latin typeface="Roboto"/>
                <a:ea typeface="Roboto"/>
                <a:cs typeface="Roboto"/>
                <a:sym typeface="Roboto"/>
              </a:rPr>
              <a:t>accounts</a:t>
            </a:r>
            <a:r>
              <a:rPr lang="zh-CN" sz="1400" b="1">
                <a:latin typeface="Roboto"/>
                <a:ea typeface="Roboto"/>
                <a:cs typeface="Roboto"/>
                <a:sym typeface="Roboto"/>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zh-CN" sz="1400">
                <a:solidFill>
                  <a:srgbClr val="2A3990"/>
                </a:solidFill>
                <a:latin typeface="Roboto"/>
                <a:ea typeface="Roboto"/>
                <a:cs typeface="Roboto"/>
                <a:sym typeface="Roboto"/>
              </a:rPr>
              <a:t>FROM the right graph, we have drew two conclusions: </a:t>
            </a:r>
          </a:p>
          <a:p>
            <a:pPr marL="457200" lvl="0" indent="-317500" rtl="0">
              <a:lnSpc>
                <a:spcPct val="115000"/>
              </a:lnSpc>
              <a:spcBef>
                <a:spcPts val="0"/>
              </a:spcBef>
              <a:buClr>
                <a:schemeClr val="dk2"/>
              </a:buClr>
              <a:buSzPct val="100000"/>
              <a:buFont typeface="Roboto"/>
              <a:buChar char="●"/>
            </a:pPr>
            <a:r>
              <a:rPr lang="zh-CN" sz="1400">
                <a:solidFill>
                  <a:schemeClr val="dk2"/>
                </a:solidFill>
                <a:latin typeface="Roboto"/>
                <a:ea typeface="Roboto"/>
                <a:cs typeface="Roboto"/>
                <a:sym typeface="Roboto"/>
              </a:rPr>
              <a:t>Log-weighted scheme provides </a:t>
            </a:r>
            <a:r>
              <a:rPr lang="zh-CN" sz="1400" b="1">
                <a:solidFill>
                  <a:schemeClr val="dk2"/>
                </a:solidFill>
                <a:latin typeface="Roboto"/>
                <a:ea typeface="Roboto"/>
                <a:cs typeface="Roboto"/>
                <a:sym typeface="Roboto"/>
              </a:rPr>
              <a:t>stronger</a:t>
            </a:r>
            <a:r>
              <a:rPr lang="zh-CN" sz="1400">
                <a:solidFill>
                  <a:schemeClr val="dk2"/>
                </a:solidFill>
                <a:latin typeface="Roboto"/>
                <a:ea typeface="Roboto"/>
                <a:cs typeface="Roboto"/>
                <a:sym typeface="Roboto"/>
              </a:rPr>
              <a:t> bounds, because the bound is lower,  an adversary should </a:t>
            </a:r>
            <a:r>
              <a:rPr lang="zh-CN" sz="1400" b="1">
                <a:solidFill>
                  <a:schemeClr val="dk2"/>
                </a:solidFill>
                <a:latin typeface="Roboto"/>
                <a:ea typeface="Roboto"/>
                <a:cs typeface="Roboto"/>
                <a:sym typeface="Roboto"/>
              </a:rPr>
              <a:t>have fewer edges in order not to be detected</a:t>
            </a:r>
          </a:p>
          <a:p>
            <a:pPr marL="457200" lvl="0" indent="-317500" rtl="0">
              <a:lnSpc>
                <a:spcPct val="115000"/>
              </a:lnSpc>
              <a:spcBef>
                <a:spcPts val="0"/>
              </a:spcBef>
              <a:buClr>
                <a:schemeClr val="dk2"/>
              </a:buClr>
              <a:buSzPct val="100000"/>
              <a:buFont typeface="Roboto"/>
              <a:buChar char="●"/>
            </a:pPr>
            <a:r>
              <a:rPr lang="zh-CN" sz="1400">
                <a:solidFill>
                  <a:schemeClr val="dk2"/>
                </a:solidFill>
                <a:latin typeface="Roboto"/>
                <a:ea typeface="Roboto"/>
                <a:cs typeface="Roboto"/>
                <a:sym typeface="Roboto"/>
              </a:rPr>
              <a:t>Groups of adversaries </a:t>
            </a:r>
            <a:r>
              <a:rPr lang="zh-CN" sz="1400" b="1">
                <a:solidFill>
                  <a:schemeClr val="dk2"/>
                </a:solidFill>
                <a:latin typeface="Roboto"/>
                <a:ea typeface="Roboto"/>
                <a:cs typeface="Roboto"/>
                <a:sym typeface="Roboto"/>
              </a:rPr>
              <a:t>stand out more</a:t>
            </a:r>
            <a:r>
              <a:rPr lang="zh-CN" sz="1400">
                <a:solidFill>
                  <a:schemeClr val="dk2"/>
                </a:solidFill>
                <a:latin typeface="Roboto"/>
                <a:ea typeface="Roboto"/>
                <a:cs typeface="Roboto"/>
                <a:sym typeface="Roboto"/>
              </a:rPr>
              <a:t>, which will results in </a:t>
            </a:r>
            <a:r>
              <a:rPr lang="zh-CN" sz="1400" b="1">
                <a:solidFill>
                  <a:schemeClr val="dk2"/>
                </a:solidFill>
                <a:latin typeface="Roboto"/>
                <a:ea typeface="Roboto"/>
                <a:cs typeface="Roboto"/>
                <a:sym typeface="Roboto"/>
              </a:rPr>
              <a:t>stronger</a:t>
            </a:r>
            <a:r>
              <a:rPr lang="zh-CN" sz="1400">
                <a:solidFill>
                  <a:schemeClr val="dk2"/>
                </a:solidFill>
                <a:latin typeface="Roboto"/>
                <a:ea typeface="Roboto"/>
                <a:cs typeface="Roboto"/>
                <a:sym typeface="Roboto"/>
              </a:rPr>
              <a:t> bounds on how many edges an adversary can have	</a:t>
            </a:r>
          </a:p>
          <a:p>
            <a:pPr marL="0" lvl="0" indent="0" rtl="0">
              <a:lnSpc>
                <a:spcPct val="115000"/>
              </a:lnSpc>
              <a:spcBef>
                <a:spcPts val="0"/>
              </a:spcBef>
              <a:buNone/>
            </a:pPr>
            <a:r>
              <a:rPr lang="zh-CN" sz="1400">
                <a:solidFill>
                  <a:srgbClr val="2A3990"/>
                </a:solidFill>
                <a:latin typeface="Roboto"/>
                <a:ea typeface="Roboto"/>
                <a:cs typeface="Roboto"/>
                <a:sym typeface="Roboto"/>
              </a:rPr>
              <a:t>		 	 	 		</a:t>
            </a:r>
          </a:p>
          <a:p>
            <a:pPr lvl="0" indent="3467100" rtl="0">
              <a:lnSpc>
                <a:spcPct val="115000"/>
              </a:lnSpc>
              <a:spcBef>
                <a:spcPts val="0"/>
              </a:spcBef>
              <a:buNone/>
            </a:pPr>
            <a:r>
              <a:rPr lang="zh-CN" sz="1400">
                <a:solidFill>
                  <a:srgbClr val="2A3990"/>
                </a:solidFill>
                <a:latin typeface="Roboto"/>
                <a:ea typeface="Roboto"/>
                <a:cs typeface="Roboto"/>
                <a:sym typeface="Roboto"/>
              </a:rPr>
              <a:t>			</a:t>
            </a:r>
          </a:p>
          <a:p>
            <a:pPr lvl="0">
              <a:spcBef>
                <a:spcPts val="0"/>
              </a:spcBef>
              <a:buNone/>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For example, a politician may purchase fake followers on Twitter, or a product’s reviews on Amazon may be fake.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3000">
                <a:solidFill>
                  <a:schemeClr val="dk1"/>
                </a:solidFill>
                <a:latin typeface="Roboto"/>
                <a:ea typeface="Roboto"/>
                <a:cs typeface="Roboto"/>
                <a:sym typeface="Roboto"/>
              </a:rPr>
              <a:t>How accurate is our algorithm? </a:t>
            </a:r>
            <a:r>
              <a:rPr lang="zh-CN" sz="1800">
                <a:solidFill>
                  <a:schemeClr val="dk2"/>
                </a:solidFill>
                <a:latin typeface="Roboto"/>
                <a:ea typeface="Roboto"/>
                <a:cs typeface="Roboto"/>
                <a:sym typeface="Roboto"/>
              </a:rPr>
              <a:t>FRAUDAR works robustly and efficiently against all four attacks, comparing with the previous algorithm named spoken. And it can achieve F-measures of over .95 on all four scenarios for the densities of subgraph at least .04.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1200" b="1">
                <a:solidFill>
                  <a:srgbClr val="2A3990"/>
                </a:solidFill>
                <a:latin typeface="Roboto"/>
                <a:ea typeface="Roboto"/>
                <a:cs typeface="Roboto"/>
                <a:sym typeface="Roboto"/>
              </a:rPr>
              <a:t>in the left graph</a:t>
            </a:r>
            <a:r>
              <a:rPr lang="zh-CN" sz="1200">
                <a:solidFill>
                  <a:srgbClr val="2A3990"/>
                </a:solidFill>
                <a:latin typeface="Roboto"/>
                <a:ea typeface="Roboto"/>
                <a:cs typeface="Roboto"/>
                <a:sym typeface="Roboto"/>
              </a:rPr>
              <a:t>: We conducted another experiment using an attack model where we add edges between honest users and the fraudulent target nodes, but with sparser density compared to the fraud blocks. We added random edges to this region, with half the density of the fraud blocks. </a:t>
            </a:r>
          </a:p>
          <a:p>
            <a:pPr lvl="0">
              <a:spcBef>
                <a:spcPts val="0"/>
              </a:spcBef>
              <a:buNone/>
            </a:pPr>
            <a:endParaRPr sz="1200">
              <a:solidFill>
                <a:srgbClr val="2A3990"/>
              </a:solidFill>
              <a:latin typeface="Roboto"/>
              <a:ea typeface="Roboto"/>
              <a:cs typeface="Roboto"/>
              <a:sym typeface="Roboto"/>
            </a:endParaRPr>
          </a:p>
          <a:p>
            <a:pPr lvl="0">
              <a:spcBef>
                <a:spcPts val="0"/>
              </a:spcBef>
              <a:buNone/>
            </a:pPr>
            <a:r>
              <a:rPr lang="zh-CN" sz="1200">
                <a:solidFill>
                  <a:srgbClr val="2A3990"/>
                </a:solidFill>
                <a:latin typeface="Roboto"/>
                <a:ea typeface="Roboto"/>
                <a:cs typeface="Roboto"/>
                <a:sym typeface="Roboto"/>
              </a:rPr>
              <a:t>You can see from the left picture: the FRAUDAR outperforms competitors in multiple settings. The vertical axis represents accuracy of fraud detection on Amazon data in the experiment with “reverse camouflage”.</a:t>
            </a:r>
          </a:p>
          <a:p>
            <a:pPr lvl="0">
              <a:spcBef>
                <a:spcPts val="0"/>
              </a:spcBef>
              <a:buNone/>
            </a:pPr>
            <a:endParaRPr sz="1200">
              <a:solidFill>
                <a:srgbClr val="2A3990"/>
              </a:solidFill>
              <a:latin typeface="Roboto"/>
              <a:ea typeface="Roboto"/>
              <a:cs typeface="Roboto"/>
              <a:sym typeface="Roboto"/>
            </a:endParaRPr>
          </a:p>
          <a:p>
            <a:pPr lvl="0">
              <a:spcBef>
                <a:spcPts val="0"/>
              </a:spcBef>
              <a:buNone/>
            </a:pPr>
            <a:endParaRPr sz="1200">
              <a:solidFill>
                <a:srgbClr val="2A3990"/>
              </a:solidFill>
              <a:latin typeface="Roboto"/>
              <a:ea typeface="Roboto"/>
              <a:cs typeface="Roboto"/>
              <a:sym typeface="Roboto"/>
            </a:endParaRPr>
          </a:p>
          <a:p>
            <a:pPr lvl="0" rtl="0">
              <a:spcBef>
                <a:spcPts val="0"/>
              </a:spcBef>
              <a:buNone/>
            </a:pPr>
            <a:r>
              <a:rPr lang="zh-CN" sz="1200">
                <a:solidFill>
                  <a:srgbClr val="2A3990"/>
                </a:solidFill>
                <a:latin typeface="Roboto"/>
                <a:ea typeface="Roboto"/>
                <a:cs typeface="Roboto"/>
                <a:sym typeface="Roboto"/>
              </a:rPr>
              <a:t>in the right graph: To show that FRAUDAR is effective both at catching fraudulent users accounts as well as fraudulent objects, we next separately evaluate the fraud detection of both fake users and fake targets using F measure. With comparison of accuracy on fake users and targets under four different camouflage attacks, we find out that FRAUDAR has similar and high accuracy both in detecting fraudulent users and fraudulent products. </a:t>
            </a:r>
          </a:p>
          <a:p>
            <a:pPr lvl="0">
              <a:spcBef>
                <a:spcPts val="0"/>
              </a:spcBef>
              <a:buNone/>
            </a:pPr>
            <a:endParaRPr sz="1200">
              <a:solidFill>
                <a:srgbClr val="2A3990"/>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1200">
                <a:solidFill>
                  <a:schemeClr val="dk2"/>
                </a:solidFill>
                <a:latin typeface="Roboto"/>
                <a:ea typeface="Roboto"/>
                <a:cs typeface="Roboto"/>
                <a:sym typeface="Roboto"/>
              </a:rPr>
              <a:t>The Answer is Yes. Indeed, a majority of the detected accounts had tweets advertising and promoting follower-buying services, and the tweets such as the pic on right side, had not been removed or suspended for 7 years since the data was collected. That is very disappointing.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dirty="0"/>
              <a:t>And if we go further to </a:t>
            </a:r>
            <a:r>
              <a:rPr lang="zh-CN" sz="1800" dirty="0">
                <a:solidFill>
                  <a:schemeClr val="dk2"/>
                </a:solidFill>
                <a:latin typeface="Roboto"/>
                <a:ea typeface="Roboto"/>
                <a:cs typeface="Roboto"/>
                <a:sym typeface="Roboto"/>
              </a:rPr>
              <a:t>investigate the suspicious block by four steps:</a:t>
            </a:r>
          </a:p>
          <a:p>
            <a:pPr marL="457200" lvl="0" indent="-342900" rtl="0">
              <a:lnSpc>
                <a:spcPct val="150000"/>
              </a:lnSpc>
              <a:spcBef>
                <a:spcPts val="0"/>
              </a:spcBef>
              <a:buClr>
                <a:schemeClr val="dk2"/>
              </a:buClr>
              <a:buSzPct val="100000"/>
              <a:buFont typeface="Roboto"/>
            </a:pPr>
            <a:r>
              <a:rPr lang="zh-CN" sz="1800" dirty="0">
                <a:solidFill>
                  <a:schemeClr val="dk2"/>
                </a:solidFill>
                <a:latin typeface="Roboto"/>
                <a:ea typeface="Roboto"/>
                <a:cs typeface="Roboto"/>
                <a:sym typeface="Roboto"/>
              </a:rPr>
              <a:t>Randomly sampled some followers and followees in the detetcted block </a:t>
            </a:r>
          </a:p>
          <a:p>
            <a:pPr marL="457200" lvl="0" indent="-342900" rtl="0">
              <a:lnSpc>
                <a:spcPct val="150000"/>
              </a:lnSpc>
              <a:spcBef>
                <a:spcPts val="0"/>
              </a:spcBef>
              <a:buClr>
                <a:schemeClr val="dk2"/>
              </a:buClr>
              <a:buSzPct val="100000"/>
              <a:buFont typeface="Roboto"/>
            </a:pPr>
            <a:r>
              <a:rPr lang="zh-CN" sz="1800" dirty="0">
                <a:solidFill>
                  <a:schemeClr val="dk2"/>
                </a:solidFill>
                <a:latin typeface="Roboto"/>
                <a:ea typeface="Roboto"/>
                <a:cs typeface="Roboto"/>
                <a:sym typeface="Roboto"/>
              </a:rPr>
              <a:t>we use One </a:t>
            </a:r>
            <a:r>
              <a:rPr lang="zh-CN" sz="1800" b="1" dirty="0">
                <a:solidFill>
                  <a:schemeClr val="dk2"/>
                </a:solidFill>
                <a:latin typeface="Roboto"/>
                <a:ea typeface="Roboto"/>
                <a:cs typeface="Roboto"/>
                <a:sym typeface="Roboto"/>
              </a:rPr>
              <a:t>control group</a:t>
            </a:r>
            <a:r>
              <a:rPr lang="zh-CN" sz="1800" dirty="0">
                <a:solidFill>
                  <a:schemeClr val="dk2"/>
                </a:solidFill>
                <a:latin typeface="Roboto"/>
                <a:ea typeface="Roboto"/>
                <a:cs typeface="Roboto"/>
                <a:sym typeface="Roboto"/>
              </a:rPr>
              <a:t> containing part of </a:t>
            </a:r>
            <a:r>
              <a:rPr lang="zh-CN" sz="1800" b="1" dirty="0">
                <a:solidFill>
                  <a:schemeClr val="dk2"/>
                </a:solidFill>
                <a:latin typeface="Roboto"/>
                <a:ea typeface="Roboto"/>
                <a:cs typeface="Roboto"/>
                <a:sym typeface="Roboto"/>
              </a:rPr>
              <a:t>non-detected</a:t>
            </a:r>
            <a:r>
              <a:rPr lang="zh-CN" sz="1800" dirty="0">
                <a:solidFill>
                  <a:schemeClr val="dk2"/>
                </a:solidFill>
                <a:latin typeface="Roboto"/>
                <a:ea typeface="Roboto"/>
                <a:cs typeface="Roboto"/>
                <a:sym typeface="Roboto"/>
              </a:rPr>
              <a:t> users, who are </a:t>
            </a:r>
            <a:r>
              <a:rPr lang="zh-CN" sz="1800" b="1" dirty="0">
                <a:solidFill>
                  <a:schemeClr val="dk2"/>
                </a:solidFill>
                <a:latin typeface="Roboto"/>
                <a:ea typeface="Roboto"/>
                <a:cs typeface="Roboto"/>
                <a:sym typeface="Roboto"/>
              </a:rPr>
              <a:t>randomly selected</a:t>
            </a:r>
          </a:p>
          <a:p>
            <a:pPr marL="457200" lvl="0" indent="-342900" rtl="0">
              <a:lnSpc>
                <a:spcPct val="150000"/>
              </a:lnSpc>
              <a:spcBef>
                <a:spcPts val="0"/>
              </a:spcBef>
              <a:buClr>
                <a:schemeClr val="dk2"/>
              </a:buClr>
              <a:buSzPct val="100000"/>
              <a:buFont typeface="Roboto"/>
            </a:pPr>
            <a:r>
              <a:rPr lang="zh-CN" sz="1800" dirty="0">
                <a:solidFill>
                  <a:schemeClr val="dk2"/>
                </a:solidFill>
                <a:latin typeface="Roboto"/>
                <a:ea typeface="Roboto"/>
                <a:cs typeface="Roboto"/>
                <a:sym typeface="Roboto"/>
              </a:rPr>
              <a:t>we use another </a:t>
            </a:r>
            <a:r>
              <a:rPr lang="zh-CN" sz="1800" b="1" dirty="0">
                <a:solidFill>
                  <a:schemeClr val="dk2"/>
                </a:solidFill>
                <a:latin typeface="Roboto"/>
                <a:ea typeface="Roboto"/>
                <a:cs typeface="Roboto"/>
                <a:sym typeface="Roboto"/>
              </a:rPr>
              <a:t>degree-matched control group</a:t>
            </a:r>
            <a:r>
              <a:rPr lang="zh-CN" sz="1800" dirty="0">
                <a:solidFill>
                  <a:schemeClr val="dk2"/>
                </a:solidFill>
                <a:latin typeface="Roboto"/>
                <a:ea typeface="Roboto"/>
                <a:cs typeface="Roboto"/>
                <a:sym typeface="Roboto"/>
              </a:rPr>
              <a:t> to match the follower count of users in the detected group</a:t>
            </a:r>
          </a:p>
          <a:p>
            <a:pPr marL="457200" lvl="0" indent="-342900" rtl="0">
              <a:lnSpc>
                <a:spcPct val="150000"/>
              </a:lnSpc>
              <a:spcBef>
                <a:spcPts val="0"/>
              </a:spcBef>
              <a:buClr>
                <a:schemeClr val="dk2"/>
              </a:buClr>
              <a:buSzPct val="100000"/>
              <a:buFont typeface="Roboto"/>
            </a:pPr>
            <a:r>
              <a:rPr lang="zh-CN" sz="1800" dirty="0">
                <a:solidFill>
                  <a:schemeClr val="dk2"/>
                </a:solidFill>
                <a:latin typeface="Roboto"/>
                <a:ea typeface="Roboto"/>
                <a:cs typeface="Roboto"/>
                <a:sym typeface="Roboto"/>
              </a:rPr>
              <a:t>Then, we </a:t>
            </a:r>
            <a:r>
              <a:rPr lang="zh-CN" sz="1800" b="1" dirty="0">
                <a:solidFill>
                  <a:schemeClr val="dk2"/>
                </a:solidFill>
                <a:latin typeface="Roboto"/>
                <a:ea typeface="Roboto"/>
                <a:cs typeface="Roboto"/>
                <a:sym typeface="Roboto"/>
              </a:rPr>
              <a:t>shuffle </a:t>
            </a:r>
            <a:r>
              <a:rPr lang="zh-CN" sz="1800" dirty="0">
                <a:solidFill>
                  <a:schemeClr val="dk2"/>
                </a:solidFill>
                <a:latin typeface="Roboto"/>
                <a:ea typeface="Roboto"/>
                <a:cs typeface="Roboto"/>
                <a:sym typeface="Roboto"/>
              </a:rPr>
              <a:t>the detected users with the control groups randomly and hid group memberships from labellers, which </a:t>
            </a:r>
            <a:r>
              <a:rPr lang="zh-CN" sz="1800" b="1" dirty="0">
                <a:solidFill>
                  <a:schemeClr val="dk2"/>
                </a:solidFill>
                <a:latin typeface="Roboto"/>
                <a:ea typeface="Roboto"/>
                <a:cs typeface="Roboto"/>
                <a:sym typeface="Roboto"/>
              </a:rPr>
              <a:t>labels users in a “blind” manner</a:t>
            </a:r>
          </a:p>
          <a:p>
            <a:pPr marL="457200" lvl="0" indent="-342900" rtl="0">
              <a:lnSpc>
                <a:spcPct val="150000"/>
              </a:lnSpc>
              <a:spcBef>
                <a:spcPts val="0"/>
              </a:spcBef>
              <a:buClr>
                <a:schemeClr val="dk2"/>
              </a:buClr>
              <a:buSzPct val="100000"/>
              <a:buFont typeface="Roboto"/>
            </a:pPr>
            <a:r>
              <a:rPr lang="en-US" altLang="zh-CN" sz="1800" b="1" dirty="0" smtClean="0">
                <a:solidFill>
                  <a:schemeClr val="dk2"/>
                </a:solidFill>
                <a:latin typeface="Roboto"/>
                <a:ea typeface="Roboto"/>
                <a:cs typeface="Roboto"/>
                <a:sym typeface="Roboto"/>
              </a:rPr>
              <a:t>We also </a:t>
            </a:r>
            <a:r>
              <a:rPr lang="zh-CN" sz="1800" b="1" dirty="0" smtClean="0">
                <a:solidFill>
                  <a:schemeClr val="dk2"/>
                </a:solidFill>
                <a:latin typeface="Roboto"/>
                <a:ea typeface="Roboto"/>
                <a:cs typeface="Roboto"/>
                <a:sym typeface="Roboto"/>
              </a:rPr>
              <a:t>contain </a:t>
            </a:r>
            <a:r>
              <a:rPr lang="zh-CN" sz="1800" b="1" dirty="0">
                <a:solidFill>
                  <a:schemeClr val="dk2"/>
                </a:solidFill>
                <a:latin typeface="Roboto"/>
                <a:ea typeface="Roboto"/>
                <a:cs typeface="Roboto"/>
                <a:sym typeface="Roboto"/>
              </a:rPr>
              <a:t>the URLs of two known follower-buying services, TweepMe and TweeterGetter, showing that they had advertised these follower-buying services through tweets.</a:t>
            </a:r>
          </a:p>
          <a:p>
            <a:pPr lvl="0" rtl="0">
              <a:lnSpc>
                <a:spcPct val="150000"/>
              </a:lnSpc>
              <a:spcBef>
                <a:spcPts val="0"/>
              </a:spcBef>
              <a:buNone/>
            </a:pPr>
            <a:endParaRPr sz="1800" b="1" dirty="0">
              <a:solidFill>
                <a:schemeClr val="dk2"/>
              </a:solidFill>
              <a:latin typeface="Roboto"/>
              <a:ea typeface="Roboto"/>
              <a:cs typeface="Roboto"/>
              <a:sym typeface="Roboto"/>
            </a:endParaRPr>
          </a:p>
          <a:p>
            <a:pPr lvl="0" rtl="0">
              <a:lnSpc>
                <a:spcPct val="150000"/>
              </a:lnSpc>
              <a:spcBef>
                <a:spcPts val="0"/>
              </a:spcBef>
              <a:buNone/>
            </a:pPr>
            <a:endParaRPr sz="1800" dirty="0">
              <a:solidFill>
                <a:schemeClr val="dk2"/>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1200">
                <a:solidFill>
                  <a:schemeClr val="dk2"/>
                </a:solidFill>
                <a:latin typeface="Roboto"/>
                <a:ea typeface="Roboto"/>
                <a:cs typeface="Roboto"/>
                <a:sym typeface="Roboto"/>
              </a:rPr>
              <a:t>And we find out that our FRAUDAR detects a large, clearly fraudulent block in Twitter. A majority of the detected accounts were either</a:t>
            </a:r>
            <a:br>
              <a:rPr lang="zh-CN" sz="1200">
                <a:solidFill>
                  <a:schemeClr val="dk2"/>
                </a:solidFill>
                <a:latin typeface="Roboto"/>
                <a:ea typeface="Roboto"/>
                <a:cs typeface="Roboto"/>
                <a:sym typeface="Roboto"/>
              </a:rPr>
            </a:br>
            <a:r>
              <a:rPr lang="zh-CN" sz="1200">
                <a:solidFill>
                  <a:schemeClr val="dk2"/>
                </a:solidFill>
                <a:latin typeface="Roboto"/>
                <a:ea typeface="Roboto"/>
                <a:cs typeface="Roboto"/>
                <a:sym typeface="Roboto"/>
              </a:rPr>
              <a:t>deleted, suspended, or contained known follower-buying services, TweepMe and TweeterGetter. In comparison, the control groups</a:t>
            </a:r>
            <a:br>
              <a:rPr lang="zh-CN" sz="1200">
                <a:solidFill>
                  <a:schemeClr val="dk2"/>
                </a:solidFill>
                <a:latin typeface="Roboto"/>
                <a:ea typeface="Roboto"/>
                <a:cs typeface="Roboto"/>
                <a:sym typeface="Roboto"/>
              </a:rPr>
            </a:br>
            <a:r>
              <a:rPr lang="zh-CN" sz="1200">
                <a:solidFill>
                  <a:schemeClr val="dk2"/>
                </a:solidFill>
                <a:latin typeface="Roboto"/>
                <a:ea typeface="Roboto"/>
                <a:cs typeface="Roboto"/>
                <a:sym typeface="Roboto"/>
              </a:rPr>
              <a:t>had much less detected fraud.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zh-CN" sz="1800">
                <a:solidFill>
                  <a:schemeClr val="dk2"/>
                </a:solidFill>
                <a:latin typeface="Roboto"/>
                <a:ea typeface="Roboto"/>
                <a:cs typeface="Roboto"/>
                <a:sym typeface="Roboto"/>
              </a:rPr>
              <a:t>And the fourth problem about scalability, that is pretty straightforward. But here we used the Trip Advisor dataset, and subsampled user nodes in several proportions. And The Slope is parallel to the main diagonal, which indicates linear growth.</a:t>
            </a:r>
          </a:p>
          <a:p>
            <a:pPr lvl="0">
              <a:spcBef>
                <a:spcPts val="0"/>
              </a:spcBef>
              <a:buNone/>
            </a:pP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sz="1400"/>
              <a:t>This paper proposed FRAUDAR, a fraud detection algorithm which convincingly bounds the amount of fraud, even under the attack of camouflage. So our main contributions can be concluded in four parts: </a:t>
            </a:r>
          </a:p>
          <a:p>
            <a:pPr lvl="0">
              <a:spcBef>
                <a:spcPts val="0"/>
              </a:spcBef>
              <a:buNone/>
            </a:pPr>
            <a:r>
              <a:rPr lang="zh-CN" sz="1400"/>
              <a:t>we propose, </a:t>
            </a:r>
          </a:p>
          <a:p>
            <a:pPr lvl="0">
              <a:spcBef>
                <a:spcPts val="0"/>
              </a:spcBef>
              <a:buNone/>
            </a:pPr>
            <a:r>
              <a:rPr lang="zh-CN" sz="1400"/>
              <a:t>we prove, </a:t>
            </a:r>
          </a:p>
          <a:p>
            <a:pPr lvl="0">
              <a:spcBef>
                <a:spcPts val="0"/>
              </a:spcBef>
              <a:buNone/>
            </a:pPr>
            <a:r>
              <a:rPr lang="zh-CN" sz="1400"/>
              <a:t>we have an effective algo..</a:t>
            </a:r>
          </a:p>
          <a:p>
            <a:pPr lvl="0">
              <a:spcBef>
                <a:spcPts val="0"/>
              </a:spcBef>
              <a:buNone/>
            </a:pPr>
            <a:r>
              <a:rPr lang="zh-CN" sz="1400"/>
              <a:t>Our algo has tremendous scalability and it can handle large datasets and runs in a near-linear time</a:t>
            </a:r>
          </a:p>
          <a:p>
            <a:pPr lvl="0">
              <a:spcBef>
                <a:spcPts val="0"/>
              </a:spcBef>
              <a:buNone/>
            </a:pPr>
            <a:endParaRPr sz="1400"/>
          </a:p>
          <a:p>
            <a:pPr lvl="0">
              <a:spcBef>
                <a:spcPts val="0"/>
              </a:spcBef>
              <a:buNone/>
            </a:pP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sz="1400"/>
          </a:p>
          <a:p>
            <a:pPr lvl="0">
              <a:spcBef>
                <a:spcPts val="0"/>
              </a:spcBef>
              <a:buNone/>
            </a:pPr>
            <a:r>
              <a:rPr lang="zh-CN" sz="1400"/>
              <a:t>Finally, we have two suggestions for the future work.</a:t>
            </a:r>
          </a:p>
          <a:p>
            <a:pPr lvl="0">
              <a:spcBef>
                <a:spcPts val="0"/>
              </a:spcBef>
              <a:buNone/>
            </a:pPr>
            <a:endParaRPr sz="1400"/>
          </a:p>
          <a:p>
            <a:pPr marL="457200" lvl="0" indent="-228600" rtl="0">
              <a:lnSpc>
                <a:spcPct val="150000"/>
              </a:lnSpc>
              <a:spcBef>
                <a:spcPts val="0"/>
              </a:spcBef>
              <a:buAutoNum type="arabicPeriod"/>
            </a:pPr>
            <a:r>
              <a:rPr lang="zh-CN" sz="1800">
                <a:solidFill>
                  <a:schemeClr val="dk2"/>
                </a:solidFill>
                <a:latin typeface="Roboto"/>
                <a:ea typeface="Roboto"/>
                <a:cs typeface="Roboto"/>
                <a:sym typeface="Roboto"/>
              </a:rPr>
              <a:t>consider the connection between a fraudster subgraph and another fraudster subgraph</a:t>
            </a:r>
          </a:p>
          <a:p>
            <a:pPr marL="457200" lvl="0" indent="-342900" rtl="0">
              <a:lnSpc>
                <a:spcPct val="150000"/>
              </a:lnSpc>
              <a:spcBef>
                <a:spcPts val="0"/>
              </a:spcBef>
              <a:buClr>
                <a:schemeClr val="dk2"/>
              </a:buClr>
              <a:buSzPct val="100000"/>
              <a:buFont typeface="Roboto"/>
              <a:buAutoNum type="arabicPeriod"/>
            </a:pPr>
            <a:r>
              <a:rPr lang="zh-CN" sz="1800">
                <a:solidFill>
                  <a:schemeClr val="dk2"/>
                </a:solidFill>
                <a:latin typeface="Roboto"/>
                <a:ea typeface="Roboto"/>
                <a:cs typeface="Roboto"/>
                <a:sym typeface="Roboto"/>
              </a:rPr>
              <a:t>we can explore more special behavior patterns, which is not constant and can change overtime.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zh-CN">
                <a:solidFill>
                  <a:schemeClr val="dk2"/>
                </a:solidFill>
                <a:latin typeface="Roboto"/>
                <a:ea typeface="Roboto"/>
                <a:cs typeface="Roboto"/>
                <a:sym typeface="Roboto"/>
              </a:rPr>
              <a:t>It is related to detect dense subgraph.</a:t>
            </a:r>
          </a:p>
          <a:p>
            <a:pPr lvl="0" rtl="0">
              <a:lnSpc>
                <a:spcPct val="115000"/>
              </a:lnSpc>
              <a:spcBef>
                <a:spcPts val="0"/>
              </a:spcBef>
              <a:buNone/>
            </a:pPr>
            <a:endParaRPr>
              <a:solidFill>
                <a:schemeClr val="dk2"/>
              </a:solidFill>
              <a:latin typeface="Roboto"/>
              <a:ea typeface="Roboto"/>
              <a:cs typeface="Roboto"/>
              <a:sym typeface="Roboto"/>
            </a:endParaRPr>
          </a:p>
          <a:p>
            <a:pPr lvl="0" rtl="0">
              <a:lnSpc>
                <a:spcPct val="115000"/>
              </a:lnSpc>
              <a:spcBef>
                <a:spcPts val="0"/>
              </a:spcBef>
              <a:buNone/>
            </a:pPr>
            <a:r>
              <a:rPr lang="zh-CN">
                <a:solidFill>
                  <a:schemeClr val="dk2"/>
                </a:solidFill>
                <a:latin typeface="Roboto"/>
                <a:ea typeface="Roboto"/>
                <a:cs typeface="Roboto"/>
                <a:sym typeface="Roboto"/>
              </a:rPr>
              <a:t>This picture shows adjacency matrix of the review graph. So rows here represent users and columns represent products. And the dark dots represent reviews. So the frauds are at the bottom. They append by a group of customers who add fake reviews for some products. They are on the bottom right of the matrix. This density region can be detected by a few algorithms</a:t>
            </a:r>
          </a:p>
          <a:p>
            <a:pPr lvl="0" rtl="0">
              <a:lnSpc>
                <a:spcPct val="115000"/>
              </a:lnSpc>
              <a:spcBef>
                <a:spcPts val="0"/>
              </a:spcBef>
              <a:buNone/>
            </a:pPr>
            <a:endParaRPr>
              <a:solidFill>
                <a:schemeClr val="dk2"/>
              </a:solidFill>
              <a:latin typeface="Roboto"/>
              <a:ea typeface="Roboto"/>
              <a:cs typeface="Roboto"/>
              <a:sym typeface="Roboto"/>
            </a:endParaRPr>
          </a:p>
          <a:p>
            <a:pPr lvl="0" rtl="0">
              <a:lnSpc>
                <a:spcPct val="115000"/>
              </a:lnSpc>
              <a:spcBef>
                <a:spcPts val="0"/>
              </a:spcBef>
              <a:buNone/>
            </a:pPr>
            <a:r>
              <a:rPr lang="zh-CN">
                <a:solidFill>
                  <a:schemeClr val="dk2"/>
                </a:solidFill>
                <a:latin typeface="Roboto"/>
                <a:ea typeface="Roboto"/>
                <a:cs typeface="Roboto"/>
                <a:sym typeface="Roboto"/>
              </a:rPr>
              <a:t>The question that we are interested in is that detect these regions and avoid what we call camouflage. </a:t>
            </a:r>
          </a:p>
          <a:p>
            <a:pPr lvl="0" rtl="0">
              <a:lnSpc>
                <a:spcPct val="115000"/>
              </a:lnSpc>
              <a:spcBef>
                <a:spcPts val="0"/>
              </a:spcBef>
              <a:buNone/>
            </a:pPr>
            <a:endParaRPr>
              <a:solidFill>
                <a:schemeClr val="dk2"/>
              </a:solidFill>
              <a:latin typeface="Roboto"/>
              <a:ea typeface="Roboto"/>
              <a:cs typeface="Roboto"/>
              <a:sym typeface="Roboto"/>
            </a:endParaRPr>
          </a:p>
          <a:p>
            <a:pPr lvl="0" rtl="0">
              <a:lnSpc>
                <a:spcPct val="115000"/>
              </a:lnSpc>
              <a:spcBef>
                <a:spcPts val="0"/>
              </a:spcBef>
              <a:buNone/>
            </a:pPr>
            <a:r>
              <a:rPr lang="zh-CN">
                <a:solidFill>
                  <a:schemeClr val="dk2"/>
                </a:solidFill>
                <a:latin typeface="Roboto"/>
                <a:ea typeface="Roboto"/>
                <a:cs typeface="Roboto"/>
                <a:sym typeface="Roboto"/>
              </a:rPr>
              <a:t>Fraudsters must add many edges.</a:t>
            </a:r>
          </a:p>
          <a:p>
            <a:pPr lvl="0" rtl="0">
              <a:lnSpc>
                <a:spcPct val="115000"/>
              </a:lnSpc>
              <a:spcBef>
                <a:spcPts val="0"/>
              </a:spcBef>
              <a:buNone/>
            </a:pPr>
            <a:r>
              <a:rPr lang="zh-CN">
                <a:solidFill>
                  <a:schemeClr val="dk2"/>
                </a:solidFill>
                <a:latin typeface="Roboto"/>
                <a:ea typeface="Roboto"/>
                <a:cs typeface="Roboto"/>
                <a:sym typeface="Roboto"/>
              </a:rPr>
              <a:t>Fraudsters create unusually large and dense regions in the adjacency matrix of the graph.</a:t>
            </a:r>
          </a:p>
          <a:p>
            <a:pPr lvl="0" rtl="0">
              <a:lnSpc>
                <a:spcPct val="115000"/>
              </a:lnSpc>
              <a:spcBef>
                <a:spcPts val="0"/>
              </a:spcBef>
              <a:buNone/>
            </a:pPr>
            <a:r>
              <a:rPr lang="zh-CN">
                <a:solidFill>
                  <a:schemeClr val="dk2"/>
                </a:solidFill>
                <a:latin typeface="Roboto"/>
                <a:ea typeface="Roboto"/>
                <a:cs typeface="Roboto"/>
                <a:sym typeface="Roboto"/>
              </a:rPr>
              <a:t>Fraudsters add links to popular items/idols. This behavior is called ‘camouflage’.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there is a lot of excellent works on dense graph detection. including these four papers. </a:t>
            </a:r>
          </a:p>
          <a:p>
            <a:pPr lvl="0">
              <a:spcBef>
                <a:spcPts val="0"/>
              </a:spcBef>
              <a:buNone/>
            </a:pPr>
            <a:r>
              <a:rPr lang="zh-CN"/>
              <a:t>They</a:t>
            </a:r>
          </a:p>
          <a:p>
            <a:pPr marL="457200" lvl="0" indent="-298450" rtl="0">
              <a:lnSpc>
                <a:spcPct val="115000"/>
              </a:lnSpc>
              <a:spcBef>
                <a:spcPts val="0"/>
              </a:spcBef>
              <a:buClr>
                <a:schemeClr val="dk2"/>
              </a:buClr>
              <a:buSzPct val="100000"/>
              <a:buFont typeface="Roboto"/>
            </a:pPr>
            <a:r>
              <a:rPr lang="zh-CN">
                <a:latin typeface="Roboto"/>
                <a:ea typeface="Roboto"/>
                <a:cs typeface="Roboto"/>
                <a:sym typeface="Roboto"/>
              </a:rPr>
              <a:t>Try to identify dense subgraphs of nodes that are sparsely connected to the remaining graph.</a:t>
            </a:r>
          </a:p>
          <a:p>
            <a:pPr marL="457200" lvl="0" indent="-298450" rtl="0">
              <a:lnSpc>
                <a:spcPct val="115000"/>
              </a:lnSpc>
              <a:spcBef>
                <a:spcPts val="0"/>
              </a:spcBef>
              <a:buClr>
                <a:schemeClr val="dk2"/>
              </a:buClr>
              <a:buSzPct val="100000"/>
              <a:buFont typeface="Roboto"/>
            </a:pPr>
            <a:r>
              <a:rPr lang="zh-CN">
                <a:latin typeface="Roboto"/>
                <a:ea typeface="Roboto"/>
                <a:cs typeface="Roboto"/>
                <a:sym typeface="Roboto"/>
              </a:rPr>
              <a:t>Do not account for camouflage, In other words, fraudsters can evade these methods by adding reviews or follows with honest targets to make themselves look normal.</a:t>
            </a:r>
          </a:p>
          <a:p>
            <a:pPr lvl="0" rtl="0">
              <a:spcBef>
                <a:spcPts val="0"/>
              </a:spcBef>
              <a:buNone/>
            </a:pPr>
            <a:r>
              <a:rPr lang="zh-CN"/>
              <a:t>And here is the </a:t>
            </a:r>
            <a:r>
              <a:rPr lang="zh-CN" b="1"/>
              <a:t>comparison</a:t>
            </a:r>
            <a:r>
              <a:rPr lang="zh-CN"/>
              <a:t> between these algorithms. </a:t>
            </a:r>
          </a:p>
          <a:p>
            <a:pPr lvl="0" rtl="0">
              <a:lnSpc>
                <a:spcPct val="115000"/>
              </a:lnSpc>
              <a:spcBef>
                <a:spcPts val="0"/>
              </a:spcBef>
              <a:buNone/>
            </a:pP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mainly differs from the existing literatures , is this paper focus on camouflage resistance, as well as, theoretical guarantee.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I am going to introduce our proposed algorithm. But at first let me clarify some definitions.</a:t>
            </a:r>
          </a:p>
          <a:p>
            <a:pPr lvl="0">
              <a:spcBef>
                <a:spcPts val="0"/>
              </a:spcBef>
              <a:buNone/>
            </a:pPr>
            <a:endParaRPr/>
          </a:p>
          <a:p>
            <a:pPr lvl="0">
              <a:spcBef>
                <a:spcPts val="0"/>
              </a:spcBef>
              <a:buNone/>
            </a:pPr>
            <a:r>
              <a:rPr lang="zh-CN"/>
              <a:t>So Suspicious Metrix is actually a function that takes in a subset of products and users, which are given as A and B here and it will calculate a value which indicates how suspicious we believe in these users and products.</a:t>
            </a:r>
          </a:p>
          <a:p>
            <a:pPr lvl="0">
              <a:spcBef>
                <a:spcPts val="0"/>
              </a:spcBef>
              <a:buNone/>
            </a:pPr>
            <a:endParaRPr/>
          </a:p>
          <a:p>
            <a:pPr lvl="0">
              <a:spcBef>
                <a:spcPts val="0"/>
              </a:spcBef>
              <a:buNone/>
            </a:pPr>
            <a:r>
              <a:rPr lang="zh-CN"/>
              <a:t>And the dark part in this picture represents the abnormal dense subgraph, which are coming from fraudsters</a:t>
            </a:r>
          </a:p>
          <a:p>
            <a:pPr lvl="0">
              <a:spcBef>
                <a:spcPts val="0"/>
              </a:spcBef>
              <a:buNone/>
            </a:pPr>
            <a:endParaRPr/>
          </a:p>
          <a:p>
            <a:pPr lvl="0">
              <a:spcBef>
                <a:spcPts val="0"/>
              </a:spcBef>
              <a:buNone/>
            </a:pPr>
            <a:r>
              <a:rPr lang="zh-CN"/>
              <a:t>Our goal is that Suspicious Metrics should return a higher value in the case of the unusual subgraphs over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Let’s talk about camouflage-resistance </a:t>
            </a:r>
          </a:p>
          <a:p>
            <a:pPr lvl="0">
              <a:spcBef>
                <a:spcPts val="0"/>
              </a:spcBef>
              <a:buNone/>
            </a:pPr>
            <a:r>
              <a:rPr lang="zh-CN"/>
              <a:t>camouflage-resistance is that when we add more egdes in this region in a normal way, the value of g should not decrease. The idea behind this is that we want make it hard for the fraudsters to hide themselves by adding camouflage.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CN"/>
              <a:t>So now we can define the average suspiciousness in a numerical way. The number outside the table represent the node suspiciousness and the number inside the table represents the edge suspiciousness. Now we sum up all the node of A and B and we can get 10 as the node score.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t>And then we sum up all the edges of A and B, and be aware that 0 means there is no edge between two corresponding nodes. Ok, now we get 25 as edge score, and we divide the sum of node score and edge score by the number of nodes.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dk2"/>
                </a:solidFill>
              </a:rPr>
              <a:t>‹#›</a:t>
            </a:fld>
            <a:endParaRPr lang="zh-C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dk2"/>
                </a:solidFill>
              </a:rPr>
              <a:t>‹#›</a:t>
            </a:fld>
            <a:endParaRPr lang="zh-C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dk2"/>
                </a:solidFill>
              </a:rPr>
              <a:t>‹#›</a:t>
            </a:fld>
            <a:endParaRPr lang="zh-C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dk2"/>
                </a:solidFill>
              </a:rPr>
              <a:t>‹#›</a:t>
            </a:fld>
            <a:endParaRPr lang="zh-C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dk2"/>
                </a:solidFill>
              </a:rPr>
              <a:t>‹#›</a:t>
            </a:fld>
            <a:endParaRPr lang="zh-C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lt1"/>
                </a:solidFill>
                <a:latin typeface="Roboto"/>
                <a:ea typeface="Roboto"/>
                <a:cs typeface="Roboto"/>
                <a:sym typeface="Roboto"/>
              </a:rPr>
              <a:t>‹#›</a:t>
            </a:fld>
            <a:endParaRPr lang="zh-C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60925" y="1460897"/>
            <a:ext cx="8222100" cy="838800"/>
          </a:xfrm>
          <a:prstGeom prst="rect">
            <a:avLst/>
          </a:prstGeom>
        </p:spPr>
        <p:txBody>
          <a:bodyPr lIns="91425" tIns="91425" rIns="91425" bIns="91425" anchor="b" anchorCtr="0">
            <a:noAutofit/>
          </a:bodyPr>
          <a:lstStyle/>
          <a:p>
            <a:pPr lvl="0">
              <a:spcBef>
                <a:spcPts val="0"/>
              </a:spcBef>
              <a:buNone/>
            </a:pPr>
            <a:r>
              <a:rPr lang="zh-CN" sz="3600"/>
              <a:t>FRAUDAR: Bounding Graph Fraud in the Face of Camouflage </a:t>
            </a:r>
          </a:p>
        </p:txBody>
      </p:sp>
      <p:sp>
        <p:nvSpPr>
          <p:cNvPr id="86" name="Shape 86"/>
          <p:cNvSpPr txBox="1">
            <a:spLocks noGrp="1"/>
          </p:cNvSpPr>
          <p:nvPr>
            <p:ph type="subTitle" idx="1"/>
          </p:nvPr>
        </p:nvSpPr>
        <p:spPr>
          <a:xfrm>
            <a:off x="460938" y="2425187"/>
            <a:ext cx="8222100" cy="432900"/>
          </a:xfrm>
          <a:prstGeom prst="rect">
            <a:avLst/>
          </a:prstGeom>
        </p:spPr>
        <p:txBody>
          <a:bodyPr lIns="91425" tIns="91425" rIns="91425" bIns="91425" anchor="t" anchorCtr="0">
            <a:noAutofit/>
          </a:bodyPr>
          <a:lstStyle/>
          <a:p>
            <a:pPr lvl="0">
              <a:spcBef>
                <a:spcPts val="0"/>
              </a:spcBef>
              <a:buNone/>
            </a:pPr>
            <a:r>
              <a:rPr lang="zh-CN" sz="2400" dirty="0"/>
              <a:t>Team Name: BTF</a:t>
            </a:r>
          </a:p>
          <a:p>
            <a:pPr lvl="0">
              <a:spcBef>
                <a:spcPts val="0"/>
              </a:spcBef>
              <a:buNone/>
            </a:pPr>
            <a:r>
              <a:rPr lang="zh-CN" sz="2400" dirty="0"/>
              <a:t>Team Member: </a:t>
            </a:r>
            <a:r>
              <a:rPr lang="en-US" altLang="zh-CN" sz="2400" dirty="0" smtClean="0"/>
              <a:t> </a:t>
            </a:r>
            <a:r>
              <a:rPr lang="zh-CN" sz="2400" dirty="0" smtClean="0"/>
              <a:t>Lizhi </a:t>
            </a:r>
            <a:r>
              <a:rPr lang="zh-CN" sz="2400" dirty="0"/>
              <a:t>Zeng(304593058)</a:t>
            </a:r>
          </a:p>
          <a:p>
            <a:pPr marL="914400" lvl="0" indent="457200" rtl="0">
              <a:lnSpc>
                <a:spcPct val="115000"/>
              </a:lnSpc>
              <a:spcBef>
                <a:spcPts val="0"/>
              </a:spcBef>
              <a:buNone/>
            </a:pPr>
            <a:r>
              <a:rPr lang="zh-CN" sz="2400" dirty="0"/>
              <a:t>          Dui Lin(504759948)</a:t>
            </a:r>
          </a:p>
          <a:p>
            <a:pPr marL="914400" lvl="0" indent="457200" rtl="0">
              <a:lnSpc>
                <a:spcPct val="115000"/>
              </a:lnSpc>
              <a:spcBef>
                <a:spcPts val="0"/>
              </a:spcBef>
              <a:buNone/>
            </a:pPr>
            <a:r>
              <a:rPr lang="zh-CN" sz="2400" dirty="0"/>
              <a:t>          Pei Jiang(604685278)</a:t>
            </a:r>
          </a:p>
          <a:p>
            <a:pPr marL="914400" lvl="0" indent="457200" rtl="0">
              <a:lnSpc>
                <a:spcPct val="115000"/>
              </a:lnSpc>
              <a:spcBef>
                <a:spcPts val="0"/>
              </a:spcBef>
              <a:buNone/>
            </a:pPr>
            <a:r>
              <a:rPr lang="zh-CN" sz="2400" dirty="0"/>
              <a:t>          Zhiming Zhuang(204593426)</a:t>
            </a:r>
          </a:p>
          <a:p>
            <a:pPr marL="914400" lvl="0" indent="457200" rtl="0">
              <a:lnSpc>
                <a:spcPct val="115000"/>
              </a:lnSpc>
              <a:spcBef>
                <a:spcPts val="0"/>
              </a:spcBef>
              <a:buNone/>
            </a:pPr>
            <a:r>
              <a:rPr lang="zh-CN" sz="2400" dirty="0"/>
              <a:t>          Yang Guo(104588741)</a:t>
            </a:r>
          </a:p>
          <a:p>
            <a:pPr lvl="0">
              <a:spcBef>
                <a:spcPts val="0"/>
              </a:spcBef>
              <a:buNone/>
            </a:pPr>
            <a:endParaRPr dirty="0"/>
          </a:p>
          <a:p>
            <a:pPr lvl="0">
              <a:spcBef>
                <a:spcPts val="0"/>
              </a:spcBef>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Why we choose this metric form? </a:t>
            </a:r>
          </a:p>
        </p:txBody>
      </p:sp>
      <p:sp>
        <p:nvSpPr>
          <p:cNvPr id="204" name="Shape 20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zh-CN" sz="1400" b="1">
                <a:latin typeface="Arial"/>
                <a:ea typeface="Arial"/>
                <a:cs typeface="Arial"/>
                <a:sym typeface="Arial"/>
              </a:rPr>
              <a:t>Axiom 1: (Node Suspiciousness).  </a:t>
            </a:r>
            <a:r>
              <a:rPr lang="zh-CN" sz="1400">
                <a:latin typeface="Arial"/>
                <a:ea typeface="Arial"/>
                <a:cs typeface="Arial"/>
                <a:sym typeface="Arial"/>
              </a:rPr>
              <a:t>A subset consisting of higher suspiciousness nodes is more suspicious than one consisting of lower suspiciousness nodes, if the other conditions are fixed.</a:t>
            </a:r>
          </a:p>
          <a:p>
            <a:pPr lvl="0" rtl="0">
              <a:spcBef>
                <a:spcPts val="0"/>
              </a:spcBef>
              <a:buNone/>
            </a:pPr>
            <a:r>
              <a:rPr lang="zh-CN" sz="1400" b="1">
                <a:latin typeface="Arial"/>
                <a:ea typeface="Arial"/>
                <a:cs typeface="Arial"/>
                <a:sym typeface="Arial"/>
              </a:rPr>
              <a:t>Axiom 2: (Edge Suspiciousness).  </a:t>
            </a:r>
            <a:r>
              <a:rPr lang="zh-CN" sz="1400">
                <a:latin typeface="Arial"/>
                <a:ea typeface="Arial"/>
                <a:cs typeface="Arial"/>
                <a:sym typeface="Arial"/>
              </a:rPr>
              <a:t>Adding edges within a subset increases the suspiciousness of the subset if the other conditions are fixed.</a:t>
            </a:r>
          </a:p>
          <a:p>
            <a:pPr lvl="0">
              <a:spcBef>
                <a:spcPts val="0"/>
              </a:spcBef>
              <a:buNone/>
            </a:pPr>
            <a:r>
              <a:rPr lang="zh-CN" sz="1400" b="1">
                <a:latin typeface="Arial"/>
                <a:ea typeface="Arial"/>
                <a:cs typeface="Arial"/>
                <a:sym typeface="Arial"/>
              </a:rPr>
              <a:t>Axiom 3: (Size). </a:t>
            </a:r>
            <a:r>
              <a:rPr lang="zh-CN" sz="1400">
                <a:latin typeface="Arial"/>
                <a:ea typeface="Arial"/>
                <a:cs typeface="Arial"/>
                <a:sym typeface="Arial"/>
              </a:rPr>
              <a:t> Assuming node and edge weights are all equal, larger subsets are more suspicious than smaller subsets with the same edge density.</a:t>
            </a:r>
          </a:p>
          <a:p>
            <a:pPr lvl="0" rtl="0">
              <a:spcBef>
                <a:spcPts val="0"/>
              </a:spcBef>
              <a:buNone/>
            </a:pPr>
            <a:r>
              <a:rPr lang="zh-CN" sz="1400" b="1">
                <a:latin typeface="Arial"/>
                <a:ea typeface="Arial"/>
                <a:cs typeface="Arial"/>
                <a:sym typeface="Arial"/>
              </a:rPr>
              <a:t>Axiom 4: (Concentration).</a:t>
            </a:r>
            <a:r>
              <a:rPr lang="zh-CN" sz="1400">
                <a:latin typeface="Arial"/>
                <a:ea typeface="Arial"/>
                <a:cs typeface="Arial"/>
                <a:sym typeface="Arial"/>
              </a:rPr>
              <a:t>  A subset with smaller size is more suspicious than one with the same total suspiciousness but larger size.</a:t>
            </a:r>
          </a:p>
          <a:p>
            <a:pPr lvl="0">
              <a:spcBef>
                <a:spcPts val="0"/>
              </a:spcBef>
              <a:buNone/>
            </a:pPr>
            <a:endParaRPr sz="1400">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386525"/>
            <a:ext cx="8520600" cy="607800"/>
          </a:xfrm>
          <a:prstGeom prst="rect">
            <a:avLst/>
          </a:prstGeom>
        </p:spPr>
        <p:txBody>
          <a:bodyPr lIns="91425" tIns="91425" rIns="91425" bIns="91425" anchor="t" anchorCtr="0">
            <a:noAutofit/>
          </a:bodyPr>
          <a:lstStyle/>
          <a:p>
            <a:pPr lvl="0">
              <a:spcBef>
                <a:spcPts val="0"/>
              </a:spcBef>
              <a:buNone/>
            </a:pPr>
            <a:r>
              <a:rPr lang="zh-CN"/>
              <a:t>Two Theorems </a:t>
            </a:r>
          </a:p>
        </p:txBody>
      </p:sp>
      <p:sp>
        <p:nvSpPr>
          <p:cNvPr id="210" name="Shape 210"/>
          <p:cNvSpPr txBox="1">
            <a:spLocks noGrp="1"/>
          </p:cNvSpPr>
          <p:nvPr>
            <p:ph type="body" idx="1"/>
          </p:nvPr>
        </p:nvSpPr>
        <p:spPr>
          <a:xfrm>
            <a:off x="370425" y="1604875"/>
            <a:ext cx="8520600" cy="3339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zh-CN" b="1">
                <a:solidFill>
                  <a:srgbClr val="000000"/>
                </a:solidFill>
                <a:latin typeface="Arial"/>
                <a:ea typeface="Arial"/>
                <a:cs typeface="Arial"/>
                <a:sym typeface="Arial"/>
              </a:rPr>
              <a:t>Theorem 1:</a:t>
            </a:r>
            <a:r>
              <a:rPr lang="zh-CN">
                <a:solidFill>
                  <a:srgbClr val="000000"/>
                </a:solidFill>
                <a:latin typeface="Arial"/>
                <a:ea typeface="Arial"/>
                <a:cs typeface="Arial"/>
                <a:sym typeface="Arial"/>
              </a:rPr>
              <a:t> The density metric defined can satisfy previous axioms 1 to 4</a:t>
            </a:r>
          </a:p>
          <a:p>
            <a:pPr lvl="0" rtl="0">
              <a:lnSpc>
                <a:spcPct val="100000"/>
              </a:lnSpc>
              <a:spcBef>
                <a:spcPts val="0"/>
              </a:spcBef>
              <a:spcAft>
                <a:spcPts val="0"/>
              </a:spcAft>
              <a:buNone/>
            </a:pPr>
            <a:endParaRPr>
              <a:solidFill>
                <a:srgbClr val="000000"/>
              </a:solidFill>
              <a:latin typeface="Arial"/>
              <a:ea typeface="Arial"/>
              <a:cs typeface="Arial"/>
              <a:sym typeface="Arial"/>
            </a:endParaRPr>
          </a:p>
          <a:p>
            <a:pPr lvl="0" rtl="0">
              <a:lnSpc>
                <a:spcPct val="100000"/>
              </a:lnSpc>
              <a:spcBef>
                <a:spcPts val="0"/>
              </a:spcBef>
              <a:spcAft>
                <a:spcPts val="0"/>
              </a:spcAft>
              <a:buNone/>
            </a:pPr>
            <a:endParaRPr>
              <a:solidFill>
                <a:srgbClr val="000000"/>
              </a:solidFill>
              <a:latin typeface="Arial"/>
              <a:ea typeface="Arial"/>
              <a:cs typeface="Arial"/>
              <a:sym typeface="Arial"/>
            </a:endParaRPr>
          </a:p>
          <a:p>
            <a:pPr lvl="0" rtl="0">
              <a:lnSpc>
                <a:spcPct val="100000"/>
              </a:lnSpc>
              <a:spcBef>
                <a:spcPts val="0"/>
              </a:spcBef>
              <a:spcAft>
                <a:spcPts val="0"/>
              </a:spcAft>
              <a:buNone/>
            </a:pPr>
            <a:r>
              <a:rPr lang="zh-CN" b="1">
                <a:solidFill>
                  <a:srgbClr val="000000"/>
                </a:solidFill>
                <a:latin typeface="Arial"/>
                <a:ea typeface="Arial"/>
                <a:cs typeface="Arial"/>
                <a:sym typeface="Arial"/>
              </a:rPr>
              <a:t>Theorem 2:</a:t>
            </a:r>
            <a:r>
              <a:rPr lang="zh-CN">
                <a:solidFill>
                  <a:srgbClr val="000000"/>
                </a:solidFill>
                <a:latin typeface="Arial"/>
                <a:ea typeface="Arial"/>
                <a:cs typeface="Arial"/>
                <a:sym typeface="Arial"/>
              </a:rPr>
              <a:t> Let A, B be the set of users and objects returned by Fraudar. Then:</a:t>
            </a:r>
          </a:p>
          <a:p>
            <a:pPr lvl="0" rtl="0">
              <a:lnSpc>
                <a:spcPct val="100000"/>
              </a:lnSpc>
              <a:spcBef>
                <a:spcPts val="0"/>
              </a:spcBef>
              <a:spcAft>
                <a:spcPts val="0"/>
              </a:spcAft>
              <a:buNone/>
            </a:pPr>
            <a:r>
              <a:rPr lang="zh-CN">
                <a:solidFill>
                  <a:srgbClr val="000000"/>
                </a:solidFill>
                <a:latin typeface="Arial"/>
                <a:ea typeface="Arial"/>
                <a:cs typeface="Arial"/>
                <a:sym typeface="Arial"/>
              </a:rPr>
              <a:t>			</a:t>
            </a:r>
          </a:p>
          <a:p>
            <a:pPr lvl="0" rtl="0">
              <a:lnSpc>
                <a:spcPct val="100000"/>
              </a:lnSpc>
              <a:spcBef>
                <a:spcPts val="0"/>
              </a:spcBef>
              <a:spcAft>
                <a:spcPts val="0"/>
              </a:spcAft>
              <a:buNone/>
            </a:pPr>
            <a:r>
              <a:rPr lang="zh-CN">
                <a:solidFill>
                  <a:srgbClr val="000000"/>
                </a:solidFill>
                <a:latin typeface="Arial"/>
                <a:ea typeface="Arial"/>
                <a:cs typeface="Arial"/>
                <a:sym typeface="Arial"/>
              </a:rPr>
              <a:t>			</a:t>
            </a:r>
          </a:p>
          <a:p>
            <a:pPr lvl="0" rtl="0">
              <a:lnSpc>
                <a:spcPct val="100000"/>
              </a:lnSpc>
              <a:spcBef>
                <a:spcPts val="0"/>
              </a:spcBef>
              <a:spcAft>
                <a:spcPts val="0"/>
              </a:spcAft>
              <a:buNone/>
            </a:pPr>
            <a:endParaRPr>
              <a:solidFill>
                <a:srgbClr val="000000"/>
              </a:solidFill>
              <a:latin typeface="Arial"/>
              <a:ea typeface="Arial"/>
              <a:cs typeface="Arial"/>
              <a:sym typeface="Arial"/>
            </a:endParaRPr>
          </a:p>
          <a:p>
            <a:pPr lvl="0" rtl="0">
              <a:lnSpc>
                <a:spcPct val="100000"/>
              </a:lnSpc>
              <a:spcBef>
                <a:spcPts val="0"/>
              </a:spcBef>
              <a:spcAft>
                <a:spcPts val="0"/>
              </a:spcAft>
              <a:buNone/>
            </a:pPr>
            <a:r>
              <a:rPr lang="zh-CN">
                <a:solidFill>
                  <a:srgbClr val="000000"/>
                </a:solidFill>
                <a:latin typeface="Arial"/>
                <a:ea typeface="Arial"/>
                <a:cs typeface="Arial"/>
                <a:sym typeface="Arial"/>
              </a:rPr>
              <a:t>                     where g.opt is the maximum value of g, i.e.</a:t>
            </a:r>
          </a:p>
          <a:p>
            <a:pPr lvl="0" rtl="0">
              <a:lnSpc>
                <a:spcPct val="100000"/>
              </a:lnSpc>
              <a:spcBef>
                <a:spcPts val="0"/>
              </a:spcBef>
              <a:spcAft>
                <a:spcPts val="0"/>
              </a:spcAft>
              <a:buNone/>
            </a:pPr>
            <a:r>
              <a:rPr lang="zh-CN">
                <a:solidFill>
                  <a:srgbClr val="000000"/>
                </a:solidFill>
                <a:latin typeface="Arial"/>
                <a:ea typeface="Arial"/>
                <a:cs typeface="Arial"/>
                <a:sym typeface="Arial"/>
              </a:rPr>
              <a:t>							</a:t>
            </a:r>
          </a:p>
        </p:txBody>
      </p:sp>
      <p:pic>
        <p:nvPicPr>
          <p:cNvPr id="211" name="Shape 211"/>
          <p:cNvPicPr preferRelativeResize="0"/>
          <p:nvPr/>
        </p:nvPicPr>
        <p:blipFill>
          <a:blip r:embed="rId3">
            <a:alphaModFix/>
          </a:blip>
          <a:stretch>
            <a:fillRect/>
          </a:stretch>
        </p:blipFill>
        <p:spPr>
          <a:xfrm>
            <a:off x="3448629" y="2970475"/>
            <a:ext cx="1874041" cy="607800"/>
          </a:xfrm>
          <a:prstGeom prst="rect">
            <a:avLst/>
          </a:prstGeom>
          <a:noFill/>
          <a:ln>
            <a:noFill/>
          </a:ln>
        </p:spPr>
      </p:pic>
      <p:pic>
        <p:nvPicPr>
          <p:cNvPr id="212" name="Shape 212"/>
          <p:cNvPicPr preferRelativeResize="0"/>
          <p:nvPr/>
        </p:nvPicPr>
        <p:blipFill>
          <a:blip r:embed="rId4">
            <a:alphaModFix/>
          </a:blip>
          <a:stretch>
            <a:fillRect/>
          </a:stretch>
        </p:blipFill>
        <p:spPr>
          <a:xfrm>
            <a:off x="3277444" y="4117750"/>
            <a:ext cx="2458224" cy="5102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Algorithm to perform in near-linear time</a:t>
            </a:r>
          </a:p>
        </p:txBody>
      </p:sp>
      <p:pic>
        <p:nvPicPr>
          <p:cNvPr id="218" name="Shape 218"/>
          <p:cNvPicPr preferRelativeResize="0"/>
          <p:nvPr/>
        </p:nvPicPr>
        <p:blipFill>
          <a:blip r:embed="rId3">
            <a:alphaModFix/>
          </a:blip>
          <a:stretch>
            <a:fillRect/>
          </a:stretch>
        </p:blipFill>
        <p:spPr>
          <a:xfrm>
            <a:off x="398975" y="1287625"/>
            <a:ext cx="8079624" cy="250134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Edge Weights and Camouflage Resistance</a:t>
            </a:r>
          </a:p>
        </p:txBody>
      </p:sp>
      <p:sp>
        <p:nvSpPr>
          <p:cNvPr id="224" name="Shape 22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zh-CN"/>
              <a:t>Recall that a density metric g is </a:t>
            </a:r>
            <a:r>
              <a:rPr lang="zh-CN" b="1" i="1"/>
              <a:t>camouflage resistant</a:t>
            </a:r>
            <a:r>
              <a:rPr lang="zh-CN"/>
              <a:t> if g(A ∪ B) does not decrease when any amount of camouflage is added by an adversary with fraudulent users A and customers B. </a:t>
            </a:r>
          </a:p>
          <a:p>
            <a:pPr lvl="0">
              <a:spcBef>
                <a:spcPts val="0"/>
              </a:spcBef>
              <a:buNone/>
            </a:pPr>
            <a:r>
              <a:rPr lang="zh-CN"/>
              <a:t> </a:t>
            </a:r>
          </a:p>
          <a:p>
            <a:pPr lvl="0">
              <a:spcBef>
                <a:spcPts val="0"/>
              </a:spcBef>
              <a:buNone/>
            </a:pPr>
            <a:r>
              <a:rPr lang="zh-CN"/>
              <a:t>They do not allow fraudulent users to make themselves less suspicious by adding camouflage edges such as edges toward honest objects.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zh-CN"/>
              <a:t>Edge Weights and Camouflage Resistance</a:t>
            </a:r>
          </a:p>
        </p:txBody>
      </p:sp>
      <p:sp>
        <p:nvSpPr>
          <p:cNvPr id="230" name="Shape 23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zh-CN"/>
              <a:t>Recall metrics of the form that                   where </a:t>
            </a:r>
          </a:p>
          <a:p>
            <a:pPr lvl="0">
              <a:spcBef>
                <a:spcPts val="0"/>
              </a:spcBef>
              <a:buNone/>
            </a:pPr>
            <a:endParaRPr/>
          </a:p>
          <a:p>
            <a:pPr lvl="0">
              <a:spcBef>
                <a:spcPts val="0"/>
              </a:spcBef>
              <a:buNone/>
            </a:pPr>
            <a:r>
              <a:rPr lang="zh-CN" b="1"/>
              <a:t>Key point:</a:t>
            </a:r>
          </a:p>
          <a:p>
            <a:pPr lvl="0">
              <a:spcBef>
                <a:spcPts val="0"/>
              </a:spcBef>
              <a:buNone/>
            </a:pPr>
            <a:r>
              <a:rPr lang="zh-CN"/>
              <a:t>Instead of treating every edge equally, we </a:t>
            </a:r>
            <a:r>
              <a:rPr lang="zh-CN" i="1">
                <a:solidFill>
                  <a:srgbClr val="CC0000"/>
                </a:solidFill>
              </a:rPr>
              <a:t>assign a lower weight c</a:t>
            </a:r>
            <a:r>
              <a:rPr lang="zh-CN" sz="1000" i="1">
                <a:solidFill>
                  <a:srgbClr val="CC0000"/>
                </a:solidFill>
              </a:rPr>
              <a:t>ij</a:t>
            </a:r>
            <a:r>
              <a:rPr lang="zh-CN" i="1">
                <a:solidFill>
                  <a:srgbClr val="CC0000"/>
                </a:solidFill>
              </a:rPr>
              <a:t> when the target object j has high degree. </a:t>
            </a:r>
          </a:p>
          <a:p>
            <a:pPr lvl="0" rtl="0">
              <a:spcBef>
                <a:spcPts val="0"/>
              </a:spcBef>
              <a:buNone/>
            </a:pPr>
            <a:endParaRPr/>
          </a:p>
        </p:txBody>
      </p:sp>
      <p:pic>
        <p:nvPicPr>
          <p:cNvPr id="231" name="Shape 231"/>
          <p:cNvPicPr preferRelativeResize="0"/>
          <p:nvPr/>
        </p:nvPicPr>
        <p:blipFill>
          <a:blip r:embed="rId3">
            <a:alphaModFix/>
          </a:blip>
          <a:stretch>
            <a:fillRect/>
          </a:stretch>
        </p:blipFill>
        <p:spPr>
          <a:xfrm>
            <a:off x="3558225" y="1306525"/>
            <a:ext cx="915477" cy="269824"/>
          </a:xfrm>
          <a:prstGeom prst="rect">
            <a:avLst/>
          </a:prstGeom>
          <a:noFill/>
          <a:ln>
            <a:noFill/>
          </a:ln>
        </p:spPr>
      </p:pic>
      <p:pic>
        <p:nvPicPr>
          <p:cNvPr id="232" name="Shape 232"/>
          <p:cNvPicPr preferRelativeResize="0"/>
          <p:nvPr/>
        </p:nvPicPr>
        <p:blipFill rotWithShape="1">
          <a:blip r:embed="rId4">
            <a:alphaModFix/>
          </a:blip>
          <a:srcRect b="14214"/>
          <a:stretch/>
        </p:blipFill>
        <p:spPr>
          <a:xfrm>
            <a:off x="5315550" y="1344874"/>
            <a:ext cx="2781274" cy="2314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zh-CN"/>
              <a:t>Edge Weights and Camouflage Resistance</a:t>
            </a:r>
          </a:p>
        </p:txBody>
      </p:sp>
      <p:sp>
        <p:nvSpPr>
          <p:cNvPr id="238" name="Shape 23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zh-CN" dirty="0"/>
              <a:t>Formally, define a </a:t>
            </a:r>
            <a:r>
              <a:rPr lang="zh-CN" b="1" dirty="0"/>
              <a:t>column-weighting</a:t>
            </a:r>
            <a:r>
              <a:rPr lang="zh-CN" dirty="0"/>
              <a:t> as a choice of weighting in which each </a:t>
            </a:r>
            <a:r>
              <a:rPr lang="zh-CN" i="1" dirty="0">
                <a:solidFill>
                  <a:srgbClr val="CC0000"/>
                </a:solidFill>
              </a:rPr>
              <a:t>c</a:t>
            </a:r>
            <a:r>
              <a:rPr lang="zh-CN" sz="1000" i="1" dirty="0">
                <a:solidFill>
                  <a:srgbClr val="CC0000"/>
                </a:solidFill>
              </a:rPr>
              <a:t>ij</a:t>
            </a:r>
            <a:r>
              <a:rPr lang="zh-CN" dirty="0"/>
              <a:t> is a function of the respective column sum, i.e. cij = h(dj) for some function h.</a:t>
            </a:r>
          </a:p>
          <a:p>
            <a:pPr lvl="0" rtl="0">
              <a:spcBef>
                <a:spcPts val="0"/>
              </a:spcBef>
              <a:buNone/>
            </a:pPr>
            <a:endParaRPr dirty="0"/>
          </a:p>
          <a:p>
            <a:pPr lvl="0" rtl="0">
              <a:spcBef>
                <a:spcPts val="0"/>
              </a:spcBef>
              <a:buNone/>
            </a:pPr>
            <a:r>
              <a:rPr lang="en-US" altLang="zh-CN" dirty="0"/>
              <a:t>W</a:t>
            </a:r>
            <a:r>
              <a:rPr lang="zh-CN" dirty="0" smtClean="0"/>
              <a:t>e </a:t>
            </a:r>
            <a:r>
              <a:rPr lang="zh-CN" dirty="0"/>
              <a:t>recommend using </a:t>
            </a:r>
            <a:r>
              <a:rPr lang="zh-CN" b="1" i="1" dirty="0">
                <a:solidFill>
                  <a:srgbClr val="CC0000"/>
                </a:solidFill>
              </a:rPr>
              <a:t>h(x) = 1/ log(x + c)</a:t>
            </a:r>
            <a:r>
              <a:rPr lang="zh-CN" dirty="0"/>
              <a:t>, where c is a small constant to prevent the denominator from becoming zero, or excessive variability for small values of x.</a:t>
            </a:r>
          </a:p>
          <a:p>
            <a:pPr lvl="0">
              <a:spcBef>
                <a:spcPts val="0"/>
              </a:spcBef>
              <a:buNone/>
            </a:pPr>
            <a:endParaRPr dirty="0"/>
          </a:p>
          <a:p>
            <a:pPr lvl="0" rtl="0">
              <a:spcBef>
                <a:spcPts val="0"/>
              </a:spcBef>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16225"/>
            <a:ext cx="8520600" cy="607800"/>
          </a:xfrm>
          <a:prstGeom prst="rect">
            <a:avLst/>
          </a:prstGeom>
        </p:spPr>
        <p:txBody>
          <a:bodyPr lIns="91425" tIns="91425" rIns="91425" bIns="91425" anchor="t" anchorCtr="0">
            <a:noAutofit/>
          </a:bodyPr>
          <a:lstStyle/>
          <a:p>
            <a:pPr lvl="0" rtl="0">
              <a:spcBef>
                <a:spcPts val="0"/>
              </a:spcBef>
              <a:buNone/>
            </a:pPr>
            <a:r>
              <a:rPr lang="zh-CN"/>
              <a:t>Implications: Bounding Fraud</a:t>
            </a:r>
          </a:p>
        </p:txBody>
      </p:sp>
      <p:sp>
        <p:nvSpPr>
          <p:cNvPr id="251" name="Shape 251"/>
          <p:cNvSpPr txBox="1">
            <a:spLocks noGrp="1"/>
          </p:cNvSpPr>
          <p:nvPr>
            <p:ph type="body" idx="1"/>
          </p:nvPr>
        </p:nvSpPr>
        <p:spPr>
          <a:xfrm>
            <a:off x="311700" y="1229875"/>
            <a:ext cx="5624400" cy="3339000"/>
          </a:xfrm>
          <a:prstGeom prst="rect">
            <a:avLst/>
          </a:prstGeom>
        </p:spPr>
        <p:txBody>
          <a:bodyPr lIns="91425" tIns="91425" rIns="91425" bIns="91425" anchor="t" anchorCtr="0">
            <a:noAutofit/>
          </a:bodyPr>
          <a:lstStyle/>
          <a:p>
            <a:pPr lvl="0">
              <a:spcBef>
                <a:spcPts val="0"/>
              </a:spcBef>
              <a:buNone/>
            </a:pPr>
            <a:r>
              <a:rPr lang="zh-CN" b="1" dirty="0">
                <a:solidFill>
                  <a:srgbClr val="000000"/>
                </a:solidFill>
                <a:latin typeface="Arial"/>
                <a:ea typeface="Arial"/>
                <a:cs typeface="Arial"/>
                <a:sym typeface="Arial"/>
              </a:rPr>
              <a:t>Theorem 4</a:t>
            </a:r>
            <a:r>
              <a:rPr lang="zh-CN" b="1" dirty="0" smtClean="0">
                <a:solidFill>
                  <a:srgbClr val="000000"/>
                </a:solidFill>
                <a:latin typeface="Arial"/>
                <a:ea typeface="Arial"/>
                <a:cs typeface="Arial"/>
                <a:sym typeface="Arial"/>
              </a:rPr>
              <a:t>:</a:t>
            </a:r>
            <a:r>
              <a:rPr lang="en-US" altLang="zh-CN" b="1" dirty="0">
                <a:solidFill>
                  <a:srgbClr val="000000"/>
                </a:solidFill>
                <a:latin typeface="Arial"/>
                <a:ea typeface="Arial"/>
                <a:cs typeface="Arial"/>
                <a:sym typeface="Arial"/>
              </a:rPr>
              <a:t> </a:t>
            </a:r>
            <a:r>
              <a:rPr lang="en-US" altLang="zh-CN" b="1" dirty="0" smtClean="0">
                <a:solidFill>
                  <a:srgbClr val="000000"/>
                </a:solidFill>
                <a:latin typeface="Arial"/>
                <a:ea typeface="Arial"/>
                <a:cs typeface="Arial"/>
                <a:sym typeface="Arial"/>
              </a:rPr>
              <a:t>  </a:t>
            </a:r>
            <a:r>
              <a:rPr lang="zh-CN" dirty="0" smtClean="0"/>
              <a:t>Let </a:t>
            </a:r>
            <a:r>
              <a:rPr lang="zh-CN" dirty="0"/>
              <a:t>(A‘, B’) be the block detected by FRAUDAR. Then the number of edges that a fraudulent block of size (m</a:t>
            </a:r>
            <a:r>
              <a:rPr lang="zh-CN" sz="1000" dirty="0"/>
              <a:t>0</a:t>
            </a:r>
            <a:r>
              <a:rPr lang="zh-CN" dirty="0"/>
              <a:t>,n</a:t>
            </a:r>
            <a:r>
              <a:rPr lang="zh-CN" sz="1000" dirty="0"/>
              <a:t>0</a:t>
            </a:r>
            <a:r>
              <a:rPr lang="zh-CN" dirty="0"/>
              <a:t>) can have without being detected is at most </a:t>
            </a:r>
          </a:p>
          <a:p>
            <a:pPr marL="457200" lvl="0" indent="457200">
              <a:spcBef>
                <a:spcPts val="0"/>
              </a:spcBef>
              <a:buNone/>
            </a:pPr>
            <a:r>
              <a:rPr lang="zh-CN" dirty="0"/>
              <a:t>2(m</a:t>
            </a:r>
            <a:r>
              <a:rPr lang="zh-CN" sz="1000" dirty="0"/>
              <a:t>0</a:t>
            </a:r>
            <a:r>
              <a:rPr lang="zh-CN" dirty="0"/>
              <a:t> + n</a:t>
            </a:r>
            <a:r>
              <a:rPr lang="zh-CN" sz="1000" dirty="0"/>
              <a:t>0</a:t>
            </a:r>
            <a:r>
              <a:rPr lang="zh-CN" dirty="0"/>
              <a:t>)glog(A‘ ∪ B’) log(m</a:t>
            </a:r>
            <a:r>
              <a:rPr lang="zh-CN" sz="1000" dirty="0"/>
              <a:t>0</a:t>
            </a:r>
            <a:r>
              <a:rPr lang="zh-CN" dirty="0"/>
              <a:t> /λ + c)</a:t>
            </a:r>
          </a:p>
          <a:p>
            <a:pPr lvl="0" rtl="0">
              <a:spcBef>
                <a:spcPts val="0"/>
              </a:spcBef>
              <a:buNone/>
            </a:pPr>
            <a:endParaRPr sz="700" b="1" i="1" dirty="0"/>
          </a:p>
          <a:p>
            <a:pPr lvl="0" rtl="0">
              <a:spcBef>
                <a:spcPts val="0"/>
              </a:spcBef>
              <a:buNone/>
            </a:pPr>
            <a:r>
              <a:rPr lang="zh-CN" b="1" i="1" dirty="0"/>
              <a:t>In other words, this algorithm will detect a fraudulent block without fail if it contains more edges than this threshold.</a:t>
            </a:r>
          </a:p>
        </p:txBody>
      </p:sp>
      <p:pic>
        <p:nvPicPr>
          <p:cNvPr id="252" name="Shape 252"/>
          <p:cNvPicPr preferRelativeResize="0"/>
          <p:nvPr/>
        </p:nvPicPr>
        <p:blipFill>
          <a:blip r:embed="rId3">
            <a:alphaModFix/>
          </a:blip>
          <a:stretch>
            <a:fillRect/>
          </a:stretch>
        </p:blipFill>
        <p:spPr>
          <a:xfrm>
            <a:off x="5936100" y="1108350"/>
            <a:ext cx="2903098" cy="2587544"/>
          </a:xfrm>
          <a:prstGeom prst="rect">
            <a:avLst/>
          </a:prstGeom>
          <a:noFill/>
          <a:ln>
            <a:noFill/>
          </a:ln>
        </p:spPr>
      </p:pic>
      <p:pic>
        <p:nvPicPr>
          <p:cNvPr id="253" name="Shape 253"/>
          <p:cNvPicPr preferRelativeResize="0"/>
          <p:nvPr/>
        </p:nvPicPr>
        <p:blipFill rotWithShape="1">
          <a:blip r:embed="rId4">
            <a:alphaModFix/>
          </a:blip>
          <a:srcRect b="15576"/>
          <a:stretch/>
        </p:blipFill>
        <p:spPr>
          <a:xfrm>
            <a:off x="1911075" y="3277425"/>
            <a:ext cx="2208574" cy="2277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Experiments By Applying FRAUDAR</a:t>
            </a:r>
          </a:p>
        </p:txBody>
      </p:sp>
      <p:sp>
        <p:nvSpPr>
          <p:cNvPr id="259" name="Shape 259"/>
          <p:cNvSpPr txBox="1">
            <a:spLocks noGrp="1"/>
          </p:cNvSpPr>
          <p:nvPr>
            <p:ph type="body" idx="1"/>
          </p:nvPr>
        </p:nvSpPr>
        <p:spPr>
          <a:xfrm>
            <a:off x="311700" y="1671857"/>
            <a:ext cx="8520600" cy="2663100"/>
          </a:xfrm>
          <a:prstGeom prst="rect">
            <a:avLst/>
          </a:prstGeom>
        </p:spPr>
        <p:txBody>
          <a:bodyPr lIns="91425" tIns="91425" rIns="91425" bIns="91425" anchor="t" anchorCtr="0">
            <a:noAutofit/>
          </a:bodyPr>
          <a:lstStyle/>
          <a:p>
            <a:pPr lvl="0" rtl="0">
              <a:lnSpc>
                <a:spcPct val="200000"/>
              </a:lnSpc>
              <a:spcBef>
                <a:spcPts val="0"/>
              </a:spcBef>
              <a:spcAft>
                <a:spcPts val="0"/>
              </a:spcAft>
              <a:buNone/>
            </a:pPr>
            <a:r>
              <a:rPr lang="zh-CN" dirty="0"/>
              <a:t>Q1. Illustration of our Theorem: </a:t>
            </a:r>
            <a:r>
              <a:rPr lang="zh-CN" dirty="0" smtClean="0"/>
              <a:t>How </a:t>
            </a:r>
            <a:r>
              <a:rPr lang="zh-CN" b="1" dirty="0" smtClean="0"/>
              <a:t>strong </a:t>
            </a:r>
            <a:r>
              <a:rPr lang="zh-CN" dirty="0" smtClean="0"/>
              <a:t>are the theoretical bounds?	</a:t>
            </a:r>
            <a:endParaRPr lang="zh-CN" dirty="0"/>
          </a:p>
          <a:p>
            <a:pPr lvl="0" rtl="0">
              <a:lnSpc>
                <a:spcPct val="200000"/>
              </a:lnSpc>
              <a:spcBef>
                <a:spcPts val="0"/>
              </a:spcBef>
              <a:spcAft>
                <a:spcPts val="0"/>
              </a:spcAft>
              <a:buNone/>
            </a:pPr>
            <a:r>
              <a:rPr lang="zh-CN" dirty="0"/>
              <a:t>Q2. Evaluation on synthetic data: How </a:t>
            </a:r>
            <a:r>
              <a:rPr lang="zh-CN" b="1" dirty="0"/>
              <a:t>accurate </a:t>
            </a:r>
            <a:r>
              <a:rPr lang="zh-CN" dirty="0"/>
              <a:t>is our algorithm?	</a:t>
            </a:r>
          </a:p>
          <a:p>
            <a:pPr lvl="0" rtl="0">
              <a:lnSpc>
                <a:spcPct val="200000"/>
              </a:lnSpc>
              <a:spcBef>
                <a:spcPts val="0"/>
              </a:spcBef>
              <a:spcAft>
                <a:spcPts val="0"/>
              </a:spcAft>
              <a:buNone/>
            </a:pPr>
            <a:r>
              <a:rPr lang="zh-CN" dirty="0"/>
              <a:t>Q3. Effectiveness in real-world data: Does it </a:t>
            </a:r>
            <a:r>
              <a:rPr lang="zh-CN" b="1" dirty="0"/>
              <a:t>detect true fraud in real-world data</a:t>
            </a:r>
            <a:r>
              <a:rPr lang="zh-CN" dirty="0"/>
              <a:t>?</a:t>
            </a:r>
          </a:p>
          <a:p>
            <a:pPr lvl="0" rtl="0">
              <a:lnSpc>
                <a:spcPct val="200000"/>
              </a:lnSpc>
              <a:spcBef>
                <a:spcPts val="0"/>
              </a:spcBef>
              <a:spcAft>
                <a:spcPts val="0"/>
              </a:spcAft>
              <a:buNone/>
            </a:pPr>
            <a:r>
              <a:rPr lang="zh-CN" dirty="0"/>
              <a:t>Q4. Scalability: Is it </a:t>
            </a:r>
            <a:r>
              <a:rPr lang="zh-CN" b="1" dirty="0"/>
              <a:t>scalable</a:t>
            </a:r>
            <a:r>
              <a:rPr lang="zh-CN" dirty="0"/>
              <a:t> with larger data size?</a:t>
            </a:r>
          </a:p>
          <a:p>
            <a:pPr lvl="0">
              <a:spcBef>
                <a:spcPts val="0"/>
              </a:spcBef>
              <a:buNone/>
            </a:pPr>
            <a:endParaRPr dirty="0"/>
          </a:p>
        </p:txBody>
      </p:sp>
      <p:sp>
        <p:nvSpPr>
          <p:cNvPr id="260" name="Shape 260"/>
          <p:cNvSpPr txBox="1"/>
          <p:nvPr/>
        </p:nvSpPr>
        <p:spPr>
          <a:xfrm>
            <a:off x="311700" y="1230150"/>
            <a:ext cx="5866500" cy="684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r>
              <a:rPr lang="zh-CN" sz="1800" b="1">
                <a:solidFill>
                  <a:schemeClr val="dk2"/>
                </a:solidFill>
                <a:latin typeface="Roboto"/>
                <a:ea typeface="Roboto"/>
                <a:cs typeface="Roboto"/>
                <a:sym typeface="Roboto"/>
              </a:rPr>
              <a:t>Goals:</a:t>
            </a:r>
            <a:r>
              <a:rPr lang="zh-CN" sz="1800">
                <a:solidFill>
                  <a:schemeClr val="dk2"/>
                </a:solidFill>
                <a:latin typeface="Roboto"/>
                <a:ea typeface="Roboto"/>
                <a:cs typeface="Roboto"/>
                <a:sym typeface="Roboto"/>
              </a:rPr>
              <a:t> Try to answer the following questions:</a:t>
            </a:r>
          </a:p>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Experiment Settings</a:t>
            </a:r>
          </a:p>
        </p:txBody>
      </p:sp>
      <p:pic>
        <p:nvPicPr>
          <p:cNvPr id="266" name="Shape 266"/>
          <p:cNvPicPr preferRelativeResize="0"/>
          <p:nvPr/>
        </p:nvPicPr>
        <p:blipFill>
          <a:blip r:embed="rId3">
            <a:alphaModFix/>
          </a:blip>
          <a:stretch>
            <a:fillRect/>
          </a:stretch>
        </p:blipFill>
        <p:spPr>
          <a:xfrm>
            <a:off x="4972050" y="1017799"/>
            <a:ext cx="4243374" cy="2966725"/>
          </a:xfrm>
          <a:prstGeom prst="rect">
            <a:avLst/>
          </a:prstGeom>
          <a:noFill/>
          <a:ln>
            <a:noFill/>
          </a:ln>
        </p:spPr>
      </p:pic>
      <p:sp>
        <p:nvSpPr>
          <p:cNvPr id="267" name="Shape 267"/>
          <p:cNvSpPr txBox="1"/>
          <p:nvPr/>
        </p:nvSpPr>
        <p:spPr>
          <a:xfrm>
            <a:off x="0" y="1331275"/>
            <a:ext cx="5825100" cy="2857500"/>
          </a:xfrm>
          <a:prstGeom prst="rect">
            <a:avLst/>
          </a:prstGeom>
          <a:noFill/>
          <a:ln>
            <a:noFill/>
          </a:ln>
        </p:spPr>
        <p:txBody>
          <a:bodyPr lIns="91425" tIns="91425" rIns="91425" bIns="91425" anchor="t" anchorCtr="0">
            <a:noAutofit/>
          </a:bodyPr>
          <a:lstStyle/>
          <a:p>
            <a:pPr lvl="0" rtl="0">
              <a:lnSpc>
                <a:spcPct val="115000"/>
              </a:lnSpc>
              <a:spcBef>
                <a:spcPts val="0"/>
              </a:spcBef>
              <a:buNone/>
            </a:pPr>
            <a:endParaRPr sz="1800" b="1">
              <a:solidFill>
                <a:schemeClr val="dk2"/>
              </a:solidFill>
              <a:latin typeface="Roboto"/>
              <a:ea typeface="Roboto"/>
              <a:cs typeface="Roboto"/>
              <a:sym typeface="Roboto"/>
            </a:endParaRPr>
          </a:p>
          <a:p>
            <a:pPr marL="457200" lvl="0" indent="-342900" rtl="0">
              <a:lnSpc>
                <a:spcPct val="115000"/>
              </a:lnSpc>
              <a:spcBef>
                <a:spcPts val="0"/>
              </a:spcBef>
              <a:buClr>
                <a:schemeClr val="dk2"/>
              </a:buClr>
              <a:buSzPct val="100000"/>
              <a:buFont typeface="Roboto"/>
              <a:buChar char="●"/>
            </a:pPr>
            <a:r>
              <a:rPr lang="zh-CN" sz="1800">
                <a:solidFill>
                  <a:schemeClr val="dk2"/>
                </a:solidFill>
                <a:latin typeface="Roboto"/>
                <a:ea typeface="Roboto"/>
                <a:cs typeface="Roboto"/>
                <a:sym typeface="Roboto"/>
              </a:rPr>
              <a:t>Datasets: Amazon, Trip Advisor, Epinion and </a:t>
            </a:r>
          </a:p>
          <a:p>
            <a:pPr lvl="0" rtl="0">
              <a:lnSpc>
                <a:spcPct val="115000"/>
              </a:lnSpc>
              <a:spcBef>
                <a:spcPts val="0"/>
              </a:spcBef>
              <a:buNone/>
            </a:pPr>
            <a:r>
              <a:rPr lang="zh-CN" sz="1800">
                <a:solidFill>
                  <a:schemeClr val="dk2"/>
                </a:solidFill>
                <a:latin typeface="Roboto"/>
                <a:ea typeface="Roboto"/>
                <a:cs typeface="Roboto"/>
                <a:sym typeface="Roboto"/>
              </a:rPr>
              <a:t> 	Wiki-vote</a:t>
            </a:r>
          </a:p>
          <a:p>
            <a:pPr lvl="0" rtl="0">
              <a:lnSpc>
                <a:spcPct val="115000"/>
              </a:lnSpc>
              <a:spcBef>
                <a:spcPts val="0"/>
              </a:spcBef>
              <a:buNone/>
            </a:pPr>
            <a:endParaRPr sz="1800">
              <a:solidFill>
                <a:schemeClr val="dk2"/>
              </a:solidFill>
              <a:latin typeface="Roboto"/>
              <a:ea typeface="Roboto"/>
              <a:cs typeface="Roboto"/>
              <a:sym typeface="Roboto"/>
            </a:endParaRPr>
          </a:p>
          <a:p>
            <a:pPr marL="457200" lvl="0" indent="-342900" rtl="0">
              <a:lnSpc>
                <a:spcPct val="115000"/>
              </a:lnSpc>
              <a:spcBef>
                <a:spcPts val="0"/>
              </a:spcBef>
              <a:buClr>
                <a:schemeClr val="dk2"/>
              </a:buClr>
              <a:buSzPct val="100000"/>
              <a:buFont typeface="Roboto"/>
              <a:buChar char="●"/>
            </a:pPr>
            <a:r>
              <a:rPr lang="zh-CN" sz="1800">
                <a:solidFill>
                  <a:schemeClr val="dk2"/>
                </a:solidFill>
                <a:latin typeface="Roboto"/>
                <a:ea typeface="Roboto"/>
                <a:cs typeface="Roboto"/>
                <a:sym typeface="Roboto"/>
              </a:rPr>
              <a:t>Here we mainly demonstrate the results from</a:t>
            </a:r>
          </a:p>
          <a:p>
            <a:pPr lvl="0" rtl="0">
              <a:lnSpc>
                <a:spcPct val="115000"/>
              </a:lnSpc>
              <a:spcBef>
                <a:spcPts val="0"/>
              </a:spcBef>
              <a:buNone/>
            </a:pPr>
            <a:r>
              <a:rPr lang="zh-CN" sz="1800">
                <a:solidFill>
                  <a:schemeClr val="dk2"/>
                </a:solidFill>
                <a:latin typeface="Roboto"/>
                <a:ea typeface="Roboto"/>
                <a:cs typeface="Roboto"/>
                <a:sym typeface="Roboto"/>
              </a:rPr>
              <a:t>	Amazon datasets</a:t>
            </a:r>
          </a:p>
          <a:p>
            <a:pPr lvl="0" rtl="0">
              <a:lnSpc>
                <a:spcPct val="115000"/>
              </a:lnSpc>
              <a:spcBef>
                <a:spcPts val="0"/>
              </a:spcBef>
              <a:buNone/>
            </a:pPr>
            <a:r>
              <a:rPr lang="zh-CN" sz="1800">
                <a:solidFill>
                  <a:schemeClr val="dk2"/>
                </a:solidFill>
                <a:latin typeface="Roboto"/>
                <a:ea typeface="Roboto"/>
                <a:cs typeface="Roboto"/>
                <a:sym typeface="Roboto"/>
              </a:rPr>
              <a:t>	</a:t>
            </a:r>
            <a:r>
              <a:rPr lang="zh-CN" sz="3000">
                <a:solidFill>
                  <a:srgbClr val="2A3990"/>
                </a:solidFill>
                <a:latin typeface="Roboto"/>
                <a:ea typeface="Roboto"/>
                <a:cs typeface="Roboto"/>
                <a:sym typeface="Roboto"/>
              </a:rPr>
              <a:t>				</a:t>
            </a:r>
          </a:p>
          <a:p>
            <a:pPr lvl="0" indent="3467100" rtl="0">
              <a:lnSpc>
                <a:spcPct val="115000"/>
              </a:lnSpc>
              <a:spcBef>
                <a:spcPts val="0"/>
              </a:spcBef>
              <a:buNone/>
            </a:pPr>
            <a:r>
              <a:rPr lang="zh-CN" sz="3000">
                <a:solidFill>
                  <a:srgbClr val="2A3990"/>
                </a:solidFill>
                <a:latin typeface="Roboto"/>
                <a:ea typeface="Roboto"/>
                <a:cs typeface="Roboto"/>
                <a:sym typeface="Roboto"/>
              </a:rPr>
              <a:t>				</a:t>
            </a:r>
          </a:p>
          <a:p>
            <a:pPr lvl="0" indent="3467100" rtl="0">
              <a:lnSpc>
                <a:spcPct val="115000"/>
              </a:lnSpc>
              <a:spcBef>
                <a:spcPts val="0"/>
              </a:spcBef>
              <a:buNone/>
            </a:pPr>
            <a:r>
              <a:rPr lang="zh-CN" sz="3000">
                <a:solidFill>
                  <a:srgbClr val="2A3990"/>
                </a:solidFill>
                <a:latin typeface="Roboto"/>
                <a:ea typeface="Roboto"/>
                <a:cs typeface="Roboto"/>
                <a:sym typeface="Roboto"/>
              </a:rPr>
              <a:t>			</a:t>
            </a:r>
          </a:p>
          <a:p>
            <a:pPr lvl="0" indent="3467100" rtl="0">
              <a:lnSpc>
                <a:spcPct val="115000"/>
              </a:lnSpc>
              <a:spcBef>
                <a:spcPts val="0"/>
              </a:spcBef>
              <a:buNone/>
            </a:pPr>
            <a:r>
              <a:rPr lang="zh-CN" sz="3000">
                <a:solidFill>
                  <a:srgbClr val="2A3990"/>
                </a:solidFill>
                <a:latin typeface="Roboto"/>
                <a:ea typeface="Roboto"/>
                <a:cs typeface="Roboto"/>
                <a:sym typeface="Roboto"/>
              </a:rPr>
              <a:t>		</a:t>
            </a:r>
          </a:p>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Q1. How strong are the theoretical bounds? </a:t>
            </a:r>
          </a:p>
        </p:txBody>
      </p:sp>
      <p:sp>
        <p:nvSpPr>
          <p:cNvPr id="273" name="Shape 273"/>
          <p:cNvSpPr txBox="1">
            <a:spLocks noGrp="1"/>
          </p:cNvSpPr>
          <p:nvPr>
            <p:ph type="body" idx="1"/>
          </p:nvPr>
        </p:nvSpPr>
        <p:spPr>
          <a:xfrm>
            <a:off x="311700" y="1465450"/>
            <a:ext cx="4380300" cy="3339000"/>
          </a:xfrm>
          <a:prstGeom prst="rect">
            <a:avLst/>
          </a:prstGeom>
        </p:spPr>
        <p:txBody>
          <a:bodyPr lIns="91425" tIns="91425" rIns="91425" bIns="91425" anchor="t" anchorCtr="0">
            <a:noAutofit/>
          </a:bodyPr>
          <a:lstStyle/>
          <a:p>
            <a:pPr marL="457200" lvl="0" indent="-228600" rtl="0">
              <a:spcBef>
                <a:spcPts val="0"/>
              </a:spcBef>
              <a:spcAft>
                <a:spcPts val="0"/>
              </a:spcAft>
              <a:buChar char="●"/>
            </a:pPr>
            <a:r>
              <a:rPr lang="zh-CN" dirty="0"/>
              <a:t>Log-weighted scheme provides stronger bounds</a:t>
            </a:r>
          </a:p>
          <a:p>
            <a:pPr lvl="0" rtl="0">
              <a:spcBef>
                <a:spcPts val="0"/>
              </a:spcBef>
              <a:spcAft>
                <a:spcPts val="0"/>
              </a:spcAft>
              <a:buNone/>
            </a:pPr>
            <a:endParaRPr dirty="0"/>
          </a:p>
          <a:p>
            <a:pPr marL="457200" lvl="0" indent="-228600" rtl="0">
              <a:spcBef>
                <a:spcPts val="0"/>
              </a:spcBef>
              <a:spcAft>
                <a:spcPts val="0"/>
              </a:spcAft>
              <a:buChar char="●"/>
            </a:pPr>
            <a:r>
              <a:rPr lang="zh-CN" dirty="0"/>
              <a:t>Groups of adversaries stand out more, resulting in stronger bounds on how many edges an adversary can have	</a:t>
            </a:r>
          </a:p>
          <a:p>
            <a:pPr marL="0" lvl="0" indent="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endParaRPr sz="900" dirty="0">
              <a:solidFill>
                <a:srgbClr val="2A3990"/>
              </a:solidFill>
            </a:endParaRP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indent="3467100" rtl="0">
              <a:spcBef>
                <a:spcPts val="0"/>
              </a:spcBef>
              <a:spcAft>
                <a:spcPts val="0"/>
              </a:spcAft>
              <a:buNone/>
            </a:pPr>
            <a:r>
              <a:rPr lang="zh-CN" sz="3000" dirty="0">
                <a:solidFill>
                  <a:srgbClr val="2A3990"/>
                </a:solidFill>
              </a:rPr>
              <a:t>		</a:t>
            </a:r>
          </a:p>
          <a:p>
            <a:pPr lvl="0">
              <a:spcBef>
                <a:spcPts val="0"/>
              </a:spcBef>
              <a:buNone/>
            </a:pPr>
            <a:endParaRPr dirty="0"/>
          </a:p>
        </p:txBody>
      </p:sp>
      <p:pic>
        <p:nvPicPr>
          <p:cNvPr id="274" name="Shape 274"/>
          <p:cNvPicPr preferRelativeResize="0"/>
          <p:nvPr/>
        </p:nvPicPr>
        <p:blipFill>
          <a:blip r:embed="rId3">
            <a:alphaModFix/>
          </a:blip>
          <a:stretch>
            <a:fillRect/>
          </a:stretch>
        </p:blipFill>
        <p:spPr>
          <a:xfrm>
            <a:off x="4844399" y="1049550"/>
            <a:ext cx="4147200" cy="369966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What is Fraud?</a:t>
            </a:r>
          </a:p>
        </p:txBody>
      </p:sp>
      <p:sp>
        <p:nvSpPr>
          <p:cNvPr id="92" name="Shape 92"/>
          <p:cNvSpPr txBox="1">
            <a:spLocks noGrp="1"/>
          </p:cNvSpPr>
          <p:nvPr>
            <p:ph type="body" idx="1"/>
          </p:nvPr>
        </p:nvSpPr>
        <p:spPr>
          <a:xfrm>
            <a:off x="119250" y="1215800"/>
            <a:ext cx="5150700" cy="3339000"/>
          </a:xfrm>
          <a:prstGeom prst="rect">
            <a:avLst/>
          </a:prstGeom>
        </p:spPr>
        <p:txBody>
          <a:bodyPr lIns="91425" tIns="91425" rIns="91425" bIns="91425" anchor="t" anchorCtr="0">
            <a:noAutofit/>
          </a:bodyPr>
          <a:lstStyle/>
          <a:p>
            <a:pPr marL="514350" lvl="0" indent="-285750" rtl="0">
              <a:spcBef>
                <a:spcPts val="0"/>
              </a:spcBef>
              <a:buFont typeface="Arial"/>
              <a:buChar char="•"/>
            </a:pPr>
            <a:r>
              <a:rPr lang="zh-CN" dirty="0">
                <a:solidFill>
                  <a:srgbClr val="252525"/>
                </a:solidFill>
                <a:latin typeface="Arial"/>
                <a:ea typeface="Arial"/>
                <a:cs typeface="Arial"/>
                <a:sym typeface="Arial"/>
              </a:rPr>
              <a:t>Fraud involves one or more persons </a:t>
            </a:r>
            <a:r>
              <a:rPr lang="zh-CN" dirty="0" smtClean="0">
                <a:solidFill>
                  <a:srgbClr val="252525"/>
                </a:solidFill>
                <a:latin typeface="Arial"/>
                <a:ea typeface="Arial"/>
                <a:cs typeface="Arial"/>
                <a:sym typeface="Arial"/>
              </a:rPr>
              <a:t>who</a:t>
            </a:r>
            <a:r>
              <a:rPr lang="en-US" altLang="zh-CN" dirty="0" smtClean="0">
                <a:solidFill>
                  <a:srgbClr val="252525"/>
                </a:solidFill>
                <a:latin typeface="Arial"/>
                <a:ea typeface="Arial"/>
                <a:cs typeface="Arial"/>
                <a:sym typeface="Arial"/>
              </a:rPr>
              <a:t> </a:t>
            </a:r>
            <a:r>
              <a:rPr lang="zh-CN" dirty="0" smtClean="0">
                <a:solidFill>
                  <a:srgbClr val="252525"/>
                </a:solidFill>
                <a:latin typeface="Arial"/>
                <a:ea typeface="Arial"/>
                <a:cs typeface="Arial"/>
                <a:sym typeface="Arial"/>
              </a:rPr>
              <a:t>intentionally </a:t>
            </a:r>
            <a:r>
              <a:rPr lang="zh-CN" dirty="0">
                <a:solidFill>
                  <a:srgbClr val="252525"/>
                </a:solidFill>
                <a:latin typeface="Arial"/>
                <a:ea typeface="Arial"/>
                <a:cs typeface="Arial"/>
                <a:sym typeface="Arial"/>
              </a:rPr>
              <a:t>act secretly to deprive another of something </a:t>
            </a:r>
            <a:r>
              <a:rPr lang="en-US" altLang="zh-CN" dirty="0" smtClean="0">
                <a:solidFill>
                  <a:srgbClr val="252525"/>
                </a:solidFill>
                <a:latin typeface="Arial"/>
                <a:ea typeface="Arial"/>
                <a:cs typeface="Arial"/>
                <a:sym typeface="Arial"/>
              </a:rPr>
              <a:t>valuable</a:t>
            </a:r>
            <a:r>
              <a:rPr lang="zh-CN" dirty="0" smtClean="0">
                <a:solidFill>
                  <a:srgbClr val="252525"/>
                </a:solidFill>
                <a:latin typeface="Arial"/>
                <a:ea typeface="Arial"/>
                <a:cs typeface="Arial"/>
                <a:sym typeface="Arial"/>
              </a:rPr>
              <a:t>, </a:t>
            </a:r>
            <a:r>
              <a:rPr lang="zh-CN" dirty="0">
                <a:solidFill>
                  <a:srgbClr val="252525"/>
                </a:solidFill>
                <a:latin typeface="Arial"/>
                <a:ea typeface="Arial"/>
                <a:cs typeface="Arial"/>
                <a:sym typeface="Arial"/>
              </a:rPr>
              <a:t>for their own benefit.</a:t>
            </a:r>
          </a:p>
          <a:p>
            <a:pPr marL="514350" lvl="0" indent="-285750" rtl="0">
              <a:spcBef>
                <a:spcPts val="0"/>
              </a:spcBef>
              <a:buClr>
                <a:srgbClr val="252525"/>
              </a:buClr>
              <a:buFont typeface="Arial"/>
              <a:buChar char="•"/>
            </a:pPr>
            <a:r>
              <a:rPr lang="zh-CN" dirty="0">
                <a:solidFill>
                  <a:srgbClr val="252525"/>
                </a:solidFill>
                <a:highlight>
                  <a:srgbClr val="FFFFFF"/>
                </a:highlight>
                <a:latin typeface="Arial"/>
                <a:ea typeface="Arial"/>
                <a:cs typeface="Arial"/>
                <a:sym typeface="Arial"/>
              </a:rPr>
              <a:t>In recent years, the development of new technologies provide further ways in which criminals may commit fraud.</a:t>
            </a:r>
          </a:p>
          <a:p>
            <a:pPr marL="514350" lvl="0" indent="-285750" rtl="0">
              <a:spcBef>
                <a:spcPts val="0"/>
              </a:spcBef>
              <a:buClr>
                <a:srgbClr val="252525"/>
              </a:buClr>
              <a:buFont typeface="Arial"/>
              <a:buChar char="•"/>
            </a:pPr>
            <a:r>
              <a:rPr lang="zh-CN" dirty="0">
                <a:solidFill>
                  <a:srgbClr val="252525"/>
                </a:solidFill>
                <a:latin typeface="Arial"/>
                <a:ea typeface="Arial"/>
                <a:cs typeface="Arial"/>
                <a:sym typeface="Arial"/>
              </a:rPr>
              <a:t>e.g. Fake Reviews, Fake Followers</a:t>
            </a:r>
          </a:p>
        </p:txBody>
      </p:sp>
      <p:pic>
        <p:nvPicPr>
          <p:cNvPr id="93" name="Shape 93"/>
          <p:cNvPicPr preferRelativeResize="0"/>
          <p:nvPr/>
        </p:nvPicPr>
        <p:blipFill>
          <a:blip r:embed="rId3">
            <a:alphaModFix/>
          </a:blip>
          <a:stretch>
            <a:fillRect/>
          </a:stretch>
        </p:blipFill>
        <p:spPr>
          <a:xfrm>
            <a:off x="6081125" y="0"/>
            <a:ext cx="2578075" cy="1717399"/>
          </a:xfrm>
          <a:prstGeom prst="rect">
            <a:avLst/>
          </a:prstGeom>
          <a:noFill/>
          <a:ln>
            <a:noFill/>
          </a:ln>
        </p:spPr>
      </p:pic>
      <p:pic>
        <p:nvPicPr>
          <p:cNvPr id="94" name="Shape 94"/>
          <p:cNvPicPr preferRelativeResize="0"/>
          <p:nvPr/>
        </p:nvPicPr>
        <p:blipFill>
          <a:blip r:embed="rId4">
            <a:alphaModFix/>
          </a:blip>
          <a:stretch>
            <a:fillRect/>
          </a:stretch>
        </p:blipFill>
        <p:spPr>
          <a:xfrm>
            <a:off x="5269950" y="1367112"/>
            <a:ext cx="3824224" cy="24092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149035"/>
            <a:ext cx="8520600" cy="607800"/>
          </a:xfrm>
          <a:prstGeom prst="rect">
            <a:avLst/>
          </a:prstGeom>
        </p:spPr>
        <p:txBody>
          <a:bodyPr lIns="91425" tIns="91425" rIns="91425" bIns="91425" anchor="t" anchorCtr="0">
            <a:noAutofit/>
          </a:bodyPr>
          <a:lstStyle/>
          <a:p>
            <a:pPr lvl="0">
              <a:spcBef>
                <a:spcPts val="0"/>
              </a:spcBef>
              <a:buNone/>
            </a:pPr>
            <a:r>
              <a:rPr lang="zh-CN" dirty="0"/>
              <a:t>Q2. How accurate is our algorithm?</a:t>
            </a:r>
          </a:p>
        </p:txBody>
      </p:sp>
      <p:pic>
        <p:nvPicPr>
          <p:cNvPr id="280" name="Shape 280"/>
          <p:cNvPicPr preferRelativeResize="0"/>
          <p:nvPr/>
        </p:nvPicPr>
        <p:blipFill>
          <a:blip r:embed="rId3">
            <a:alphaModFix/>
          </a:blip>
          <a:stretch>
            <a:fillRect/>
          </a:stretch>
        </p:blipFill>
        <p:spPr>
          <a:xfrm>
            <a:off x="1455476" y="1031938"/>
            <a:ext cx="5040811" cy="349170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11700" y="177075"/>
            <a:ext cx="8520600" cy="607800"/>
          </a:xfrm>
          <a:prstGeom prst="rect">
            <a:avLst/>
          </a:prstGeom>
        </p:spPr>
        <p:txBody>
          <a:bodyPr lIns="91425" tIns="91425" rIns="91425" bIns="91425" anchor="t" anchorCtr="0">
            <a:noAutofit/>
          </a:bodyPr>
          <a:lstStyle/>
          <a:p>
            <a:pPr lvl="0">
              <a:spcBef>
                <a:spcPts val="0"/>
              </a:spcBef>
              <a:buNone/>
            </a:pPr>
            <a:r>
              <a:rPr lang="zh-CN"/>
              <a:t>Q2. How accurate is our algorithm? (Cont.) </a:t>
            </a:r>
          </a:p>
          <a:p>
            <a:pPr lvl="0">
              <a:spcBef>
                <a:spcPts val="0"/>
              </a:spcBef>
              <a:buNone/>
            </a:pPr>
            <a:endParaRPr sz="1800"/>
          </a:p>
          <a:p>
            <a:pPr lvl="0">
              <a:spcBef>
                <a:spcPts val="0"/>
              </a:spcBef>
              <a:buNone/>
            </a:pPr>
            <a:r>
              <a:rPr lang="zh-CN" sz="1800"/>
              <a:t>Dfn.: “reverse camouflage” -&gt; edges from honest users to fraudulent products</a:t>
            </a:r>
          </a:p>
          <a:p>
            <a:pPr lvl="0">
              <a:spcBef>
                <a:spcPts val="0"/>
              </a:spcBef>
              <a:buNone/>
            </a:pPr>
            <a:endParaRPr/>
          </a:p>
        </p:txBody>
      </p:sp>
      <p:pic>
        <p:nvPicPr>
          <p:cNvPr id="286" name="Shape 286"/>
          <p:cNvPicPr preferRelativeResize="0"/>
          <p:nvPr/>
        </p:nvPicPr>
        <p:blipFill>
          <a:blip r:embed="rId3">
            <a:alphaModFix/>
          </a:blip>
          <a:stretch>
            <a:fillRect/>
          </a:stretch>
        </p:blipFill>
        <p:spPr>
          <a:xfrm>
            <a:off x="436037" y="1363574"/>
            <a:ext cx="8396274" cy="31866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329275"/>
            <a:ext cx="8520600" cy="607800"/>
          </a:xfrm>
          <a:prstGeom prst="rect">
            <a:avLst/>
          </a:prstGeom>
        </p:spPr>
        <p:txBody>
          <a:bodyPr lIns="91425" tIns="91425" rIns="91425" bIns="91425" anchor="t" anchorCtr="0">
            <a:noAutofit/>
          </a:bodyPr>
          <a:lstStyle/>
          <a:p>
            <a:pPr lvl="0" rtl="0">
              <a:lnSpc>
                <a:spcPct val="115000"/>
              </a:lnSpc>
              <a:spcBef>
                <a:spcPts val="0"/>
              </a:spcBef>
              <a:buNone/>
            </a:pPr>
            <a:r>
              <a:rPr lang="zh-CN" dirty="0"/>
              <a:t>Q3. Does it detect true fraud in real-world data?</a:t>
            </a:r>
          </a:p>
          <a:p>
            <a:pPr marL="0" lvl="0" indent="0" rtl="0">
              <a:lnSpc>
                <a:spcPct val="115000"/>
              </a:lnSpc>
              <a:spcBef>
                <a:spcPts val="0"/>
              </a:spcBef>
              <a:buNone/>
            </a:pPr>
            <a:endParaRPr sz="1800" dirty="0">
              <a:solidFill>
                <a:srgbClr val="434343"/>
              </a:solidFill>
            </a:endParaRPr>
          </a:p>
        </p:txBody>
      </p:sp>
      <p:pic>
        <p:nvPicPr>
          <p:cNvPr id="292" name="Shape 292"/>
          <p:cNvPicPr preferRelativeResize="0"/>
          <p:nvPr/>
        </p:nvPicPr>
        <p:blipFill>
          <a:blip r:embed="rId3">
            <a:alphaModFix/>
          </a:blip>
          <a:stretch>
            <a:fillRect/>
          </a:stretch>
        </p:blipFill>
        <p:spPr>
          <a:xfrm>
            <a:off x="5770501" y="1127030"/>
            <a:ext cx="3061799" cy="3624230"/>
          </a:xfrm>
          <a:prstGeom prst="rect">
            <a:avLst/>
          </a:prstGeom>
          <a:noFill/>
          <a:ln>
            <a:noFill/>
          </a:ln>
        </p:spPr>
      </p:pic>
      <p:sp>
        <p:nvSpPr>
          <p:cNvPr id="293" name="Shape 293"/>
          <p:cNvSpPr txBox="1">
            <a:spLocks noGrp="1"/>
          </p:cNvSpPr>
          <p:nvPr>
            <p:ph type="body" idx="1"/>
          </p:nvPr>
        </p:nvSpPr>
        <p:spPr>
          <a:xfrm>
            <a:off x="197545" y="1409613"/>
            <a:ext cx="5458800" cy="3158700"/>
          </a:xfrm>
          <a:prstGeom prst="rect">
            <a:avLst/>
          </a:prstGeom>
        </p:spPr>
        <p:txBody>
          <a:bodyPr lIns="91425" tIns="91425" rIns="91425" bIns="91425" anchor="t" anchorCtr="0">
            <a:noAutofit/>
          </a:bodyPr>
          <a:lstStyle/>
          <a:p>
            <a:pPr marL="457200" lvl="0" indent="-330200" algn="just" rtl="0">
              <a:lnSpc>
                <a:spcPct val="120000"/>
              </a:lnSpc>
              <a:spcBef>
                <a:spcPts val="0"/>
              </a:spcBef>
              <a:spcAft>
                <a:spcPts val="0"/>
              </a:spcAft>
              <a:buSzPct val="100000"/>
              <a:buFont typeface="Arial"/>
              <a:buChar char="•"/>
            </a:pPr>
            <a:r>
              <a:rPr lang="zh-CN" sz="1600" dirty="0">
                <a:latin typeface="Arial"/>
                <a:ea typeface="Arial"/>
                <a:cs typeface="Arial"/>
                <a:sym typeface="Arial"/>
              </a:rPr>
              <a:t>Twitter graph with 41.7 million users and 1.47 billion follows;</a:t>
            </a:r>
          </a:p>
          <a:p>
            <a:pPr lvl="0" algn="just" rtl="0">
              <a:lnSpc>
                <a:spcPct val="120000"/>
              </a:lnSpc>
              <a:spcBef>
                <a:spcPts val="0"/>
              </a:spcBef>
              <a:spcAft>
                <a:spcPts val="0"/>
              </a:spcAft>
              <a:buNone/>
            </a:pPr>
            <a:endParaRPr sz="1600" dirty="0">
              <a:latin typeface="Arial"/>
              <a:ea typeface="Arial"/>
              <a:cs typeface="Arial"/>
              <a:sym typeface="Arial"/>
            </a:endParaRPr>
          </a:p>
          <a:p>
            <a:pPr marL="457200" lvl="0" indent="-330200" algn="just" rtl="0">
              <a:lnSpc>
                <a:spcPct val="120000"/>
              </a:lnSpc>
              <a:spcBef>
                <a:spcPts val="0"/>
              </a:spcBef>
              <a:spcAft>
                <a:spcPts val="0"/>
              </a:spcAft>
              <a:buSzPct val="100000"/>
              <a:buFont typeface="Arial"/>
              <a:buChar char="•"/>
            </a:pPr>
            <a:r>
              <a:rPr lang="zh-CN" sz="1600" dirty="0">
                <a:latin typeface="Arial"/>
                <a:ea typeface="Arial"/>
                <a:cs typeface="Arial"/>
                <a:sym typeface="Arial"/>
              </a:rPr>
              <a:t>FRAUDAR detected </a:t>
            </a:r>
            <a:r>
              <a:rPr lang="zh-CN" sz="1600" b="1" dirty="0">
                <a:latin typeface="Arial"/>
                <a:ea typeface="Arial"/>
                <a:cs typeface="Arial"/>
                <a:sym typeface="Arial"/>
              </a:rPr>
              <a:t>a dense subgraph</a:t>
            </a:r>
            <a:r>
              <a:rPr lang="zh-CN" sz="1600" dirty="0">
                <a:latin typeface="Arial"/>
                <a:ea typeface="Arial"/>
                <a:cs typeface="Arial"/>
                <a:sym typeface="Arial"/>
              </a:rPr>
              <a:t> of size 4031 followers by 4313 followees with 68% density;</a:t>
            </a:r>
          </a:p>
          <a:p>
            <a:pPr lvl="0" algn="just" rtl="0">
              <a:lnSpc>
                <a:spcPct val="120000"/>
              </a:lnSpc>
              <a:spcBef>
                <a:spcPts val="0"/>
              </a:spcBef>
              <a:spcAft>
                <a:spcPts val="0"/>
              </a:spcAft>
              <a:buNone/>
            </a:pPr>
            <a:endParaRPr sz="1600" dirty="0">
              <a:latin typeface="Arial"/>
              <a:ea typeface="Arial"/>
              <a:cs typeface="Arial"/>
              <a:sym typeface="Arial"/>
            </a:endParaRPr>
          </a:p>
          <a:p>
            <a:pPr marL="457200" lvl="0" indent="-330200" algn="just" rtl="0">
              <a:lnSpc>
                <a:spcPct val="120000"/>
              </a:lnSpc>
              <a:spcBef>
                <a:spcPts val="0"/>
              </a:spcBef>
              <a:spcAft>
                <a:spcPts val="0"/>
              </a:spcAft>
              <a:buSzPct val="100000"/>
              <a:buFont typeface="Arial"/>
              <a:buChar char="•"/>
            </a:pPr>
            <a:r>
              <a:rPr lang="zh-CN" sz="1600" dirty="0">
                <a:latin typeface="Arial"/>
                <a:ea typeface="Arial"/>
                <a:cs typeface="Arial"/>
                <a:sym typeface="Arial"/>
              </a:rPr>
              <a:t>Verified by </a:t>
            </a:r>
            <a:r>
              <a:rPr lang="zh-CN" sz="1600" b="1" dirty="0">
                <a:latin typeface="Arial"/>
                <a:ea typeface="Arial"/>
                <a:cs typeface="Arial"/>
                <a:sym typeface="Arial"/>
              </a:rPr>
              <a:t>hand labelling</a:t>
            </a:r>
            <a:r>
              <a:rPr lang="zh-CN" sz="1600" dirty="0">
                <a:latin typeface="Arial"/>
                <a:ea typeface="Arial"/>
                <a:cs typeface="Arial"/>
                <a:sym typeface="Arial"/>
              </a:rPr>
              <a:t> based on established criteria and</a:t>
            </a:r>
            <a:r>
              <a:rPr lang="zh-CN" sz="1600" b="1" dirty="0">
                <a:latin typeface="Arial"/>
                <a:ea typeface="Arial"/>
                <a:cs typeface="Arial"/>
                <a:sym typeface="Arial"/>
              </a:rPr>
              <a:t> clear signs of fraud </a:t>
            </a:r>
            <a:r>
              <a:rPr lang="zh-CN" sz="1600" dirty="0">
                <a:latin typeface="Arial"/>
                <a:ea typeface="Arial"/>
                <a:cs typeface="Arial"/>
                <a:sym typeface="Arial"/>
              </a:rPr>
              <a:t>exhibited by a majority of the detected users.</a:t>
            </a:r>
          </a:p>
          <a:p>
            <a:pPr lvl="0" rtl="0">
              <a:lnSpc>
                <a:spcPct val="120000"/>
              </a:lnSpc>
              <a:spcBef>
                <a:spcPts val="0"/>
              </a:spcBef>
              <a:spcAft>
                <a:spcPts val="0"/>
              </a:spcAft>
              <a:buNone/>
            </a:pPr>
            <a:endParaRPr sz="1400" dirty="0">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144025"/>
            <a:ext cx="8520600" cy="607800"/>
          </a:xfrm>
          <a:prstGeom prst="rect">
            <a:avLst/>
          </a:prstGeom>
        </p:spPr>
        <p:txBody>
          <a:bodyPr lIns="91425" tIns="91425" rIns="91425" bIns="91425" anchor="t" anchorCtr="0">
            <a:noAutofit/>
          </a:bodyPr>
          <a:lstStyle/>
          <a:p>
            <a:pPr lvl="0" rtl="0">
              <a:lnSpc>
                <a:spcPct val="115000"/>
              </a:lnSpc>
              <a:spcBef>
                <a:spcPts val="0"/>
              </a:spcBef>
              <a:buNone/>
            </a:pPr>
            <a:r>
              <a:rPr lang="zh-CN" dirty="0"/>
              <a:t>Q3. Does it detect true fraud in real-world data?</a:t>
            </a:r>
          </a:p>
          <a:p>
            <a:pPr marL="0" lvl="0" indent="0" rtl="0">
              <a:lnSpc>
                <a:spcPct val="115000"/>
              </a:lnSpc>
              <a:spcBef>
                <a:spcPts val="0"/>
              </a:spcBef>
              <a:buNone/>
            </a:pPr>
            <a:endParaRPr sz="1800" dirty="0">
              <a:solidFill>
                <a:srgbClr val="434343"/>
              </a:solidFill>
            </a:endParaRPr>
          </a:p>
          <a:p>
            <a:pPr marL="0" lvl="0" indent="0" rtl="0">
              <a:lnSpc>
                <a:spcPct val="115000"/>
              </a:lnSpc>
              <a:spcBef>
                <a:spcPts val="0"/>
              </a:spcBef>
              <a:buNone/>
            </a:pPr>
            <a:r>
              <a:rPr lang="zh-CN" sz="1800" dirty="0">
                <a:solidFill>
                  <a:srgbClr val="434343"/>
                </a:solidFill>
              </a:rPr>
              <a:t>Further investigate the suspicious block:</a:t>
            </a:r>
          </a:p>
        </p:txBody>
      </p:sp>
      <p:sp>
        <p:nvSpPr>
          <p:cNvPr id="299" name="Shape 299"/>
          <p:cNvSpPr txBox="1">
            <a:spLocks noGrp="1"/>
          </p:cNvSpPr>
          <p:nvPr>
            <p:ph type="body" idx="1"/>
          </p:nvPr>
        </p:nvSpPr>
        <p:spPr>
          <a:xfrm>
            <a:off x="161871" y="1373988"/>
            <a:ext cx="8520600" cy="3073500"/>
          </a:xfrm>
          <a:prstGeom prst="rect">
            <a:avLst/>
          </a:prstGeom>
        </p:spPr>
        <p:txBody>
          <a:bodyPr lIns="91425" tIns="91425" rIns="91425" bIns="91425" anchor="t" anchorCtr="0">
            <a:noAutofit/>
          </a:bodyPr>
          <a:lstStyle/>
          <a:p>
            <a:pPr marL="514350" lvl="0" indent="-285750" rtl="0">
              <a:lnSpc>
                <a:spcPct val="150000"/>
              </a:lnSpc>
              <a:spcBef>
                <a:spcPts val="0"/>
              </a:spcBef>
              <a:spcAft>
                <a:spcPts val="0"/>
              </a:spcAft>
              <a:buFont typeface="Arial"/>
              <a:buChar char="•"/>
            </a:pPr>
            <a:r>
              <a:rPr lang="zh-CN" dirty="0"/>
              <a:t>Randomly sampled </a:t>
            </a:r>
            <a:r>
              <a:rPr lang="zh-CN" dirty="0" smtClean="0"/>
              <a:t>125 followers and 125 followees in </a:t>
            </a:r>
            <a:r>
              <a:rPr lang="zh-CN" dirty="0"/>
              <a:t>the detetcted block </a:t>
            </a:r>
          </a:p>
          <a:p>
            <a:pPr marL="514350" lvl="0" indent="-285750" rtl="0">
              <a:lnSpc>
                <a:spcPct val="150000"/>
              </a:lnSpc>
              <a:spcBef>
                <a:spcPts val="0"/>
              </a:spcBef>
              <a:spcAft>
                <a:spcPts val="0"/>
              </a:spcAft>
              <a:buFont typeface="Arial"/>
              <a:buChar char="•"/>
            </a:pPr>
            <a:r>
              <a:rPr lang="zh-CN" dirty="0"/>
              <a:t>One </a:t>
            </a:r>
            <a:r>
              <a:rPr lang="zh-CN" b="1" dirty="0"/>
              <a:t>control group</a:t>
            </a:r>
            <a:r>
              <a:rPr lang="zh-CN" dirty="0"/>
              <a:t> containing 100 </a:t>
            </a:r>
            <a:r>
              <a:rPr lang="zh-CN" b="1" dirty="0"/>
              <a:t>randomly selected non-detected</a:t>
            </a:r>
            <a:r>
              <a:rPr lang="zh-CN" dirty="0"/>
              <a:t> users</a:t>
            </a:r>
          </a:p>
          <a:p>
            <a:pPr marL="514350" lvl="0" indent="-285750" rtl="0">
              <a:lnSpc>
                <a:spcPct val="150000"/>
              </a:lnSpc>
              <a:spcBef>
                <a:spcPts val="0"/>
              </a:spcBef>
              <a:spcAft>
                <a:spcPts val="0"/>
              </a:spcAft>
              <a:buFont typeface="Arial"/>
              <a:buChar char="•"/>
            </a:pPr>
            <a:r>
              <a:rPr lang="zh-CN" dirty="0"/>
              <a:t>One </a:t>
            </a:r>
            <a:r>
              <a:rPr lang="zh-CN" b="1" dirty="0"/>
              <a:t>degree-matched</a:t>
            </a:r>
            <a:r>
              <a:rPr lang="zh-CN" dirty="0"/>
              <a:t> </a:t>
            </a:r>
            <a:r>
              <a:rPr lang="zh-CN" b="1" dirty="0"/>
              <a:t>control group</a:t>
            </a:r>
            <a:r>
              <a:rPr lang="zh-CN" dirty="0"/>
              <a:t> of size 100, matching the follower count of users in the detected group</a:t>
            </a:r>
          </a:p>
          <a:p>
            <a:pPr marL="514350" lvl="0" indent="-285750" rtl="0">
              <a:lnSpc>
                <a:spcPct val="150000"/>
              </a:lnSpc>
              <a:spcBef>
                <a:spcPts val="0"/>
              </a:spcBef>
              <a:spcAft>
                <a:spcPts val="0"/>
              </a:spcAft>
              <a:buFont typeface="Arial"/>
              <a:buChar char="•"/>
            </a:pPr>
            <a:r>
              <a:rPr lang="zh-CN" b="1" dirty="0"/>
              <a:t>Shuffle </a:t>
            </a:r>
            <a:r>
              <a:rPr lang="zh-CN" dirty="0"/>
              <a:t>the detected users with the control groups randomly and hide group memberships from labellers, </a:t>
            </a:r>
            <a:r>
              <a:rPr lang="zh-CN" b="1" dirty="0"/>
              <a:t>labeling users in a “blind” </a:t>
            </a:r>
            <a:r>
              <a:rPr lang="zh-CN" b="1" dirty="0" smtClean="0"/>
              <a:t>manner</a:t>
            </a:r>
            <a:endParaRPr lang="zh-CN" b="1"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186800"/>
            <a:ext cx="8520600" cy="607800"/>
          </a:xfrm>
          <a:prstGeom prst="rect">
            <a:avLst/>
          </a:prstGeom>
        </p:spPr>
        <p:txBody>
          <a:bodyPr lIns="91425" tIns="91425" rIns="91425" bIns="91425" anchor="t" anchorCtr="0">
            <a:noAutofit/>
          </a:bodyPr>
          <a:lstStyle/>
          <a:p>
            <a:pPr lvl="0" rtl="0">
              <a:lnSpc>
                <a:spcPct val="115000"/>
              </a:lnSpc>
              <a:spcBef>
                <a:spcPts val="0"/>
              </a:spcBef>
              <a:buNone/>
            </a:pPr>
            <a:r>
              <a:rPr lang="zh-CN"/>
              <a:t>Q3. Does it detect true fraud in real-world data?</a:t>
            </a:r>
          </a:p>
          <a:p>
            <a:pPr marL="457200" lvl="0" indent="0" rtl="0">
              <a:lnSpc>
                <a:spcPct val="100000"/>
              </a:lnSpc>
              <a:spcBef>
                <a:spcPts val="0"/>
              </a:spcBef>
              <a:buNone/>
            </a:pPr>
            <a:r>
              <a:rPr lang="zh-CN" sz="1800">
                <a:solidFill>
                  <a:srgbClr val="434343"/>
                </a:solidFill>
              </a:rPr>
              <a:t>  </a:t>
            </a:r>
            <a:r>
              <a:rPr lang="zh-CN" sz="2400">
                <a:solidFill>
                  <a:srgbClr val="434343"/>
                </a:solidFill>
              </a:rPr>
              <a:t> </a:t>
            </a:r>
          </a:p>
        </p:txBody>
      </p:sp>
      <p:pic>
        <p:nvPicPr>
          <p:cNvPr id="305" name="Shape 305"/>
          <p:cNvPicPr preferRelativeResize="0"/>
          <p:nvPr/>
        </p:nvPicPr>
        <p:blipFill>
          <a:blip r:embed="rId3">
            <a:alphaModFix/>
          </a:blip>
          <a:stretch>
            <a:fillRect/>
          </a:stretch>
        </p:blipFill>
        <p:spPr>
          <a:xfrm>
            <a:off x="2103678" y="743791"/>
            <a:ext cx="4936649" cy="3655924"/>
          </a:xfrm>
          <a:prstGeom prst="rect">
            <a:avLst/>
          </a:prstGeom>
          <a:noFill/>
          <a:ln>
            <a:noFill/>
          </a:ln>
        </p:spPr>
      </p:pic>
      <p:sp>
        <p:nvSpPr>
          <p:cNvPr id="306" name="Shape 306"/>
          <p:cNvSpPr txBox="1"/>
          <p:nvPr/>
        </p:nvSpPr>
        <p:spPr>
          <a:xfrm>
            <a:off x="982500" y="4399325"/>
            <a:ext cx="8161500" cy="1220700"/>
          </a:xfrm>
          <a:prstGeom prst="rect">
            <a:avLst/>
          </a:prstGeom>
          <a:noFill/>
          <a:ln>
            <a:noFill/>
          </a:ln>
        </p:spPr>
        <p:txBody>
          <a:bodyPr lIns="91425" tIns="91425" rIns="91425" bIns="91425" anchor="t" anchorCtr="0">
            <a:noAutofit/>
          </a:bodyPr>
          <a:lstStyle/>
          <a:p>
            <a:pPr lvl="0">
              <a:spcBef>
                <a:spcPts val="0"/>
              </a:spcBef>
              <a:buNone/>
            </a:pPr>
            <a:r>
              <a:rPr lang="zh-CN" sz="2000" b="1"/>
              <a:t>Users with tweets advertising follower-buying services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Shape 311"/>
          <p:cNvPicPr preferRelativeResize="0"/>
          <p:nvPr/>
        </p:nvPicPr>
        <p:blipFill rotWithShape="1">
          <a:blip r:embed="rId3">
            <a:alphaModFix/>
          </a:blip>
          <a:srcRect l="-1503" t="-1533" r="5709" b="3224"/>
          <a:stretch/>
        </p:blipFill>
        <p:spPr>
          <a:xfrm>
            <a:off x="1254000" y="1051050"/>
            <a:ext cx="5221649" cy="3521799"/>
          </a:xfrm>
          <a:prstGeom prst="rect">
            <a:avLst/>
          </a:prstGeom>
          <a:noFill/>
          <a:ln>
            <a:noFill/>
          </a:ln>
        </p:spPr>
      </p:pic>
      <p:sp>
        <p:nvSpPr>
          <p:cNvPr id="312" name="Shape 312"/>
          <p:cNvSpPr txBox="1">
            <a:spLocks noGrp="1"/>
          </p:cNvSpPr>
          <p:nvPr>
            <p:ph type="title"/>
          </p:nvPr>
        </p:nvSpPr>
        <p:spPr>
          <a:xfrm>
            <a:off x="311700" y="372025"/>
            <a:ext cx="8520600" cy="607800"/>
          </a:xfrm>
          <a:prstGeom prst="rect">
            <a:avLst/>
          </a:prstGeom>
        </p:spPr>
        <p:txBody>
          <a:bodyPr lIns="91425" tIns="91425" rIns="91425" bIns="91425" anchor="t" anchorCtr="0">
            <a:noAutofit/>
          </a:bodyPr>
          <a:lstStyle/>
          <a:p>
            <a:pPr lvl="0" rtl="0">
              <a:lnSpc>
                <a:spcPct val="115000"/>
              </a:lnSpc>
              <a:spcBef>
                <a:spcPts val="0"/>
              </a:spcBef>
              <a:buNone/>
            </a:pPr>
            <a:r>
              <a:rPr lang="zh-CN"/>
              <a:t>Q4.Is it scalable with larger data size?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zh-CN"/>
              <a:t>Main Contributions</a:t>
            </a:r>
          </a:p>
        </p:txBody>
      </p:sp>
      <p:sp>
        <p:nvSpPr>
          <p:cNvPr id="318" name="Shape 318"/>
          <p:cNvSpPr txBox="1">
            <a:spLocks noGrp="1"/>
          </p:cNvSpPr>
          <p:nvPr>
            <p:ph type="body" idx="1"/>
          </p:nvPr>
        </p:nvSpPr>
        <p:spPr>
          <a:xfrm>
            <a:off x="311700" y="847650"/>
            <a:ext cx="8520600" cy="3073500"/>
          </a:xfrm>
          <a:prstGeom prst="rect">
            <a:avLst/>
          </a:prstGeom>
        </p:spPr>
        <p:txBody>
          <a:bodyPr lIns="91425" tIns="91425" rIns="91425" bIns="91425" anchor="t" anchorCtr="0">
            <a:noAutofit/>
          </a:bodyPr>
          <a:lstStyle/>
          <a:p>
            <a:pPr lvl="0" rtl="0">
              <a:lnSpc>
                <a:spcPct val="200000"/>
              </a:lnSpc>
              <a:spcBef>
                <a:spcPts val="0"/>
              </a:spcBef>
              <a:spcAft>
                <a:spcPts val="0"/>
              </a:spcAft>
              <a:buNone/>
            </a:pPr>
            <a:endParaRPr dirty="0"/>
          </a:p>
          <a:p>
            <a:pPr marL="514350" lvl="0" indent="-285750" rtl="0">
              <a:lnSpc>
                <a:spcPct val="200000"/>
              </a:lnSpc>
              <a:spcBef>
                <a:spcPts val="0"/>
              </a:spcBef>
              <a:spcAft>
                <a:spcPts val="0"/>
              </a:spcAft>
              <a:buFont typeface="Arial"/>
              <a:buChar char="•"/>
            </a:pPr>
            <a:r>
              <a:rPr lang="zh-CN" b="1" dirty="0"/>
              <a:t>Novel Metrics:</a:t>
            </a:r>
            <a:r>
              <a:rPr lang="zh-CN" dirty="0"/>
              <a:t> Satisfies intuitive “axioms” </a:t>
            </a:r>
          </a:p>
          <a:p>
            <a:pPr marL="514350" lvl="0" indent="-285750" rtl="0">
              <a:lnSpc>
                <a:spcPct val="200000"/>
              </a:lnSpc>
              <a:spcBef>
                <a:spcPts val="0"/>
              </a:spcBef>
              <a:spcAft>
                <a:spcPts val="0"/>
              </a:spcAft>
              <a:buFont typeface="Arial"/>
              <a:buChar char="•"/>
            </a:pPr>
            <a:r>
              <a:rPr lang="zh-CN" b="1" dirty="0"/>
              <a:t>Theoretical Guarantees: </a:t>
            </a:r>
            <a:r>
              <a:rPr lang="zh-CN" dirty="0"/>
              <a:t>Extends the upper bound on undetectable fraud</a:t>
            </a:r>
          </a:p>
          <a:p>
            <a:pPr marL="514350" lvl="0" indent="-285750" rtl="0">
              <a:lnSpc>
                <a:spcPct val="200000"/>
              </a:lnSpc>
              <a:spcBef>
                <a:spcPts val="0"/>
              </a:spcBef>
              <a:spcAft>
                <a:spcPts val="0"/>
              </a:spcAft>
              <a:buFont typeface="Arial"/>
              <a:buChar char="•"/>
            </a:pPr>
            <a:r>
              <a:rPr lang="zh-CN" b="1" dirty="0"/>
              <a:t>Effectiveness: </a:t>
            </a:r>
            <a:r>
              <a:rPr lang="zh-CN" dirty="0"/>
              <a:t>Outperforms other methods on real- world graphs </a:t>
            </a:r>
          </a:p>
          <a:p>
            <a:pPr marL="514350" lvl="0" indent="-285750" rtl="0">
              <a:lnSpc>
                <a:spcPct val="200000"/>
              </a:lnSpc>
              <a:spcBef>
                <a:spcPts val="0"/>
              </a:spcBef>
              <a:spcAft>
                <a:spcPts val="0"/>
              </a:spcAft>
              <a:buFont typeface="Arial"/>
              <a:buChar char="•"/>
            </a:pPr>
            <a:r>
              <a:rPr lang="zh-CN" b="1" dirty="0"/>
              <a:t>Scalability: </a:t>
            </a:r>
            <a:r>
              <a:rPr lang="zh-CN" dirty="0"/>
              <a:t>Runs near-linearly in the input size.</a:t>
            </a:r>
          </a:p>
          <a:p>
            <a:pPr lvl="0" rtl="0">
              <a:spcBef>
                <a:spcPts val="0"/>
              </a:spcBef>
              <a:spcAft>
                <a:spcPts val="0"/>
              </a:spcAft>
              <a:buNone/>
            </a:pPr>
            <a:endParaRPr dirty="0"/>
          </a:p>
          <a:p>
            <a:pPr lvl="0" rtl="0">
              <a:spcBef>
                <a:spcPts val="0"/>
              </a:spcBef>
              <a:spcAft>
                <a:spcPts val="0"/>
              </a:spcAft>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Future Works</a:t>
            </a:r>
          </a:p>
        </p:txBody>
      </p:sp>
      <p:sp>
        <p:nvSpPr>
          <p:cNvPr id="324" name="Shape 32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514350" lvl="0" indent="-285750" rtl="0">
              <a:lnSpc>
                <a:spcPct val="150000"/>
              </a:lnSpc>
              <a:spcBef>
                <a:spcPts val="0"/>
              </a:spcBef>
              <a:spcAft>
                <a:spcPts val="0"/>
              </a:spcAft>
              <a:buFont typeface="Arial"/>
              <a:buChar char="•"/>
            </a:pPr>
            <a:r>
              <a:rPr lang="zh-CN" b="1" dirty="0"/>
              <a:t>Spot patterns other than </a:t>
            </a:r>
            <a:r>
              <a:rPr lang="zh-CN" b="1" dirty="0" smtClean="0"/>
              <a:t>bipartite </a:t>
            </a:r>
            <a:r>
              <a:rPr lang="zh-CN" b="1" dirty="0"/>
              <a:t>cores. </a:t>
            </a:r>
          </a:p>
          <a:p>
            <a:pPr lvl="0" indent="457200" rtl="0">
              <a:lnSpc>
                <a:spcPct val="150000"/>
              </a:lnSpc>
              <a:spcBef>
                <a:spcPts val="0"/>
              </a:spcBef>
              <a:spcAft>
                <a:spcPts val="0"/>
              </a:spcAft>
              <a:buNone/>
            </a:pPr>
            <a:r>
              <a:rPr lang="en-US" altLang="zh-CN" dirty="0" smtClean="0"/>
              <a:t> </a:t>
            </a:r>
            <a:r>
              <a:rPr lang="zh-CN" dirty="0" smtClean="0"/>
              <a:t>e</a:t>
            </a:r>
            <a:r>
              <a:rPr lang="zh-CN" dirty="0"/>
              <a:t>.g. consider the connection between a fraudster and another fraudster</a:t>
            </a:r>
          </a:p>
          <a:p>
            <a:pPr lvl="0" indent="457200" rtl="0">
              <a:lnSpc>
                <a:spcPct val="150000"/>
              </a:lnSpc>
              <a:spcBef>
                <a:spcPts val="0"/>
              </a:spcBef>
              <a:spcAft>
                <a:spcPts val="0"/>
              </a:spcAft>
              <a:buNone/>
            </a:pPr>
            <a:endParaRPr dirty="0"/>
          </a:p>
          <a:p>
            <a:pPr marL="514350" lvl="0" indent="-285750" rtl="0">
              <a:lnSpc>
                <a:spcPct val="150000"/>
              </a:lnSpc>
              <a:spcBef>
                <a:spcPts val="0"/>
              </a:spcBef>
              <a:spcAft>
                <a:spcPts val="0"/>
              </a:spcAft>
              <a:buFont typeface="Arial"/>
              <a:buChar char="•"/>
            </a:pPr>
            <a:r>
              <a:rPr lang="zh-CN" b="1" dirty="0"/>
              <a:t>Improve the accuracy by considering dynamic features </a:t>
            </a:r>
          </a:p>
          <a:p>
            <a:pPr lvl="0" indent="457200" rtl="0">
              <a:lnSpc>
                <a:spcPct val="150000"/>
              </a:lnSpc>
              <a:spcBef>
                <a:spcPts val="0"/>
              </a:spcBef>
              <a:spcAft>
                <a:spcPts val="0"/>
              </a:spcAft>
              <a:buNone/>
            </a:pPr>
            <a:r>
              <a:rPr lang="en-US" altLang="zh-CN" dirty="0" smtClean="0"/>
              <a:t> </a:t>
            </a:r>
            <a:r>
              <a:rPr lang="zh-CN" dirty="0" smtClean="0"/>
              <a:t>e</a:t>
            </a:r>
            <a:r>
              <a:rPr lang="zh-CN" dirty="0"/>
              <a:t>.g. special behavior patterns over time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2533800" y="1653125"/>
            <a:ext cx="3852900" cy="607800"/>
          </a:xfrm>
          <a:prstGeom prst="rect">
            <a:avLst/>
          </a:prstGeom>
        </p:spPr>
        <p:txBody>
          <a:bodyPr lIns="91425" tIns="91425" rIns="91425" bIns="91425" anchor="t" anchorCtr="0">
            <a:noAutofit/>
          </a:bodyPr>
          <a:lstStyle/>
          <a:p>
            <a:pPr lvl="0" rtl="0">
              <a:spcBef>
                <a:spcPts val="0"/>
              </a:spcBef>
              <a:buNone/>
            </a:pPr>
            <a:r>
              <a:rPr lang="zh-CN" sz="4800"/>
              <a:t>Thank you!</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Signs of Frauds</a:t>
            </a:r>
          </a:p>
          <a:p>
            <a:pPr lvl="0">
              <a:spcBef>
                <a:spcPts val="0"/>
              </a:spcBef>
              <a:buNone/>
            </a:pPr>
            <a:endParaRPr/>
          </a:p>
        </p:txBody>
      </p:sp>
      <p:pic>
        <p:nvPicPr>
          <p:cNvPr id="100" name="Shape 100"/>
          <p:cNvPicPr preferRelativeResize="0"/>
          <p:nvPr/>
        </p:nvPicPr>
        <p:blipFill>
          <a:blip r:embed="rId3">
            <a:alphaModFix/>
          </a:blip>
          <a:stretch>
            <a:fillRect/>
          </a:stretch>
        </p:blipFill>
        <p:spPr>
          <a:xfrm>
            <a:off x="0" y="1116899"/>
            <a:ext cx="9144000" cy="31979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3073409" y="2209915"/>
            <a:ext cx="6070591" cy="2676799"/>
          </a:xfrm>
          <a:prstGeom prst="rect">
            <a:avLst/>
          </a:prstGeom>
          <a:noFill/>
          <a:ln>
            <a:noFill/>
          </a:ln>
        </p:spPr>
      </p:pic>
      <p:sp>
        <p:nvSpPr>
          <p:cNvPr id="106" name="Shape 10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Related Works -- Dense Subgraph Detection</a:t>
            </a:r>
          </a:p>
        </p:txBody>
      </p:sp>
      <p:sp>
        <p:nvSpPr>
          <p:cNvPr id="107" name="Shape 107"/>
          <p:cNvSpPr txBox="1">
            <a:spLocks noGrp="1"/>
          </p:cNvSpPr>
          <p:nvPr>
            <p:ph type="body" idx="1"/>
          </p:nvPr>
        </p:nvSpPr>
        <p:spPr>
          <a:xfrm>
            <a:off x="311700" y="1221725"/>
            <a:ext cx="5514300" cy="2202600"/>
          </a:xfrm>
          <a:prstGeom prst="rect">
            <a:avLst/>
          </a:prstGeom>
        </p:spPr>
        <p:txBody>
          <a:bodyPr lIns="91425" tIns="91425" rIns="91425" bIns="91425" anchor="t" anchorCtr="0">
            <a:noAutofit/>
          </a:bodyPr>
          <a:lstStyle/>
          <a:p>
            <a:pPr marL="457200" lvl="0" indent="-228600" rtl="0">
              <a:lnSpc>
                <a:spcPct val="150000"/>
              </a:lnSpc>
              <a:spcBef>
                <a:spcPts val="0"/>
              </a:spcBef>
              <a:buChar char="●"/>
            </a:pPr>
            <a:r>
              <a:rPr lang="zh-CN" dirty="0"/>
              <a:t>Greedy approximations(Charikar, 2000)</a:t>
            </a:r>
          </a:p>
          <a:p>
            <a:pPr marL="457200" lvl="0" indent="-228600">
              <a:lnSpc>
                <a:spcPct val="150000"/>
              </a:lnSpc>
              <a:spcBef>
                <a:spcPts val="0"/>
              </a:spcBef>
              <a:buChar char="●"/>
            </a:pPr>
            <a:r>
              <a:rPr lang="zh-CN" dirty="0"/>
              <a:t>Optimal quasi-cliques(Tsourakakis et al., 2013)</a:t>
            </a:r>
          </a:p>
          <a:p>
            <a:pPr marL="457200" lvl="0" indent="-228600">
              <a:lnSpc>
                <a:spcPct val="150000"/>
              </a:lnSpc>
              <a:spcBef>
                <a:spcPts val="0"/>
              </a:spcBef>
              <a:buChar char="●"/>
            </a:pPr>
            <a:r>
              <a:rPr lang="zh-CN" dirty="0"/>
              <a:t>Cross graph quasi-cliques (Pei et al., 2005)</a:t>
            </a:r>
          </a:p>
          <a:p>
            <a:pPr marL="457200" lvl="0" indent="-228600">
              <a:lnSpc>
                <a:spcPct val="150000"/>
              </a:lnSpc>
              <a:spcBef>
                <a:spcPts val="0"/>
              </a:spcBef>
              <a:buChar char="●"/>
            </a:pPr>
            <a:r>
              <a:rPr lang="zh-CN" dirty="0"/>
              <a:t>CatchSync (Jiang et al., 2014)</a:t>
            </a:r>
          </a:p>
          <a:p>
            <a:pPr marL="457200" lvl="0" indent="-228600">
              <a:lnSpc>
                <a:spcPct val="150000"/>
              </a:lnSpc>
              <a:spcBef>
                <a:spcPts val="0"/>
              </a:spcBef>
              <a:buChar char="●"/>
            </a:pPr>
            <a:r>
              <a:rPr lang="zh-CN" dirty="0"/>
              <a:t>……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zh-CN"/>
              <a:t>This paper: FRAUDAR Algorithm</a:t>
            </a:r>
          </a:p>
        </p:txBody>
      </p:sp>
      <p:pic>
        <p:nvPicPr>
          <p:cNvPr id="113" name="Shape 113"/>
          <p:cNvPicPr preferRelativeResize="0"/>
          <p:nvPr/>
        </p:nvPicPr>
        <p:blipFill>
          <a:blip r:embed="rId3">
            <a:alphaModFix/>
          </a:blip>
          <a:stretch>
            <a:fillRect/>
          </a:stretch>
        </p:blipFill>
        <p:spPr>
          <a:xfrm>
            <a:off x="6163876" y="1232950"/>
            <a:ext cx="2830299" cy="2097675"/>
          </a:xfrm>
          <a:prstGeom prst="rect">
            <a:avLst/>
          </a:prstGeom>
          <a:noFill/>
          <a:ln>
            <a:noFill/>
          </a:ln>
        </p:spPr>
      </p:pic>
      <p:sp>
        <p:nvSpPr>
          <p:cNvPr id="114" name="Shape 114"/>
          <p:cNvSpPr txBox="1"/>
          <p:nvPr/>
        </p:nvSpPr>
        <p:spPr>
          <a:xfrm>
            <a:off x="171450" y="1235850"/>
            <a:ext cx="6686400" cy="2671800"/>
          </a:xfrm>
          <a:prstGeom prst="rect">
            <a:avLst/>
          </a:prstGeom>
          <a:noFill/>
          <a:ln>
            <a:noFill/>
          </a:ln>
        </p:spPr>
        <p:txBody>
          <a:bodyPr lIns="91425" tIns="91425" rIns="91425" bIns="91425" anchor="t" anchorCtr="0">
            <a:noAutofit/>
          </a:bodyPr>
          <a:lstStyle/>
          <a:p>
            <a:pPr marL="457200" lvl="0" indent="-342900" rtl="0">
              <a:lnSpc>
                <a:spcPct val="115000"/>
              </a:lnSpc>
              <a:spcBef>
                <a:spcPts val="0"/>
              </a:spcBef>
              <a:buClr>
                <a:schemeClr val="dk2"/>
              </a:buClr>
              <a:buSzPct val="100000"/>
              <a:buFont typeface="Arial"/>
              <a:buChar char="•"/>
            </a:pPr>
            <a:r>
              <a:rPr lang="zh-CN" sz="1800" dirty="0">
                <a:latin typeface="Roboto"/>
                <a:ea typeface="Roboto"/>
                <a:cs typeface="Roboto"/>
                <a:sym typeface="Roboto"/>
              </a:rPr>
              <a:t>Camouflage resistant.</a:t>
            </a:r>
          </a:p>
          <a:p>
            <a:pPr lvl="0" rtl="0">
              <a:lnSpc>
                <a:spcPct val="115000"/>
              </a:lnSpc>
              <a:spcBef>
                <a:spcPts val="0"/>
              </a:spcBef>
              <a:buNone/>
            </a:pPr>
            <a:endParaRPr sz="1800" dirty="0">
              <a:latin typeface="Roboto"/>
              <a:ea typeface="Roboto"/>
              <a:cs typeface="Roboto"/>
              <a:sym typeface="Roboto"/>
            </a:endParaRPr>
          </a:p>
          <a:p>
            <a:pPr marL="457200" lvl="0" indent="-342900" rtl="0">
              <a:lnSpc>
                <a:spcPct val="115000"/>
              </a:lnSpc>
              <a:spcBef>
                <a:spcPts val="0"/>
              </a:spcBef>
              <a:buClr>
                <a:srgbClr val="000000"/>
              </a:buClr>
              <a:buSzPct val="100000"/>
              <a:buFont typeface="Arial"/>
              <a:buChar char="•"/>
            </a:pPr>
            <a:r>
              <a:rPr lang="zh-CN" sz="1800" dirty="0">
                <a:latin typeface="Roboto"/>
                <a:ea typeface="Roboto"/>
                <a:cs typeface="Roboto"/>
                <a:sym typeface="Roboto"/>
              </a:rPr>
              <a:t>Give provable limits on undetectable fraud. Provides </a:t>
            </a:r>
          </a:p>
          <a:p>
            <a:pPr lvl="0" rtl="0">
              <a:lnSpc>
                <a:spcPct val="115000"/>
              </a:lnSpc>
              <a:spcBef>
                <a:spcPts val="0"/>
              </a:spcBef>
              <a:buNone/>
            </a:pPr>
            <a:r>
              <a:rPr lang="zh-CN" sz="1800" dirty="0">
                <a:latin typeface="Roboto"/>
                <a:ea typeface="Roboto"/>
                <a:cs typeface="Roboto"/>
                <a:sym typeface="Roboto"/>
              </a:rPr>
              <a:t>        upper bounds on the effectiveness of fraudsters.</a:t>
            </a:r>
          </a:p>
          <a:p>
            <a:pPr lvl="0" rtl="0">
              <a:lnSpc>
                <a:spcPct val="115000"/>
              </a:lnSpc>
              <a:spcBef>
                <a:spcPts val="0"/>
              </a:spcBef>
              <a:buNone/>
            </a:pPr>
            <a:endParaRPr sz="1800" dirty="0">
              <a:latin typeface="Roboto"/>
              <a:ea typeface="Roboto"/>
              <a:cs typeface="Roboto"/>
              <a:sym typeface="Roboto"/>
            </a:endParaRPr>
          </a:p>
          <a:p>
            <a:pPr marL="457200" lvl="0" indent="-342900" rtl="0">
              <a:lnSpc>
                <a:spcPct val="115000"/>
              </a:lnSpc>
              <a:spcBef>
                <a:spcPts val="0"/>
              </a:spcBef>
              <a:buClr>
                <a:srgbClr val="000000"/>
              </a:buClr>
              <a:buSzPct val="100000"/>
              <a:buFont typeface="Arial"/>
              <a:buChar char="•"/>
            </a:pPr>
            <a:r>
              <a:rPr lang="zh-CN" sz="1800" dirty="0">
                <a:latin typeface="Roboto"/>
                <a:ea typeface="Roboto"/>
                <a:cs typeface="Roboto"/>
                <a:sym typeface="Roboto"/>
              </a:rPr>
              <a:t>Effective in real-world data.</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Dfn: Suspicious Metrics</a:t>
            </a:r>
          </a:p>
        </p:txBody>
      </p:sp>
      <p:sp>
        <p:nvSpPr>
          <p:cNvPr id="120" name="Shape 120"/>
          <p:cNvSpPr/>
          <p:nvPr/>
        </p:nvSpPr>
        <p:spPr>
          <a:xfrm>
            <a:off x="800475" y="1749675"/>
            <a:ext cx="1883100" cy="1647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3630450" y="1747800"/>
            <a:ext cx="1883100" cy="1647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1918625" y="2856050"/>
            <a:ext cx="765000" cy="54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4748550" y="2856050"/>
            <a:ext cx="765000" cy="54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800475" y="2856050"/>
            <a:ext cx="765000" cy="5415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rot="2700000" flipH="1">
            <a:off x="660680" y="3041111"/>
            <a:ext cx="294439" cy="1109026"/>
          </a:xfrm>
          <a:prstGeom prst="upArrow">
            <a:avLst>
              <a:gd name="adj1" fmla="val 26500"/>
              <a:gd name="adj2" fmla="val 5000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txBox="1"/>
          <p:nvPr/>
        </p:nvSpPr>
        <p:spPr>
          <a:xfrm>
            <a:off x="3918750" y="1371850"/>
            <a:ext cx="1306500" cy="317700"/>
          </a:xfrm>
          <a:prstGeom prst="rect">
            <a:avLst/>
          </a:prstGeom>
          <a:noFill/>
          <a:ln>
            <a:noFill/>
          </a:ln>
        </p:spPr>
        <p:txBody>
          <a:bodyPr lIns="91425" tIns="91425" rIns="91425" bIns="91425" anchor="t" anchorCtr="0">
            <a:noAutofit/>
          </a:bodyPr>
          <a:lstStyle/>
          <a:p>
            <a:pPr lvl="0" algn="ctr">
              <a:spcBef>
                <a:spcPts val="0"/>
              </a:spcBef>
              <a:buNone/>
            </a:pPr>
            <a:r>
              <a:rPr lang="zh-CN"/>
              <a:t>Products</a:t>
            </a:r>
          </a:p>
        </p:txBody>
      </p:sp>
      <p:sp>
        <p:nvSpPr>
          <p:cNvPr id="127" name="Shape 127"/>
          <p:cNvSpPr txBox="1"/>
          <p:nvPr/>
        </p:nvSpPr>
        <p:spPr>
          <a:xfrm>
            <a:off x="1088775" y="1371850"/>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solidFill>
                  <a:schemeClr val="dk2"/>
                </a:solidFill>
              </a:rPr>
              <a:t>Products</a:t>
            </a:r>
          </a:p>
        </p:txBody>
      </p:sp>
      <p:sp>
        <p:nvSpPr>
          <p:cNvPr id="128" name="Shape 128"/>
          <p:cNvSpPr txBox="1"/>
          <p:nvPr/>
        </p:nvSpPr>
        <p:spPr>
          <a:xfrm>
            <a:off x="-277150" y="2483500"/>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t>Users</a:t>
            </a:r>
          </a:p>
        </p:txBody>
      </p:sp>
      <p:sp>
        <p:nvSpPr>
          <p:cNvPr id="129" name="Shape 129"/>
          <p:cNvSpPr txBox="1"/>
          <p:nvPr/>
        </p:nvSpPr>
        <p:spPr>
          <a:xfrm>
            <a:off x="2553400" y="2483500"/>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t>Users</a:t>
            </a:r>
          </a:p>
        </p:txBody>
      </p:sp>
      <p:sp>
        <p:nvSpPr>
          <p:cNvPr id="130" name="Shape 130"/>
          <p:cNvSpPr/>
          <p:nvPr/>
        </p:nvSpPr>
        <p:spPr>
          <a:xfrm rot="2700000" flipH="1">
            <a:off x="4581830" y="3041111"/>
            <a:ext cx="294439" cy="1109026"/>
          </a:xfrm>
          <a:prstGeom prst="upArrow">
            <a:avLst>
              <a:gd name="adj1" fmla="val 26500"/>
              <a:gd name="adj2" fmla="val 5000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txBox="1"/>
          <p:nvPr/>
        </p:nvSpPr>
        <p:spPr>
          <a:xfrm>
            <a:off x="0" y="4091825"/>
            <a:ext cx="1094700" cy="607800"/>
          </a:xfrm>
          <a:prstGeom prst="rect">
            <a:avLst/>
          </a:prstGeom>
          <a:noFill/>
          <a:ln>
            <a:noFill/>
          </a:ln>
        </p:spPr>
        <p:txBody>
          <a:bodyPr lIns="91425" tIns="91425" rIns="91425" bIns="91425" anchor="t" anchorCtr="0">
            <a:noAutofit/>
          </a:bodyPr>
          <a:lstStyle/>
          <a:p>
            <a:pPr lvl="0">
              <a:spcBef>
                <a:spcPts val="0"/>
              </a:spcBef>
              <a:buNone/>
            </a:pPr>
            <a:r>
              <a:rPr lang="zh-CN"/>
              <a:t>g(A, B) = 5</a:t>
            </a:r>
          </a:p>
        </p:txBody>
      </p:sp>
      <p:sp>
        <p:nvSpPr>
          <p:cNvPr id="132" name="Shape 132"/>
          <p:cNvSpPr txBox="1"/>
          <p:nvPr/>
        </p:nvSpPr>
        <p:spPr>
          <a:xfrm>
            <a:off x="3330475" y="4125700"/>
            <a:ext cx="1236300" cy="607800"/>
          </a:xfrm>
          <a:prstGeom prst="rect">
            <a:avLst/>
          </a:prstGeom>
          <a:noFill/>
          <a:ln>
            <a:noFill/>
          </a:ln>
        </p:spPr>
        <p:txBody>
          <a:bodyPr lIns="91425" tIns="91425" rIns="91425" bIns="91425" anchor="t" anchorCtr="0">
            <a:noAutofit/>
          </a:bodyPr>
          <a:lstStyle/>
          <a:p>
            <a:pPr lvl="0" rtl="0">
              <a:spcBef>
                <a:spcPts val="0"/>
              </a:spcBef>
              <a:buNone/>
            </a:pPr>
            <a:r>
              <a:rPr lang="zh-CN"/>
              <a:t>g(A, B) = 20</a:t>
            </a:r>
          </a:p>
        </p:txBody>
      </p:sp>
      <p:pic>
        <p:nvPicPr>
          <p:cNvPr id="133" name="Shape 133"/>
          <p:cNvPicPr preferRelativeResize="0"/>
          <p:nvPr/>
        </p:nvPicPr>
        <p:blipFill>
          <a:blip r:embed="rId3">
            <a:alphaModFix/>
          </a:blip>
          <a:stretch>
            <a:fillRect/>
          </a:stretch>
        </p:blipFill>
        <p:spPr>
          <a:xfrm>
            <a:off x="7506600" y="2102500"/>
            <a:ext cx="1190625" cy="457200"/>
          </a:xfrm>
          <a:prstGeom prst="rect">
            <a:avLst/>
          </a:prstGeom>
          <a:noFill/>
          <a:ln>
            <a:noFill/>
          </a:ln>
        </p:spPr>
      </p:pic>
      <p:sp>
        <p:nvSpPr>
          <p:cNvPr id="134" name="Shape 134"/>
          <p:cNvSpPr txBox="1"/>
          <p:nvPr/>
        </p:nvSpPr>
        <p:spPr>
          <a:xfrm>
            <a:off x="5689225" y="2065250"/>
            <a:ext cx="3589200" cy="790800"/>
          </a:xfrm>
          <a:prstGeom prst="rect">
            <a:avLst/>
          </a:prstGeom>
          <a:noFill/>
          <a:ln>
            <a:noFill/>
          </a:ln>
        </p:spPr>
        <p:txBody>
          <a:bodyPr lIns="91425" tIns="91425" rIns="91425" bIns="91425" anchor="t" anchorCtr="0">
            <a:noAutofit/>
          </a:bodyPr>
          <a:lstStyle/>
          <a:p>
            <a:pPr lvl="0">
              <a:spcBef>
                <a:spcPts val="0"/>
              </a:spcBef>
              <a:buNone/>
            </a:pPr>
            <a:r>
              <a:rPr lang="zh-CN">
                <a:solidFill>
                  <a:schemeClr val="dk2"/>
                </a:solidFill>
              </a:rPr>
              <a:t>The metric g is given by:                    ,</a:t>
            </a:r>
          </a:p>
          <a:p>
            <a:pPr lvl="0">
              <a:spcBef>
                <a:spcPts val="0"/>
              </a:spcBef>
              <a:buNone/>
            </a:pPr>
            <a:endParaRPr>
              <a:solidFill>
                <a:schemeClr val="dk2"/>
              </a:solidFill>
            </a:endParaRPr>
          </a:p>
          <a:p>
            <a:pPr lvl="0">
              <a:spcBef>
                <a:spcPts val="0"/>
              </a:spcBef>
              <a:buNone/>
            </a:pPr>
            <a:r>
              <a:rPr lang="zh-CN">
                <a:solidFill>
                  <a:schemeClr val="dk2"/>
                </a:solidFill>
              </a:rPr>
              <a:t>where S is union of a subset of users</a:t>
            </a:r>
          </a:p>
          <a:p>
            <a:pPr lvl="0">
              <a:spcBef>
                <a:spcPts val="0"/>
              </a:spcBef>
              <a:buNone/>
            </a:pPr>
            <a:r>
              <a:rPr lang="zh-CN">
                <a:solidFill>
                  <a:schemeClr val="dk2"/>
                </a:solidFill>
              </a:rPr>
              <a:t>and a subset of products, f is total suspiciousness.</a:t>
            </a:r>
          </a:p>
          <a:p>
            <a:pPr lvl="0">
              <a:spcBef>
                <a:spcPts val="0"/>
              </a:spcBef>
              <a:buNone/>
            </a:pPr>
            <a:endParaRPr/>
          </a:p>
          <a:p>
            <a:pPr lvl="0">
              <a:spcBef>
                <a:spcPts val="0"/>
              </a:spcBef>
              <a:buNone/>
            </a:pPr>
            <a:r>
              <a:rPr lang="zh-CN"/>
              <a:t> </a:t>
            </a:r>
          </a:p>
        </p:txBody>
      </p:sp>
      <p:sp>
        <p:nvSpPr>
          <p:cNvPr id="135" name="Shape 135"/>
          <p:cNvSpPr txBox="1"/>
          <p:nvPr/>
        </p:nvSpPr>
        <p:spPr>
          <a:xfrm>
            <a:off x="894525" y="2559700"/>
            <a:ext cx="576900" cy="293700"/>
          </a:xfrm>
          <a:prstGeom prst="rect">
            <a:avLst/>
          </a:prstGeom>
          <a:noFill/>
          <a:ln>
            <a:noFill/>
          </a:ln>
        </p:spPr>
        <p:txBody>
          <a:bodyPr lIns="91425" tIns="91425" rIns="91425" bIns="91425" anchor="t" anchorCtr="0">
            <a:noAutofit/>
          </a:bodyPr>
          <a:lstStyle/>
          <a:p>
            <a:pPr lvl="0" algn="ctr">
              <a:spcBef>
                <a:spcPts val="0"/>
              </a:spcBef>
              <a:buNone/>
            </a:pPr>
            <a:r>
              <a:rPr lang="zh-CN"/>
              <a:t>A</a:t>
            </a:r>
          </a:p>
        </p:txBody>
      </p:sp>
      <p:sp>
        <p:nvSpPr>
          <p:cNvPr id="136" name="Shape 136"/>
          <p:cNvSpPr txBox="1"/>
          <p:nvPr/>
        </p:nvSpPr>
        <p:spPr>
          <a:xfrm>
            <a:off x="1341725" y="2979950"/>
            <a:ext cx="576900" cy="293700"/>
          </a:xfrm>
          <a:prstGeom prst="rect">
            <a:avLst/>
          </a:prstGeom>
          <a:noFill/>
          <a:ln>
            <a:noFill/>
          </a:ln>
        </p:spPr>
        <p:txBody>
          <a:bodyPr lIns="91425" tIns="91425" rIns="91425" bIns="91425" anchor="t" anchorCtr="0">
            <a:noAutofit/>
          </a:bodyPr>
          <a:lstStyle/>
          <a:p>
            <a:pPr lvl="0" algn="ctr" rtl="0">
              <a:spcBef>
                <a:spcPts val="0"/>
              </a:spcBef>
              <a:buNone/>
            </a:pPr>
            <a:r>
              <a:rPr lang="zh-CN"/>
              <a:t> B</a:t>
            </a:r>
          </a:p>
        </p:txBody>
      </p:sp>
      <p:sp>
        <p:nvSpPr>
          <p:cNvPr id="137" name="Shape 137"/>
          <p:cNvSpPr txBox="1"/>
          <p:nvPr/>
        </p:nvSpPr>
        <p:spPr>
          <a:xfrm>
            <a:off x="4842600" y="2559700"/>
            <a:ext cx="576900" cy="293700"/>
          </a:xfrm>
          <a:prstGeom prst="rect">
            <a:avLst/>
          </a:prstGeom>
          <a:noFill/>
          <a:ln>
            <a:noFill/>
          </a:ln>
        </p:spPr>
        <p:txBody>
          <a:bodyPr lIns="91425" tIns="91425" rIns="91425" bIns="91425" anchor="t" anchorCtr="0">
            <a:noAutofit/>
          </a:bodyPr>
          <a:lstStyle/>
          <a:p>
            <a:pPr lvl="0" algn="ctr" rtl="0">
              <a:spcBef>
                <a:spcPts val="0"/>
              </a:spcBef>
              <a:buNone/>
            </a:pPr>
            <a:r>
              <a:rPr lang="zh-CN"/>
              <a:t>A</a:t>
            </a:r>
          </a:p>
        </p:txBody>
      </p:sp>
      <p:sp>
        <p:nvSpPr>
          <p:cNvPr id="138" name="Shape 138"/>
          <p:cNvSpPr txBox="1"/>
          <p:nvPr/>
        </p:nvSpPr>
        <p:spPr>
          <a:xfrm>
            <a:off x="4232850" y="2979950"/>
            <a:ext cx="576900" cy="293700"/>
          </a:xfrm>
          <a:prstGeom prst="rect">
            <a:avLst/>
          </a:prstGeom>
          <a:noFill/>
          <a:ln>
            <a:noFill/>
          </a:ln>
        </p:spPr>
        <p:txBody>
          <a:bodyPr lIns="91425" tIns="91425" rIns="91425" bIns="91425" anchor="t" anchorCtr="0">
            <a:noAutofit/>
          </a:bodyPr>
          <a:lstStyle/>
          <a:p>
            <a:pPr lvl="0" algn="ctr" rtl="0">
              <a:spcBef>
                <a:spcPts val="0"/>
              </a:spcBef>
              <a:buNone/>
            </a:pPr>
            <a:r>
              <a:rPr lang="zh-CN"/>
              <a:t> B</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Dfn: Camouflage-resistance</a:t>
            </a:r>
          </a:p>
        </p:txBody>
      </p:sp>
      <p:sp>
        <p:nvSpPr>
          <p:cNvPr id="144" name="Shape 144"/>
          <p:cNvSpPr txBox="1">
            <a:spLocks noGrp="1"/>
          </p:cNvSpPr>
          <p:nvPr>
            <p:ph type="body" idx="1"/>
          </p:nvPr>
        </p:nvSpPr>
        <p:spPr>
          <a:xfrm>
            <a:off x="311700" y="1229875"/>
            <a:ext cx="8520600" cy="848700"/>
          </a:xfrm>
          <a:prstGeom prst="rect">
            <a:avLst/>
          </a:prstGeom>
        </p:spPr>
        <p:txBody>
          <a:bodyPr lIns="91425" tIns="91425" rIns="91425" bIns="91425" anchor="t" anchorCtr="0">
            <a:noAutofit/>
          </a:bodyPr>
          <a:lstStyle/>
          <a:p>
            <a:pPr lvl="0">
              <a:spcBef>
                <a:spcPts val="0"/>
              </a:spcBef>
              <a:buNone/>
            </a:pPr>
            <a:r>
              <a:rPr lang="zh-CN">
                <a:latin typeface="Arial"/>
                <a:ea typeface="Arial"/>
                <a:cs typeface="Arial"/>
                <a:sym typeface="Arial"/>
              </a:rPr>
              <a:t>g is camouflage-resistant if g(A,B) does not decrease when camouflage is added to A.</a:t>
            </a:r>
          </a:p>
        </p:txBody>
      </p:sp>
      <p:sp>
        <p:nvSpPr>
          <p:cNvPr id="145" name="Shape 145"/>
          <p:cNvSpPr/>
          <p:nvPr/>
        </p:nvSpPr>
        <p:spPr>
          <a:xfrm>
            <a:off x="1082650" y="2348812"/>
            <a:ext cx="1883100" cy="1647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3912625" y="2357425"/>
            <a:ext cx="1883100" cy="16479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2200800" y="3465675"/>
            <a:ext cx="765000" cy="54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5030725" y="3465675"/>
            <a:ext cx="765000" cy="541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rot="2700000" flipH="1">
            <a:off x="1997800" y="3601057"/>
            <a:ext cx="274498" cy="815435"/>
          </a:xfrm>
          <a:prstGeom prst="upArrow">
            <a:avLst>
              <a:gd name="adj1" fmla="val 26500"/>
              <a:gd name="adj2" fmla="val 5000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txBox="1"/>
          <p:nvPr/>
        </p:nvSpPr>
        <p:spPr>
          <a:xfrm>
            <a:off x="4200925" y="1981475"/>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t>Products</a:t>
            </a:r>
          </a:p>
        </p:txBody>
      </p:sp>
      <p:sp>
        <p:nvSpPr>
          <p:cNvPr id="151" name="Shape 151"/>
          <p:cNvSpPr txBox="1"/>
          <p:nvPr/>
        </p:nvSpPr>
        <p:spPr>
          <a:xfrm>
            <a:off x="1370950" y="1981475"/>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t>Products</a:t>
            </a:r>
          </a:p>
        </p:txBody>
      </p:sp>
      <p:sp>
        <p:nvSpPr>
          <p:cNvPr id="152" name="Shape 152"/>
          <p:cNvSpPr txBox="1"/>
          <p:nvPr/>
        </p:nvSpPr>
        <p:spPr>
          <a:xfrm>
            <a:off x="2965750" y="3005175"/>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t>Users</a:t>
            </a:r>
          </a:p>
        </p:txBody>
      </p:sp>
      <p:sp>
        <p:nvSpPr>
          <p:cNvPr id="153" name="Shape 153"/>
          <p:cNvSpPr/>
          <p:nvPr/>
        </p:nvSpPr>
        <p:spPr>
          <a:xfrm rot="2700000" flipH="1">
            <a:off x="5098688" y="3648032"/>
            <a:ext cx="274498" cy="815435"/>
          </a:xfrm>
          <a:prstGeom prst="upArrow">
            <a:avLst>
              <a:gd name="adj1" fmla="val 26500"/>
              <a:gd name="adj2" fmla="val 5000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txBox="1"/>
          <p:nvPr/>
        </p:nvSpPr>
        <p:spPr>
          <a:xfrm>
            <a:off x="64450" y="3013925"/>
            <a:ext cx="1306500" cy="317700"/>
          </a:xfrm>
          <a:prstGeom prst="rect">
            <a:avLst/>
          </a:prstGeom>
          <a:noFill/>
          <a:ln>
            <a:noFill/>
          </a:ln>
        </p:spPr>
        <p:txBody>
          <a:bodyPr lIns="91425" tIns="91425" rIns="91425" bIns="91425" anchor="t" anchorCtr="0">
            <a:noAutofit/>
          </a:bodyPr>
          <a:lstStyle/>
          <a:p>
            <a:pPr lvl="0" algn="ctr" rtl="0">
              <a:spcBef>
                <a:spcPts val="0"/>
              </a:spcBef>
              <a:buNone/>
            </a:pPr>
            <a:r>
              <a:rPr lang="zh-CN"/>
              <a:t>Users</a:t>
            </a:r>
          </a:p>
        </p:txBody>
      </p:sp>
      <p:sp>
        <p:nvSpPr>
          <p:cNvPr id="155" name="Shape 155"/>
          <p:cNvSpPr/>
          <p:nvPr/>
        </p:nvSpPr>
        <p:spPr>
          <a:xfrm>
            <a:off x="3912625" y="3465675"/>
            <a:ext cx="1118100" cy="541500"/>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txBox="1"/>
          <p:nvPr/>
        </p:nvSpPr>
        <p:spPr>
          <a:xfrm>
            <a:off x="1082650" y="4335150"/>
            <a:ext cx="1306500" cy="411000"/>
          </a:xfrm>
          <a:prstGeom prst="rect">
            <a:avLst/>
          </a:prstGeom>
          <a:noFill/>
          <a:ln>
            <a:noFill/>
          </a:ln>
        </p:spPr>
        <p:txBody>
          <a:bodyPr lIns="91425" tIns="91425" rIns="91425" bIns="91425" anchor="t" anchorCtr="0">
            <a:noAutofit/>
          </a:bodyPr>
          <a:lstStyle/>
          <a:p>
            <a:pPr lvl="0">
              <a:spcBef>
                <a:spcPts val="0"/>
              </a:spcBef>
              <a:buNone/>
            </a:pPr>
            <a:r>
              <a:rPr lang="zh-CN"/>
              <a:t>g(A,B) = 50 </a:t>
            </a:r>
          </a:p>
        </p:txBody>
      </p:sp>
      <p:sp>
        <p:nvSpPr>
          <p:cNvPr id="157" name="Shape 157"/>
          <p:cNvSpPr txBox="1"/>
          <p:nvPr/>
        </p:nvSpPr>
        <p:spPr>
          <a:xfrm>
            <a:off x="3918750" y="3530925"/>
            <a:ext cx="1306500" cy="411000"/>
          </a:xfrm>
          <a:prstGeom prst="rect">
            <a:avLst/>
          </a:prstGeom>
          <a:noFill/>
          <a:ln>
            <a:noFill/>
          </a:ln>
        </p:spPr>
        <p:txBody>
          <a:bodyPr lIns="91425" tIns="91425" rIns="91425" bIns="91425" anchor="t" anchorCtr="0">
            <a:noAutofit/>
          </a:bodyPr>
          <a:lstStyle/>
          <a:p>
            <a:pPr lvl="0" rtl="0">
              <a:spcBef>
                <a:spcPts val="0"/>
              </a:spcBef>
              <a:buNone/>
            </a:pPr>
            <a:r>
              <a:rPr lang="zh-CN"/>
              <a:t>Camouflage</a:t>
            </a:r>
          </a:p>
        </p:txBody>
      </p:sp>
      <p:sp>
        <p:nvSpPr>
          <p:cNvPr id="158" name="Shape 158"/>
          <p:cNvSpPr txBox="1"/>
          <p:nvPr/>
        </p:nvSpPr>
        <p:spPr>
          <a:xfrm>
            <a:off x="4141000" y="4335150"/>
            <a:ext cx="2211300" cy="411000"/>
          </a:xfrm>
          <a:prstGeom prst="rect">
            <a:avLst/>
          </a:prstGeom>
          <a:noFill/>
          <a:ln>
            <a:noFill/>
          </a:ln>
        </p:spPr>
        <p:txBody>
          <a:bodyPr lIns="91425" tIns="91425" rIns="91425" bIns="91425" anchor="t" anchorCtr="0">
            <a:noAutofit/>
          </a:bodyPr>
          <a:lstStyle/>
          <a:p>
            <a:pPr lvl="0" rtl="0">
              <a:spcBef>
                <a:spcPts val="0"/>
              </a:spcBef>
              <a:buNone/>
            </a:pPr>
            <a:r>
              <a:rPr lang="zh-CN"/>
              <a:t>g(A,B) = 50</a:t>
            </a:r>
          </a:p>
        </p:txBody>
      </p:sp>
      <p:cxnSp>
        <p:nvCxnSpPr>
          <p:cNvPr id="159" name="Shape 159"/>
          <p:cNvCxnSpPr/>
          <p:nvPr/>
        </p:nvCxnSpPr>
        <p:spPr>
          <a:xfrm>
            <a:off x="2318675" y="4540650"/>
            <a:ext cx="1752000" cy="0"/>
          </a:xfrm>
          <a:prstGeom prst="straightConnector1">
            <a:avLst/>
          </a:prstGeom>
          <a:noFill/>
          <a:ln w="9525" cap="flat" cmpd="sng">
            <a:solidFill>
              <a:schemeClr val="dk2"/>
            </a:solidFill>
            <a:prstDash val="solid"/>
            <a:round/>
            <a:headEnd type="none" w="lg" len="lg"/>
            <a:tailEnd type="triangle" w="lg" len="lg"/>
          </a:ln>
        </p:spPr>
      </p:cxnSp>
      <p:sp>
        <p:nvSpPr>
          <p:cNvPr id="160" name="Shape 160"/>
          <p:cNvSpPr txBox="1"/>
          <p:nvPr/>
        </p:nvSpPr>
        <p:spPr>
          <a:xfrm>
            <a:off x="2677450" y="4190775"/>
            <a:ext cx="1597200" cy="317700"/>
          </a:xfrm>
          <a:prstGeom prst="rect">
            <a:avLst/>
          </a:prstGeom>
          <a:noFill/>
          <a:ln>
            <a:noFill/>
          </a:ln>
        </p:spPr>
        <p:txBody>
          <a:bodyPr lIns="91425" tIns="91425" rIns="91425" bIns="91425" anchor="t" anchorCtr="0">
            <a:noAutofit/>
          </a:bodyPr>
          <a:lstStyle/>
          <a:p>
            <a:pPr lvl="0">
              <a:spcBef>
                <a:spcPts val="0"/>
              </a:spcBef>
              <a:buNone/>
            </a:pPr>
            <a:r>
              <a:rPr lang="zh-CN"/>
              <a:t>Same g!</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zh-CN"/>
              <a:t>Dfn: Average suspiciousness</a:t>
            </a:r>
          </a:p>
        </p:txBody>
      </p:sp>
      <p:sp>
        <p:nvSpPr>
          <p:cNvPr id="166" name="Shape 166"/>
          <p:cNvSpPr txBox="1">
            <a:spLocks noGrp="1"/>
          </p:cNvSpPr>
          <p:nvPr>
            <p:ph type="body" idx="1"/>
          </p:nvPr>
        </p:nvSpPr>
        <p:spPr>
          <a:xfrm>
            <a:off x="311700" y="1153675"/>
            <a:ext cx="8520600" cy="607800"/>
          </a:xfrm>
          <a:prstGeom prst="rect">
            <a:avLst/>
          </a:prstGeom>
        </p:spPr>
        <p:txBody>
          <a:bodyPr lIns="91425" tIns="91425" rIns="91425" bIns="91425" anchor="t" anchorCtr="0">
            <a:noAutofit/>
          </a:bodyPr>
          <a:lstStyle/>
          <a:p>
            <a:pPr lvl="0">
              <a:spcBef>
                <a:spcPts val="0"/>
              </a:spcBef>
              <a:buNone/>
            </a:pPr>
            <a:r>
              <a:rPr lang="zh-CN">
                <a:latin typeface="Arial"/>
                <a:ea typeface="Arial"/>
                <a:cs typeface="Arial"/>
                <a:sym typeface="Arial"/>
              </a:rPr>
              <a:t>g(A, B) = (sum of node susp.) + (sum of edge susp.) / |A| + |B|</a:t>
            </a:r>
          </a:p>
          <a:p>
            <a:pPr lvl="0">
              <a:spcBef>
                <a:spcPts val="0"/>
              </a:spcBef>
              <a:buNone/>
            </a:pPr>
            <a:endParaRPr/>
          </a:p>
          <a:p>
            <a:pPr lvl="0">
              <a:spcBef>
                <a:spcPts val="0"/>
              </a:spcBef>
              <a:buNone/>
            </a:pPr>
            <a:endParaRPr/>
          </a:p>
        </p:txBody>
      </p:sp>
      <p:graphicFrame>
        <p:nvGraphicFramePr>
          <p:cNvPr id="167" name="Shape 167"/>
          <p:cNvGraphicFramePr/>
          <p:nvPr/>
        </p:nvGraphicFramePr>
        <p:xfrm>
          <a:off x="729400" y="2248650"/>
          <a:ext cx="5413000" cy="1788900"/>
        </p:xfrm>
        <a:graphic>
          <a:graphicData uri="http://schemas.openxmlformats.org/drawingml/2006/table">
            <a:tbl>
              <a:tblPr>
                <a:noFill/>
                <a:tableStyleId>{2049B36B-00C6-4131-91F4-49BF7AB929F5}</a:tableStyleId>
              </a:tblPr>
              <a:tblGrid>
                <a:gridCol w="1353250"/>
                <a:gridCol w="1353250"/>
                <a:gridCol w="1353250"/>
                <a:gridCol w="1353250"/>
              </a:tblGrid>
              <a:tr h="596300">
                <a:tc>
                  <a:txBody>
                    <a:bodyPr/>
                    <a:lstStyle/>
                    <a:p>
                      <a:pPr lvl="0" algn="ctr">
                        <a:spcBef>
                          <a:spcPts val="0"/>
                        </a:spcBef>
                        <a:buNone/>
                      </a:pPr>
                      <a:r>
                        <a:rPr lang="zh-CN"/>
                        <a:t>3</a:t>
                      </a:r>
                    </a:p>
                  </a:txBody>
                  <a:tcPr marL="91425" marR="91425" marT="91425" marB="91425" anchor="ctr"/>
                </a:tc>
                <a:tc>
                  <a:txBody>
                    <a:bodyPr/>
                    <a:lstStyle/>
                    <a:p>
                      <a:pPr lvl="0" algn="ctr">
                        <a:spcBef>
                          <a:spcPts val="0"/>
                        </a:spcBef>
                        <a:buNone/>
                      </a:pPr>
                      <a:r>
                        <a:rPr lang="zh-CN"/>
                        <a:t>2</a:t>
                      </a:r>
                    </a:p>
                  </a:txBody>
                  <a:tcPr marL="91425" marR="91425" marT="91425" marB="91425" anchor="ctr"/>
                </a:tc>
                <a:tc>
                  <a:txBody>
                    <a:bodyPr/>
                    <a:lstStyle/>
                    <a:p>
                      <a:pPr lvl="0" algn="ctr">
                        <a:spcBef>
                          <a:spcPts val="0"/>
                        </a:spcBef>
                        <a:buNone/>
                      </a:pPr>
                      <a:r>
                        <a:rPr lang="zh-CN"/>
                        <a:t>2</a:t>
                      </a:r>
                    </a:p>
                  </a:txBody>
                  <a:tcPr marL="91425" marR="91425" marT="91425" marB="91425" anchor="ctr"/>
                </a:tc>
                <a:tc>
                  <a:txBody>
                    <a:bodyPr/>
                    <a:lstStyle/>
                    <a:p>
                      <a:pPr lvl="0" algn="ctr">
                        <a:spcBef>
                          <a:spcPts val="0"/>
                        </a:spcBef>
                        <a:buNone/>
                      </a:pPr>
                      <a:r>
                        <a:rPr lang="zh-CN"/>
                        <a:t>2</a:t>
                      </a:r>
                    </a:p>
                  </a:txBody>
                  <a:tcPr marL="91425" marR="91425" marT="91425" marB="91425" anchor="ctr"/>
                </a:tc>
              </a:tr>
              <a:tr h="596300">
                <a:tc>
                  <a:txBody>
                    <a:bodyPr/>
                    <a:lstStyle/>
                    <a:p>
                      <a:pPr lvl="0" algn="ctr">
                        <a:spcBef>
                          <a:spcPts val="0"/>
                        </a:spcBef>
                        <a:buNone/>
                      </a:pPr>
                      <a:r>
                        <a:rPr lang="zh-CN"/>
                        <a:t>3</a:t>
                      </a:r>
                    </a:p>
                  </a:txBody>
                  <a:tcPr marL="91425" marR="91425" marT="91425" marB="91425" anchor="ctr"/>
                </a:tc>
                <a:tc>
                  <a:txBody>
                    <a:bodyPr/>
                    <a:lstStyle/>
                    <a:p>
                      <a:pPr lvl="0" algn="ctr">
                        <a:spcBef>
                          <a:spcPts val="0"/>
                        </a:spcBef>
                        <a:buNone/>
                      </a:pPr>
                      <a:r>
                        <a:rPr lang="zh-CN"/>
                        <a:t>0</a:t>
                      </a:r>
                    </a:p>
                  </a:txBody>
                  <a:tcPr marL="91425" marR="91425" marT="91425" marB="91425" anchor="ctr"/>
                </a:tc>
                <a:tc>
                  <a:txBody>
                    <a:bodyPr/>
                    <a:lstStyle/>
                    <a:p>
                      <a:pPr lvl="0" algn="ctr">
                        <a:spcBef>
                          <a:spcPts val="0"/>
                        </a:spcBef>
                        <a:buNone/>
                      </a:pPr>
                      <a:r>
                        <a:rPr lang="zh-CN"/>
                        <a:t>2</a:t>
                      </a:r>
                    </a:p>
                  </a:txBody>
                  <a:tcPr marL="91425" marR="91425" marT="91425" marB="91425" anchor="ctr"/>
                </a:tc>
                <a:tc>
                  <a:txBody>
                    <a:bodyPr/>
                    <a:lstStyle/>
                    <a:p>
                      <a:pPr lvl="0" algn="ctr">
                        <a:spcBef>
                          <a:spcPts val="0"/>
                        </a:spcBef>
                        <a:buNone/>
                      </a:pPr>
                      <a:r>
                        <a:rPr lang="zh-CN"/>
                        <a:t>2</a:t>
                      </a:r>
                    </a:p>
                  </a:txBody>
                  <a:tcPr marL="91425" marR="91425" marT="91425" marB="91425" anchor="ctr"/>
                </a:tc>
              </a:tr>
              <a:tr h="596300">
                <a:tc>
                  <a:txBody>
                    <a:bodyPr/>
                    <a:lstStyle/>
                    <a:p>
                      <a:pPr lvl="0" algn="ctr">
                        <a:spcBef>
                          <a:spcPts val="0"/>
                        </a:spcBef>
                        <a:buNone/>
                      </a:pPr>
                      <a:r>
                        <a:rPr lang="zh-CN"/>
                        <a:t>3</a:t>
                      </a:r>
                    </a:p>
                  </a:txBody>
                  <a:tcPr marL="91425" marR="91425" marT="91425" marB="91425" anchor="ctr"/>
                </a:tc>
                <a:tc>
                  <a:txBody>
                    <a:bodyPr/>
                    <a:lstStyle/>
                    <a:p>
                      <a:pPr lvl="0" algn="ctr">
                        <a:spcBef>
                          <a:spcPts val="0"/>
                        </a:spcBef>
                        <a:buNone/>
                      </a:pPr>
                      <a:r>
                        <a:rPr lang="zh-CN"/>
                        <a:t>2</a:t>
                      </a:r>
                    </a:p>
                  </a:txBody>
                  <a:tcPr marL="91425" marR="91425" marT="91425" marB="91425" anchor="ctr"/>
                </a:tc>
                <a:tc>
                  <a:txBody>
                    <a:bodyPr/>
                    <a:lstStyle/>
                    <a:p>
                      <a:pPr lvl="0" algn="ctr">
                        <a:spcBef>
                          <a:spcPts val="0"/>
                        </a:spcBef>
                        <a:buNone/>
                      </a:pPr>
                      <a:r>
                        <a:rPr lang="zh-CN"/>
                        <a:t>2</a:t>
                      </a:r>
                    </a:p>
                  </a:txBody>
                  <a:tcPr marL="91425" marR="91425" marT="91425" marB="91425" anchor="ctr"/>
                </a:tc>
                <a:tc>
                  <a:txBody>
                    <a:bodyPr/>
                    <a:lstStyle/>
                    <a:p>
                      <a:pPr lvl="0" algn="ctr">
                        <a:spcBef>
                          <a:spcPts val="0"/>
                        </a:spcBef>
                        <a:buNone/>
                      </a:pPr>
                      <a:r>
                        <a:rPr lang="zh-CN"/>
                        <a:t>2</a:t>
                      </a:r>
                    </a:p>
                  </a:txBody>
                  <a:tcPr marL="91425" marR="91425" marT="91425" marB="91425" anchor="ctr"/>
                </a:tc>
              </a:tr>
            </a:tbl>
          </a:graphicData>
        </a:graphic>
      </p:graphicFrame>
      <p:sp>
        <p:nvSpPr>
          <p:cNvPr id="168" name="Shape 168"/>
          <p:cNvSpPr txBox="1"/>
          <p:nvPr/>
        </p:nvSpPr>
        <p:spPr>
          <a:xfrm>
            <a:off x="1374000" y="1837662"/>
            <a:ext cx="3992700" cy="375900"/>
          </a:xfrm>
          <a:prstGeom prst="rect">
            <a:avLst/>
          </a:prstGeom>
          <a:noFill/>
          <a:ln>
            <a:noFill/>
          </a:ln>
        </p:spPr>
        <p:txBody>
          <a:bodyPr lIns="91425" tIns="91425" rIns="91425" bIns="91425" anchor="t" anchorCtr="0">
            <a:noAutofit/>
          </a:bodyPr>
          <a:lstStyle/>
          <a:p>
            <a:pPr lvl="0" algn="ctr">
              <a:spcBef>
                <a:spcPts val="0"/>
              </a:spcBef>
              <a:buNone/>
            </a:pPr>
            <a:r>
              <a:rPr lang="zh-CN"/>
              <a:t>Products B</a:t>
            </a:r>
          </a:p>
        </p:txBody>
      </p:sp>
      <p:sp>
        <p:nvSpPr>
          <p:cNvPr id="169" name="Shape 169"/>
          <p:cNvSpPr txBox="1"/>
          <p:nvPr/>
        </p:nvSpPr>
        <p:spPr>
          <a:xfrm>
            <a:off x="-152625" y="2993700"/>
            <a:ext cx="1070100" cy="375900"/>
          </a:xfrm>
          <a:prstGeom prst="rect">
            <a:avLst/>
          </a:prstGeom>
          <a:noFill/>
          <a:ln>
            <a:noFill/>
          </a:ln>
        </p:spPr>
        <p:txBody>
          <a:bodyPr lIns="91425" tIns="91425" rIns="91425" bIns="91425" anchor="t" anchorCtr="0">
            <a:noAutofit/>
          </a:bodyPr>
          <a:lstStyle/>
          <a:p>
            <a:pPr lvl="0" algn="ctr" rtl="0">
              <a:spcBef>
                <a:spcPts val="0"/>
              </a:spcBef>
              <a:buNone/>
            </a:pPr>
            <a:r>
              <a:rPr lang="zh-CN"/>
              <a:t>Users A</a:t>
            </a:r>
          </a:p>
        </p:txBody>
      </p:sp>
      <p:sp>
        <p:nvSpPr>
          <p:cNvPr id="170" name="Shape 170"/>
          <p:cNvSpPr txBox="1"/>
          <p:nvPr/>
        </p:nvSpPr>
        <p:spPr>
          <a:xfrm>
            <a:off x="6142400" y="2401812"/>
            <a:ext cx="1659900" cy="607800"/>
          </a:xfrm>
          <a:prstGeom prst="rect">
            <a:avLst/>
          </a:prstGeom>
          <a:noFill/>
          <a:ln>
            <a:noFill/>
          </a:ln>
        </p:spPr>
        <p:txBody>
          <a:bodyPr lIns="91425" tIns="91425" rIns="91425" bIns="91425" anchor="t" anchorCtr="0">
            <a:noAutofit/>
          </a:bodyPr>
          <a:lstStyle/>
          <a:p>
            <a:pPr lvl="0">
              <a:spcBef>
                <a:spcPts val="0"/>
              </a:spcBef>
              <a:buNone/>
            </a:pPr>
            <a:r>
              <a:rPr lang="zh-CN"/>
              <a:t>2</a:t>
            </a:r>
          </a:p>
        </p:txBody>
      </p:sp>
      <p:sp>
        <p:nvSpPr>
          <p:cNvPr id="171" name="Shape 171"/>
          <p:cNvSpPr txBox="1"/>
          <p:nvPr/>
        </p:nvSpPr>
        <p:spPr>
          <a:xfrm>
            <a:off x="6142400" y="2993700"/>
            <a:ext cx="1659900" cy="607800"/>
          </a:xfrm>
          <a:prstGeom prst="rect">
            <a:avLst/>
          </a:prstGeom>
          <a:noFill/>
          <a:ln>
            <a:noFill/>
          </a:ln>
        </p:spPr>
        <p:txBody>
          <a:bodyPr lIns="91425" tIns="91425" rIns="91425" bIns="91425" anchor="t" anchorCtr="0">
            <a:noAutofit/>
          </a:bodyPr>
          <a:lstStyle/>
          <a:p>
            <a:pPr lvl="0" rtl="0">
              <a:spcBef>
                <a:spcPts val="0"/>
              </a:spcBef>
              <a:buNone/>
            </a:pPr>
            <a:r>
              <a:rPr lang="zh-CN"/>
              <a:t>2</a:t>
            </a:r>
          </a:p>
        </p:txBody>
      </p:sp>
      <p:sp>
        <p:nvSpPr>
          <p:cNvPr id="172" name="Shape 172"/>
          <p:cNvSpPr txBox="1"/>
          <p:nvPr/>
        </p:nvSpPr>
        <p:spPr>
          <a:xfrm>
            <a:off x="6142400" y="3573750"/>
            <a:ext cx="1659900" cy="607800"/>
          </a:xfrm>
          <a:prstGeom prst="rect">
            <a:avLst/>
          </a:prstGeom>
          <a:noFill/>
          <a:ln>
            <a:noFill/>
          </a:ln>
        </p:spPr>
        <p:txBody>
          <a:bodyPr lIns="91425" tIns="91425" rIns="91425" bIns="91425" anchor="t" anchorCtr="0">
            <a:noAutofit/>
          </a:bodyPr>
          <a:lstStyle/>
          <a:p>
            <a:pPr lvl="0" rtl="0">
              <a:spcBef>
                <a:spcPts val="0"/>
              </a:spcBef>
              <a:buNone/>
            </a:pPr>
            <a:r>
              <a:rPr lang="zh-CN"/>
              <a:t>2</a:t>
            </a:r>
          </a:p>
        </p:txBody>
      </p:sp>
      <p:sp>
        <p:nvSpPr>
          <p:cNvPr id="173" name="Shape 173"/>
          <p:cNvSpPr txBox="1"/>
          <p:nvPr/>
        </p:nvSpPr>
        <p:spPr>
          <a:xfrm>
            <a:off x="7294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sp>
        <p:nvSpPr>
          <p:cNvPr id="174" name="Shape 174"/>
          <p:cNvSpPr txBox="1"/>
          <p:nvPr/>
        </p:nvSpPr>
        <p:spPr>
          <a:xfrm>
            <a:off x="20863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sp>
        <p:nvSpPr>
          <p:cNvPr id="175" name="Shape 175"/>
          <p:cNvSpPr txBox="1"/>
          <p:nvPr/>
        </p:nvSpPr>
        <p:spPr>
          <a:xfrm>
            <a:off x="34359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sp>
        <p:nvSpPr>
          <p:cNvPr id="176" name="Shape 176"/>
          <p:cNvSpPr txBox="1"/>
          <p:nvPr/>
        </p:nvSpPr>
        <p:spPr>
          <a:xfrm>
            <a:off x="47855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cxnSp>
        <p:nvCxnSpPr>
          <p:cNvPr id="177" name="Shape 177"/>
          <p:cNvCxnSpPr/>
          <p:nvPr/>
        </p:nvCxnSpPr>
        <p:spPr>
          <a:xfrm flipH="1">
            <a:off x="6423650" y="2039250"/>
            <a:ext cx="598800" cy="481500"/>
          </a:xfrm>
          <a:prstGeom prst="straightConnector1">
            <a:avLst/>
          </a:prstGeom>
          <a:noFill/>
          <a:ln w="9525" cap="flat" cmpd="sng">
            <a:solidFill>
              <a:schemeClr val="dk2"/>
            </a:solidFill>
            <a:prstDash val="solid"/>
            <a:round/>
            <a:headEnd type="none" w="lg" len="lg"/>
            <a:tailEnd type="triangle" w="lg" len="lg"/>
          </a:ln>
        </p:spPr>
      </p:cxnSp>
      <p:sp>
        <p:nvSpPr>
          <p:cNvPr id="178" name="Shape 178"/>
          <p:cNvSpPr txBox="1"/>
          <p:nvPr/>
        </p:nvSpPr>
        <p:spPr>
          <a:xfrm>
            <a:off x="6905025" y="1780900"/>
            <a:ext cx="2012100" cy="789000"/>
          </a:xfrm>
          <a:prstGeom prst="rect">
            <a:avLst/>
          </a:prstGeom>
          <a:noFill/>
          <a:ln>
            <a:noFill/>
          </a:ln>
        </p:spPr>
        <p:txBody>
          <a:bodyPr lIns="91425" tIns="91425" rIns="91425" bIns="91425" anchor="t" anchorCtr="0">
            <a:noAutofit/>
          </a:bodyPr>
          <a:lstStyle/>
          <a:p>
            <a:pPr lvl="0">
              <a:spcBef>
                <a:spcPts val="0"/>
              </a:spcBef>
              <a:buNone/>
            </a:pPr>
            <a:r>
              <a:rPr lang="zh-CN"/>
              <a:t>  </a:t>
            </a:r>
            <a:r>
              <a:rPr lang="zh-CN">
                <a:solidFill>
                  <a:srgbClr val="FF0000"/>
                </a:solidFill>
              </a:rPr>
              <a:t>Node Score </a:t>
            </a:r>
          </a:p>
          <a:p>
            <a:pPr lvl="0">
              <a:spcBef>
                <a:spcPts val="0"/>
              </a:spcBef>
              <a:buNone/>
            </a:pPr>
            <a:endParaRPr/>
          </a:p>
          <a:p>
            <a:pPr lvl="0">
              <a:spcBef>
                <a:spcPts val="0"/>
              </a:spcBef>
              <a:buNone/>
            </a:pPr>
            <a:r>
              <a:rPr lang="zh-CN"/>
              <a:t>g(A,B) = (</a:t>
            </a:r>
            <a:r>
              <a:rPr lang="zh-CN">
                <a:solidFill>
                  <a:srgbClr val="FF0000"/>
                </a:solidFill>
              </a:rPr>
              <a:t>10</a:t>
            </a:r>
            <a:r>
              <a:rPr lang="zh-CN"/>
              <a:t>+25) / 7</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zh-CN"/>
              <a:t>Dfn: Average suspiciousness</a:t>
            </a:r>
          </a:p>
        </p:txBody>
      </p:sp>
      <p:sp>
        <p:nvSpPr>
          <p:cNvPr id="184" name="Shape 184"/>
          <p:cNvSpPr txBox="1">
            <a:spLocks noGrp="1"/>
          </p:cNvSpPr>
          <p:nvPr>
            <p:ph type="body" idx="1"/>
          </p:nvPr>
        </p:nvSpPr>
        <p:spPr>
          <a:xfrm>
            <a:off x="311700" y="1183525"/>
            <a:ext cx="8520600" cy="607800"/>
          </a:xfrm>
          <a:prstGeom prst="rect">
            <a:avLst/>
          </a:prstGeom>
        </p:spPr>
        <p:txBody>
          <a:bodyPr lIns="91425" tIns="91425" rIns="91425" bIns="91425" anchor="t" anchorCtr="0">
            <a:noAutofit/>
          </a:bodyPr>
          <a:lstStyle/>
          <a:p>
            <a:pPr lvl="0" rtl="0">
              <a:spcBef>
                <a:spcPts val="0"/>
              </a:spcBef>
              <a:buNone/>
            </a:pPr>
            <a:r>
              <a:rPr lang="zh-CN">
                <a:latin typeface="Arial"/>
                <a:ea typeface="Arial"/>
                <a:cs typeface="Arial"/>
                <a:sym typeface="Arial"/>
              </a:rPr>
              <a:t>g(A, B) = (sum of node susp.) + (sum of edge susp.) / |A| + |B|</a:t>
            </a:r>
          </a:p>
          <a:p>
            <a:pPr lvl="0" rtl="0">
              <a:spcBef>
                <a:spcPts val="0"/>
              </a:spcBef>
              <a:buNone/>
            </a:pPr>
            <a:endParaRPr/>
          </a:p>
          <a:p>
            <a:pPr lvl="0" rtl="0">
              <a:spcBef>
                <a:spcPts val="0"/>
              </a:spcBef>
              <a:buNone/>
            </a:pPr>
            <a:endParaRPr/>
          </a:p>
        </p:txBody>
      </p:sp>
      <p:graphicFrame>
        <p:nvGraphicFramePr>
          <p:cNvPr id="185" name="Shape 185"/>
          <p:cNvGraphicFramePr/>
          <p:nvPr/>
        </p:nvGraphicFramePr>
        <p:xfrm>
          <a:off x="729400" y="2248650"/>
          <a:ext cx="5413000" cy="1788900"/>
        </p:xfrm>
        <a:graphic>
          <a:graphicData uri="http://schemas.openxmlformats.org/drawingml/2006/table">
            <a:tbl>
              <a:tblPr>
                <a:noFill/>
                <a:tableStyleId>{2049B36B-00C6-4131-91F4-49BF7AB929F5}</a:tableStyleId>
              </a:tblPr>
              <a:tblGrid>
                <a:gridCol w="1353250"/>
                <a:gridCol w="1353250"/>
                <a:gridCol w="1353250"/>
                <a:gridCol w="1353250"/>
              </a:tblGrid>
              <a:tr h="596300">
                <a:tc>
                  <a:txBody>
                    <a:bodyPr/>
                    <a:lstStyle/>
                    <a:p>
                      <a:pPr lvl="0" algn="ctr" rtl="0">
                        <a:spcBef>
                          <a:spcPts val="0"/>
                        </a:spcBef>
                        <a:buNone/>
                      </a:pPr>
                      <a:r>
                        <a:rPr lang="zh-CN"/>
                        <a:t>3</a:t>
                      </a:r>
                    </a:p>
                  </a:txBody>
                  <a:tcPr marL="91425" marR="91425" marT="91425" marB="91425" anchor="ctr"/>
                </a:tc>
                <a:tc>
                  <a:txBody>
                    <a:bodyPr/>
                    <a:lstStyle/>
                    <a:p>
                      <a:pPr lvl="0" algn="ctr" rtl="0">
                        <a:spcBef>
                          <a:spcPts val="0"/>
                        </a:spcBef>
                        <a:buNone/>
                      </a:pPr>
                      <a:r>
                        <a:rPr lang="zh-CN"/>
                        <a:t>2</a:t>
                      </a:r>
                    </a:p>
                  </a:txBody>
                  <a:tcPr marL="91425" marR="91425" marT="91425" marB="91425" anchor="ctr"/>
                </a:tc>
                <a:tc>
                  <a:txBody>
                    <a:bodyPr/>
                    <a:lstStyle/>
                    <a:p>
                      <a:pPr lvl="0" algn="ctr" rtl="0">
                        <a:spcBef>
                          <a:spcPts val="0"/>
                        </a:spcBef>
                        <a:buNone/>
                      </a:pPr>
                      <a:r>
                        <a:rPr lang="zh-CN"/>
                        <a:t>2</a:t>
                      </a:r>
                    </a:p>
                  </a:txBody>
                  <a:tcPr marL="91425" marR="91425" marT="91425" marB="91425" anchor="ctr"/>
                </a:tc>
                <a:tc>
                  <a:txBody>
                    <a:bodyPr/>
                    <a:lstStyle/>
                    <a:p>
                      <a:pPr lvl="0" algn="ctr" rtl="0">
                        <a:spcBef>
                          <a:spcPts val="0"/>
                        </a:spcBef>
                        <a:buNone/>
                      </a:pPr>
                      <a:r>
                        <a:rPr lang="zh-CN"/>
                        <a:t>2</a:t>
                      </a:r>
                    </a:p>
                  </a:txBody>
                  <a:tcPr marL="91425" marR="91425" marT="91425" marB="91425" anchor="ctr"/>
                </a:tc>
              </a:tr>
              <a:tr h="596300">
                <a:tc>
                  <a:txBody>
                    <a:bodyPr/>
                    <a:lstStyle/>
                    <a:p>
                      <a:pPr lvl="0" algn="ctr" rtl="0">
                        <a:spcBef>
                          <a:spcPts val="0"/>
                        </a:spcBef>
                        <a:buNone/>
                      </a:pPr>
                      <a:r>
                        <a:rPr lang="zh-CN"/>
                        <a:t>3</a:t>
                      </a:r>
                    </a:p>
                  </a:txBody>
                  <a:tcPr marL="91425" marR="91425" marT="91425" marB="91425" anchor="ctr"/>
                </a:tc>
                <a:tc>
                  <a:txBody>
                    <a:bodyPr/>
                    <a:lstStyle/>
                    <a:p>
                      <a:pPr lvl="0" algn="ctr" rtl="0">
                        <a:spcBef>
                          <a:spcPts val="0"/>
                        </a:spcBef>
                        <a:buNone/>
                      </a:pPr>
                      <a:r>
                        <a:rPr lang="zh-CN"/>
                        <a:t>0</a:t>
                      </a:r>
                    </a:p>
                  </a:txBody>
                  <a:tcPr marL="91425" marR="91425" marT="91425" marB="91425" anchor="ctr"/>
                </a:tc>
                <a:tc>
                  <a:txBody>
                    <a:bodyPr/>
                    <a:lstStyle/>
                    <a:p>
                      <a:pPr lvl="0" algn="ctr" rtl="0">
                        <a:spcBef>
                          <a:spcPts val="0"/>
                        </a:spcBef>
                        <a:buNone/>
                      </a:pPr>
                      <a:r>
                        <a:rPr lang="zh-CN"/>
                        <a:t>2</a:t>
                      </a:r>
                    </a:p>
                  </a:txBody>
                  <a:tcPr marL="91425" marR="91425" marT="91425" marB="91425" anchor="ctr"/>
                </a:tc>
                <a:tc>
                  <a:txBody>
                    <a:bodyPr/>
                    <a:lstStyle/>
                    <a:p>
                      <a:pPr lvl="0" algn="ctr" rtl="0">
                        <a:spcBef>
                          <a:spcPts val="0"/>
                        </a:spcBef>
                        <a:buNone/>
                      </a:pPr>
                      <a:r>
                        <a:rPr lang="zh-CN"/>
                        <a:t>2</a:t>
                      </a:r>
                    </a:p>
                  </a:txBody>
                  <a:tcPr marL="91425" marR="91425" marT="91425" marB="91425" anchor="ctr"/>
                </a:tc>
              </a:tr>
              <a:tr h="596300">
                <a:tc>
                  <a:txBody>
                    <a:bodyPr/>
                    <a:lstStyle/>
                    <a:p>
                      <a:pPr lvl="0" algn="ctr" rtl="0">
                        <a:spcBef>
                          <a:spcPts val="0"/>
                        </a:spcBef>
                        <a:buNone/>
                      </a:pPr>
                      <a:r>
                        <a:rPr lang="zh-CN"/>
                        <a:t>3</a:t>
                      </a:r>
                    </a:p>
                  </a:txBody>
                  <a:tcPr marL="91425" marR="91425" marT="91425" marB="91425" anchor="ctr"/>
                </a:tc>
                <a:tc>
                  <a:txBody>
                    <a:bodyPr/>
                    <a:lstStyle/>
                    <a:p>
                      <a:pPr lvl="0" algn="ctr" rtl="0">
                        <a:spcBef>
                          <a:spcPts val="0"/>
                        </a:spcBef>
                        <a:buNone/>
                      </a:pPr>
                      <a:r>
                        <a:rPr lang="zh-CN"/>
                        <a:t>2</a:t>
                      </a:r>
                    </a:p>
                  </a:txBody>
                  <a:tcPr marL="91425" marR="91425" marT="91425" marB="91425" anchor="ctr"/>
                </a:tc>
                <a:tc>
                  <a:txBody>
                    <a:bodyPr/>
                    <a:lstStyle/>
                    <a:p>
                      <a:pPr lvl="0" algn="ctr" rtl="0">
                        <a:spcBef>
                          <a:spcPts val="0"/>
                        </a:spcBef>
                        <a:buNone/>
                      </a:pPr>
                      <a:r>
                        <a:rPr lang="zh-CN"/>
                        <a:t>2</a:t>
                      </a:r>
                    </a:p>
                  </a:txBody>
                  <a:tcPr marL="91425" marR="91425" marT="91425" marB="91425" anchor="ctr"/>
                </a:tc>
                <a:tc>
                  <a:txBody>
                    <a:bodyPr/>
                    <a:lstStyle/>
                    <a:p>
                      <a:pPr lvl="0" algn="ctr" rtl="0">
                        <a:spcBef>
                          <a:spcPts val="0"/>
                        </a:spcBef>
                        <a:buNone/>
                      </a:pPr>
                      <a:r>
                        <a:rPr lang="zh-CN"/>
                        <a:t>2</a:t>
                      </a:r>
                    </a:p>
                  </a:txBody>
                  <a:tcPr marL="91425" marR="91425" marT="91425" marB="91425" anchor="ctr"/>
                </a:tc>
              </a:tr>
            </a:tbl>
          </a:graphicData>
        </a:graphic>
      </p:graphicFrame>
      <p:sp>
        <p:nvSpPr>
          <p:cNvPr id="186" name="Shape 186"/>
          <p:cNvSpPr txBox="1"/>
          <p:nvPr/>
        </p:nvSpPr>
        <p:spPr>
          <a:xfrm>
            <a:off x="1374000" y="1837662"/>
            <a:ext cx="3992700" cy="375900"/>
          </a:xfrm>
          <a:prstGeom prst="rect">
            <a:avLst/>
          </a:prstGeom>
          <a:noFill/>
          <a:ln>
            <a:noFill/>
          </a:ln>
        </p:spPr>
        <p:txBody>
          <a:bodyPr lIns="91425" tIns="91425" rIns="91425" bIns="91425" anchor="t" anchorCtr="0">
            <a:noAutofit/>
          </a:bodyPr>
          <a:lstStyle/>
          <a:p>
            <a:pPr lvl="0" algn="ctr" rtl="0">
              <a:spcBef>
                <a:spcPts val="0"/>
              </a:spcBef>
              <a:buNone/>
            </a:pPr>
            <a:r>
              <a:rPr lang="zh-CN"/>
              <a:t>Products B</a:t>
            </a:r>
          </a:p>
        </p:txBody>
      </p:sp>
      <p:sp>
        <p:nvSpPr>
          <p:cNvPr id="187" name="Shape 187"/>
          <p:cNvSpPr txBox="1"/>
          <p:nvPr/>
        </p:nvSpPr>
        <p:spPr>
          <a:xfrm>
            <a:off x="-152625" y="2993700"/>
            <a:ext cx="1070100" cy="375900"/>
          </a:xfrm>
          <a:prstGeom prst="rect">
            <a:avLst/>
          </a:prstGeom>
          <a:noFill/>
          <a:ln>
            <a:noFill/>
          </a:ln>
        </p:spPr>
        <p:txBody>
          <a:bodyPr lIns="91425" tIns="91425" rIns="91425" bIns="91425" anchor="t" anchorCtr="0">
            <a:noAutofit/>
          </a:bodyPr>
          <a:lstStyle/>
          <a:p>
            <a:pPr lvl="0" algn="ctr" rtl="0">
              <a:spcBef>
                <a:spcPts val="0"/>
              </a:spcBef>
              <a:buNone/>
            </a:pPr>
            <a:r>
              <a:rPr lang="zh-CN"/>
              <a:t>Users A</a:t>
            </a:r>
          </a:p>
        </p:txBody>
      </p:sp>
      <p:sp>
        <p:nvSpPr>
          <p:cNvPr id="188" name="Shape 188"/>
          <p:cNvSpPr txBox="1"/>
          <p:nvPr/>
        </p:nvSpPr>
        <p:spPr>
          <a:xfrm>
            <a:off x="6142400" y="2401812"/>
            <a:ext cx="1659900" cy="607800"/>
          </a:xfrm>
          <a:prstGeom prst="rect">
            <a:avLst/>
          </a:prstGeom>
          <a:noFill/>
          <a:ln>
            <a:noFill/>
          </a:ln>
        </p:spPr>
        <p:txBody>
          <a:bodyPr lIns="91425" tIns="91425" rIns="91425" bIns="91425" anchor="t" anchorCtr="0">
            <a:noAutofit/>
          </a:bodyPr>
          <a:lstStyle/>
          <a:p>
            <a:pPr lvl="0" rtl="0">
              <a:spcBef>
                <a:spcPts val="0"/>
              </a:spcBef>
              <a:buNone/>
            </a:pPr>
            <a:r>
              <a:rPr lang="zh-CN"/>
              <a:t>2</a:t>
            </a:r>
          </a:p>
        </p:txBody>
      </p:sp>
      <p:sp>
        <p:nvSpPr>
          <p:cNvPr id="189" name="Shape 189"/>
          <p:cNvSpPr txBox="1"/>
          <p:nvPr/>
        </p:nvSpPr>
        <p:spPr>
          <a:xfrm>
            <a:off x="6142400" y="2993700"/>
            <a:ext cx="1659900" cy="607800"/>
          </a:xfrm>
          <a:prstGeom prst="rect">
            <a:avLst/>
          </a:prstGeom>
          <a:noFill/>
          <a:ln>
            <a:noFill/>
          </a:ln>
        </p:spPr>
        <p:txBody>
          <a:bodyPr lIns="91425" tIns="91425" rIns="91425" bIns="91425" anchor="t" anchorCtr="0">
            <a:noAutofit/>
          </a:bodyPr>
          <a:lstStyle/>
          <a:p>
            <a:pPr lvl="0" rtl="0">
              <a:spcBef>
                <a:spcPts val="0"/>
              </a:spcBef>
              <a:buNone/>
            </a:pPr>
            <a:r>
              <a:rPr lang="zh-CN"/>
              <a:t>2</a:t>
            </a:r>
          </a:p>
        </p:txBody>
      </p:sp>
      <p:sp>
        <p:nvSpPr>
          <p:cNvPr id="190" name="Shape 190"/>
          <p:cNvSpPr txBox="1"/>
          <p:nvPr/>
        </p:nvSpPr>
        <p:spPr>
          <a:xfrm>
            <a:off x="6142400" y="3573750"/>
            <a:ext cx="1659900" cy="607800"/>
          </a:xfrm>
          <a:prstGeom prst="rect">
            <a:avLst/>
          </a:prstGeom>
          <a:noFill/>
          <a:ln>
            <a:noFill/>
          </a:ln>
        </p:spPr>
        <p:txBody>
          <a:bodyPr lIns="91425" tIns="91425" rIns="91425" bIns="91425" anchor="t" anchorCtr="0">
            <a:noAutofit/>
          </a:bodyPr>
          <a:lstStyle/>
          <a:p>
            <a:pPr lvl="0" rtl="0">
              <a:spcBef>
                <a:spcPts val="0"/>
              </a:spcBef>
              <a:buNone/>
            </a:pPr>
            <a:r>
              <a:rPr lang="zh-CN"/>
              <a:t>2</a:t>
            </a:r>
          </a:p>
        </p:txBody>
      </p:sp>
      <p:sp>
        <p:nvSpPr>
          <p:cNvPr id="191" name="Shape 191"/>
          <p:cNvSpPr txBox="1"/>
          <p:nvPr/>
        </p:nvSpPr>
        <p:spPr>
          <a:xfrm>
            <a:off x="7294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sp>
        <p:nvSpPr>
          <p:cNvPr id="192" name="Shape 192"/>
          <p:cNvSpPr txBox="1"/>
          <p:nvPr/>
        </p:nvSpPr>
        <p:spPr>
          <a:xfrm>
            <a:off x="20863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sp>
        <p:nvSpPr>
          <p:cNvPr id="193" name="Shape 193"/>
          <p:cNvSpPr txBox="1"/>
          <p:nvPr/>
        </p:nvSpPr>
        <p:spPr>
          <a:xfrm>
            <a:off x="34359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sp>
        <p:nvSpPr>
          <p:cNvPr id="194" name="Shape 194"/>
          <p:cNvSpPr txBox="1"/>
          <p:nvPr/>
        </p:nvSpPr>
        <p:spPr>
          <a:xfrm>
            <a:off x="4785500" y="4037550"/>
            <a:ext cx="1356900" cy="607800"/>
          </a:xfrm>
          <a:prstGeom prst="rect">
            <a:avLst/>
          </a:prstGeom>
          <a:noFill/>
          <a:ln>
            <a:noFill/>
          </a:ln>
        </p:spPr>
        <p:txBody>
          <a:bodyPr lIns="91425" tIns="91425" rIns="91425" bIns="91425" anchor="t" anchorCtr="0">
            <a:noAutofit/>
          </a:bodyPr>
          <a:lstStyle/>
          <a:p>
            <a:pPr lvl="0" algn="ctr" rtl="0">
              <a:spcBef>
                <a:spcPts val="0"/>
              </a:spcBef>
              <a:buNone/>
            </a:pPr>
            <a:r>
              <a:rPr lang="zh-CN"/>
              <a:t>1</a:t>
            </a:r>
          </a:p>
        </p:txBody>
      </p:sp>
      <p:cxnSp>
        <p:nvCxnSpPr>
          <p:cNvPr id="195" name="Shape 195"/>
          <p:cNvCxnSpPr/>
          <p:nvPr/>
        </p:nvCxnSpPr>
        <p:spPr>
          <a:xfrm flipH="1">
            <a:off x="5895150" y="2051000"/>
            <a:ext cx="986400" cy="375900"/>
          </a:xfrm>
          <a:prstGeom prst="straightConnector1">
            <a:avLst/>
          </a:prstGeom>
          <a:noFill/>
          <a:ln w="9525" cap="flat" cmpd="sng">
            <a:solidFill>
              <a:schemeClr val="dk2"/>
            </a:solidFill>
            <a:prstDash val="solid"/>
            <a:round/>
            <a:headEnd type="none" w="lg" len="lg"/>
            <a:tailEnd type="triangle" w="lg" len="lg"/>
          </a:ln>
        </p:spPr>
      </p:cxnSp>
      <p:sp>
        <p:nvSpPr>
          <p:cNvPr id="196" name="Shape 196"/>
          <p:cNvSpPr txBox="1"/>
          <p:nvPr/>
        </p:nvSpPr>
        <p:spPr>
          <a:xfrm>
            <a:off x="6834550" y="1844450"/>
            <a:ext cx="1949400" cy="789000"/>
          </a:xfrm>
          <a:prstGeom prst="rect">
            <a:avLst/>
          </a:prstGeom>
          <a:noFill/>
          <a:ln>
            <a:noFill/>
          </a:ln>
        </p:spPr>
        <p:txBody>
          <a:bodyPr lIns="91425" tIns="91425" rIns="91425" bIns="91425" anchor="t" anchorCtr="0">
            <a:noAutofit/>
          </a:bodyPr>
          <a:lstStyle/>
          <a:p>
            <a:pPr lvl="0" rtl="0">
              <a:spcBef>
                <a:spcPts val="0"/>
              </a:spcBef>
              <a:buNone/>
            </a:pPr>
            <a:r>
              <a:rPr lang="zh-CN"/>
              <a:t>  </a:t>
            </a:r>
            <a:r>
              <a:rPr lang="zh-CN">
                <a:solidFill>
                  <a:srgbClr val="FF0000"/>
                </a:solidFill>
              </a:rPr>
              <a:t>Edge Score </a:t>
            </a:r>
          </a:p>
          <a:p>
            <a:pPr lvl="0" rtl="0">
              <a:spcBef>
                <a:spcPts val="0"/>
              </a:spcBef>
              <a:buNone/>
            </a:pPr>
            <a:endParaRPr/>
          </a:p>
          <a:p>
            <a:pPr lvl="0" rtl="0">
              <a:spcBef>
                <a:spcPts val="0"/>
              </a:spcBef>
              <a:buNone/>
            </a:pPr>
            <a:r>
              <a:rPr lang="zh-CN"/>
              <a:t>g(A,B) = (10+</a:t>
            </a:r>
            <a:r>
              <a:rPr lang="zh-CN">
                <a:solidFill>
                  <a:srgbClr val="FF0000"/>
                </a:solidFill>
              </a:rPr>
              <a:t>25</a:t>
            </a:r>
            <a:r>
              <a:rPr lang="zh-CN"/>
              <a:t>) / 7</a:t>
            </a:r>
          </a:p>
        </p:txBody>
      </p:sp>
      <p:cxnSp>
        <p:nvCxnSpPr>
          <p:cNvPr id="197" name="Shape 197"/>
          <p:cNvCxnSpPr/>
          <p:nvPr/>
        </p:nvCxnSpPr>
        <p:spPr>
          <a:xfrm>
            <a:off x="1855475" y="1957050"/>
            <a:ext cx="669300" cy="1127400"/>
          </a:xfrm>
          <a:prstGeom prst="straightConnector1">
            <a:avLst/>
          </a:prstGeom>
          <a:noFill/>
          <a:ln w="9525" cap="flat" cmpd="sng">
            <a:solidFill>
              <a:schemeClr val="dk2"/>
            </a:solidFill>
            <a:prstDash val="solid"/>
            <a:round/>
            <a:headEnd type="none" w="lg" len="lg"/>
            <a:tailEnd type="triangle" w="lg" len="lg"/>
          </a:ln>
        </p:spPr>
      </p:cxnSp>
      <p:sp>
        <p:nvSpPr>
          <p:cNvPr id="198" name="Shape 198"/>
          <p:cNvSpPr txBox="1"/>
          <p:nvPr/>
        </p:nvSpPr>
        <p:spPr>
          <a:xfrm>
            <a:off x="246625" y="1581150"/>
            <a:ext cx="2759700" cy="375900"/>
          </a:xfrm>
          <a:prstGeom prst="rect">
            <a:avLst/>
          </a:prstGeom>
          <a:noFill/>
          <a:ln>
            <a:noFill/>
          </a:ln>
        </p:spPr>
        <p:txBody>
          <a:bodyPr lIns="91425" tIns="91425" rIns="91425" bIns="91425" anchor="t" anchorCtr="0">
            <a:noAutofit/>
          </a:bodyPr>
          <a:lstStyle/>
          <a:p>
            <a:pPr lvl="0" algn="ctr" rtl="0">
              <a:spcBef>
                <a:spcPts val="0"/>
              </a:spcBef>
              <a:buNone/>
            </a:pPr>
            <a:r>
              <a:rPr lang="zh-CN">
                <a:solidFill>
                  <a:srgbClr val="FF0000"/>
                </a:solidFill>
              </a:rPr>
              <a:t>Missing Edge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2832</Words>
  <Application>Microsoft Macintosh PowerPoint</Application>
  <PresentationFormat>全屏显示(16:9)</PresentationFormat>
  <Paragraphs>283</Paragraphs>
  <Slides>28</Slides>
  <Notes>28</Notes>
  <HiddenSlides>0</HiddenSlides>
  <MMClips>0</MMClips>
  <ScaleCrop>false</ScaleCrop>
  <HeadingPairs>
    <vt:vector size="6" baseType="variant">
      <vt:variant>
        <vt:lpstr>使用的字体</vt:lpstr>
      </vt:variant>
      <vt:variant>
        <vt:i4>1</vt:i4>
      </vt:variant>
      <vt:variant>
        <vt:lpstr>主题</vt:lpstr>
      </vt:variant>
      <vt:variant>
        <vt:i4>1</vt:i4>
      </vt:variant>
      <vt:variant>
        <vt:lpstr>幻灯片标题</vt:lpstr>
      </vt:variant>
      <vt:variant>
        <vt:i4>28</vt:i4>
      </vt:variant>
    </vt:vector>
  </HeadingPairs>
  <TitlesOfParts>
    <vt:vector size="30" baseType="lpstr">
      <vt:lpstr>Roboto</vt:lpstr>
      <vt:lpstr>geometric</vt:lpstr>
      <vt:lpstr>FRAUDAR: Bounding Graph Fraud in the Face of Camouflage </vt:lpstr>
      <vt:lpstr>What is Fraud?</vt:lpstr>
      <vt:lpstr>Signs of Frauds </vt:lpstr>
      <vt:lpstr>Related Works -- Dense Subgraph Detection</vt:lpstr>
      <vt:lpstr>This paper: FRAUDAR Algorithm</vt:lpstr>
      <vt:lpstr>Dfn: Suspicious Metrics</vt:lpstr>
      <vt:lpstr>Dfn: Camouflage-resistance</vt:lpstr>
      <vt:lpstr>Dfn: Average suspiciousness</vt:lpstr>
      <vt:lpstr>Dfn: Average suspiciousness</vt:lpstr>
      <vt:lpstr>Why we choose this metric form? </vt:lpstr>
      <vt:lpstr>Two Theorems </vt:lpstr>
      <vt:lpstr>Algorithm to perform in near-linear time</vt:lpstr>
      <vt:lpstr>Edge Weights and Camouflage Resistance</vt:lpstr>
      <vt:lpstr>Edge Weights and Camouflage Resistance</vt:lpstr>
      <vt:lpstr>Edge Weights and Camouflage Resistance</vt:lpstr>
      <vt:lpstr>Implications: Bounding Fraud</vt:lpstr>
      <vt:lpstr>Experiments By Applying FRAUDAR</vt:lpstr>
      <vt:lpstr>Experiment Settings</vt:lpstr>
      <vt:lpstr>Q1. How strong are the theoretical bounds? </vt:lpstr>
      <vt:lpstr>Q2. How accurate is our algorithm?</vt:lpstr>
      <vt:lpstr>Q2. How accurate is our algorithm? (Cont.)   Dfn.: “reverse camouflage” -&gt; edges from honest users to fraudulent products </vt:lpstr>
      <vt:lpstr>Q3. Does it detect true fraud in real-world data? </vt:lpstr>
      <vt:lpstr>Q3. Does it detect true fraud in real-world data?  Further investigate the suspicious block:</vt:lpstr>
      <vt:lpstr>Q3. Does it detect true fraud in real-world data?    </vt:lpstr>
      <vt:lpstr>Q4.Is it scalable with larger data size?</vt:lpstr>
      <vt:lpstr>Main Contributions</vt:lpstr>
      <vt:lpstr>Future Works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FRAUDAR: Bounding Graph Fraud in the Face of Camouflage </dc:title>
  <cp:lastModifiedBy>Zhuang Zhiming</cp:lastModifiedBy>
  <cp:revision>13</cp:revision>
  <dcterms:modified xsi:type="dcterms:W3CDTF">2017-03-14T20:22:35Z</dcterms:modified>
</cp:coreProperties>
</file>