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C222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>
                <a:solidFill>
                  <a:srgbClr val="FFFFFF"/>
                </a:solidFill>
                <a:latin typeface="Calibri Light"/>
              </a:defRPr>
            </a:pPr>
            <a:r>
              <a:t>Why Vine Failed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B4C8FF"/>
                </a:solidFill>
                <a:latin typeface="Calibri"/>
              </a:defRPr>
            </a:pPr>
            <a:r>
              <a:t>Auto-generated with Python for Microsoft PowerPynt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182880"/>
            <a:ext cx="2011680" cy="10058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640080"/>
            <a:ext cx="6858000" cy="640080"/>
          </a:xfrm>
          <a:prstGeom prst="rect">
            <a:avLst/>
          </a:prstGeom>
          <a:solidFill>
            <a:srgbClr val="00B4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640080"/>
            <a:ext cx="6583680" cy="64008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Growth Signal (Illustrative)</a:t>
            </a:r>
          </a:p>
        </p:txBody>
      </p:sp>
      <p:pic>
        <p:nvPicPr>
          <p:cNvPr id="5" name="Picture 4" descr="vine_us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54480"/>
            <a:ext cx="6270171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640080"/>
            <a:ext cx="6858000" cy="640080"/>
          </a:xfrm>
          <a:prstGeom prst="rect">
            <a:avLst/>
          </a:prstGeom>
          <a:solidFill>
            <a:srgbClr val="00B4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640080"/>
            <a:ext cx="6583680" cy="64008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Engagement Decline (Illustrative)</a:t>
            </a:r>
          </a:p>
        </p:txBody>
      </p:sp>
      <p:pic>
        <p:nvPicPr>
          <p:cNvPr id="5" name="Picture 4" descr="vine_engag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54480"/>
            <a:ext cx="6270171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640080"/>
            <a:ext cx="6858000" cy="640080"/>
          </a:xfrm>
          <a:prstGeom prst="rect">
            <a:avLst/>
          </a:prstGeom>
          <a:solidFill>
            <a:srgbClr val="00B4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640080"/>
            <a:ext cx="6583680" cy="64008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Execution &amp; Org Gaps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46304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latin typeface="Calibri"/>
              </a:defRPr>
            </a:pPr>
            <a:r>
              <a:t>Slow to adapt to feature requests (e.g., longer clips)</a:t>
            </a:r>
          </a:p>
          <a:p>
            <a:pPr>
              <a:defRPr sz="1900">
                <a:latin typeface="Calibri"/>
              </a:defRPr>
            </a:pPr>
            <a:r>
              <a:t>Weak outreach/support for top creators</a:t>
            </a:r>
          </a:p>
          <a:p>
            <a:pPr>
              <a:defRPr sz="1900">
                <a:latin typeface="Calibri"/>
              </a:defRPr>
            </a:pPr>
            <a:r>
              <a:t>Leadership turnover post-acquisition</a:t>
            </a:r>
          </a:p>
          <a:p>
            <a:pPr>
              <a:defRPr sz="1900">
                <a:latin typeface="Calibri"/>
              </a:defRPr>
            </a:pPr>
            <a:r>
              <a:t>Poor integration with Twitter ecosystem</a:t>
            </a:r>
          </a:p>
          <a:p>
            <a:pPr>
              <a:defRPr sz="1900">
                <a:latin typeface="Calibri"/>
              </a:defRPr>
            </a:pPr>
            <a:r>
              <a:t>Minimal feedback loops for user engagement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640080"/>
            <a:ext cx="5669280" cy="640080"/>
          </a:xfrm>
          <a:prstGeom prst="rect">
            <a:avLst/>
          </a:prstGeom>
          <a:solidFill>
            <a:srgbClr val="00B4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640080"/>
            <a:ext cx="5394960" cy="64008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Missed Opportunities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46304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latin typeface="Calibri"/>
              </a:defRPr>
            </a:pPr>
            <a:r>
              <a:t>Could not pivot to trends like vines on YouTube</a:t>
            </a:r>
          </a:p>
          <a:p>
            <a:pPr>
              <a:defRPr sz="1900">
                <a:latin typeface="Calibri"/>
              </a:defRPr>
            </a:pPr>
            <a:r>
              <a:t>Neglected tools for remixing and duets</a:t>
            </a:r>
          </a:p>
          <a:p>
            <a:pPr>
              <a:defRPr sz="1900">
                <a:latin typeface="Calibri"/>
              </a:defRPr>
            </a:pPr>
            <a:r>
              <a:t>Few attempts at international growth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640080"/>
            <a:ext cx="6858000" cy="640080"/>
          </a:xfrm>
          <a:prstGeom prst="rect">
            <a:avLst/>
          </a:prstGeom>
          <a:solidFill>
            <a:srgbClr val="00B4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640080"/>
            <a:ext cx="6583680" cy="64008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What People Said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1828800"/>
            <a:ext cx="7315200" cy="2103120"/>
          </a:xfrm>
          <a:prstGeom prst="roundRect">
            <a:avLst/>
          </a:prstGeom>
          <a:solidFill>
            <a:srgbClr val="F5F5FF"/>
          </a:solidFill>
          <a:ln>
            <a:solidFill>
              <a:srgbClr val="78AA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i="1">
                <a:solidFill>
                  <a:srgbClr val="1E1E1E"/>
                </a:solidFill>
                <a:latin typeface="Calibri Light"/>
              </a:defRPr>
            </a:pPr>
            <a:r>
              <a:t>“Vine made us stars, but didn’t help us make a living.”</a:t>
            </a:r>
          </a:p>
          <a:p>
            <a:pPr algn="r">
              <a:defRPr sz="1300">
                <a:solidFill>
                  <a:srgbClr val="505050"/>
                </a:solidFill>
                <a:latin typeface="Calibri"/>
              </a:defRPr>
            </a:pPr>
            <a:r>
              <a:t>— Popular former Viner</a:t>
            </a:r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4937761"/>
            <a:ext cx="3017520" cy="15464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640080"/>
            <a:ext cx="6858000" cy="640080"/>
          </a:xfrm>
          <a:prstGeom prst="rect">
            <a:avLst/>
          </a:prstGeom>
          <a:solidFill>
            <a:srgbClr val="00B4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640080"/>
            <a:ext cx="6583680" cy="64008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How Instagram and TikTok beat Vine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46304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latin typeface="Calibri"/>
              </a:defRPr>
            </a:pPr>
            <a:r>
              <a:t>Longer videos and better editing tools</a:t>
            </a:r>
          </a:p>
          <a:p>
            <a:pPr>
              <a:defRPr sz="1900">
                <a:latin typeface="Calibri"/>
              </a:defRPr>
            </a:pPr>
            <a:r>
              <a:t>Algorithmic content recommendation and discovery</a:t>
            </a:r>
          </a:p>
          <a:p>
            <a:pPr>
              <a:defRPr sz="1900">
                <a:latin typeface="Calibri"/>
              </a:defRPr>
            </a:pPr>
            <a:r>
              <a:t>Direct and indirect monetization opportunities</a:t>
            </a:r>
          </a:p>
          <a:p>
            <a:pPr>
              <a:defRPr sz="1900">
                <a:latin typeface="Calibri"/>
              </a:defRPr>
            </a:pPr>
            <a:r>
              <a:t>Richer social network, discovery, and sharing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640080"/>
            <a:ext cx="6858000" cy="640080"/>
          </a:xfrm>
          <a:prstGeom prst="rect">
            <a:avLst/>
          </a:prstGeom>
          <a:solidFill>
            <a:srgbClr val="00B4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640080"/>
            <a:ext cx="6583680" cy="64008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rPr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46304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latin typeface="Calibri"/>
              </a:defRPr>
            </a:pPr>
            <a:r>
              <a:rPr>
                <a:solidFill>
                  <a:srgbClr val="FFFFFF"/>
                </a:solidFill>
              </a:rPr>
              <a:t>Generated with python-pptx + matplotlib</a:t>
            </a:r>
          </a:p>
          <a:p>
            <a:pPr>
              <a:defRPr sz="1900">
                <a:latin typeface="Calibri"/>
              </a:defRPr>
            </a:pPr>
            <a:r>
              <a:rPr>
                <a:solidFill>
                  <a:srgbClr val="FFFFFF"/>
                </a:solidFill>
              </a:rPr>
              <a:t>Team: &lt;your names here&gt;</a:t>
            </a:r>
          </a:p>
          <a:p>
            <a:pPr>
              <a:defRPr sz="1900">
                <a:latin typeface="Calibri"/>
              </a:defRPr>
            </a:pPr>
            <a:r>
              <a:rPr>
                <a:solidFill>
                  <a:srgbClr val="FFFFFF"/>
                </a:solidFill>
              </a:rPr>
              <a:t>GitHub repo: &lt;link here&gt;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895600"/>
            <a:ext cx="3657600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B48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FFFFFF"/>
                </a:solidFill>
                <a:latin typeface="Calibri"/>
              </a:defRPr>
            </a:pPr>
            <a:r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2200">
                <a:solidFill>
                  <a:srgbClr val="C8DCFF"/>
                </a:solidFill>
              </a:defRPr>
            </a:pPr>
            <a:r>
              <a:t>What is Vine?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640080"/>
            <a:ext cx="5669280" cy="640080"/>
          </a:xfrm>
          <a:prstGeom prst="rect">
            <a:avLst/>
          </a:prstGeom>
          <a:solidFill>
            <a:srgbClr val="00B4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640080"/>
            <a:ext cx="5394960" cy="64008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Vine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554480"/>
            <a:ext cx="20116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600">
                <a:latin typeface="Calibri"/>
              </a:defRPr>
            </a:pPr>
            <a:r>
              <a:t>Founded in June 2012</a:t>
            </a:r>
            <a:br/>
            <a:r>
              <a:t>(Dom Hofmann, Rus Yusupov, Colin Kroll)</a:t>
            </a:r>
            <a:br/>
            <a:r>
              <a:t>Acquired by Twitter for ~$30M, Oct 2012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2606040"/>
            <a:ext cx="20116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latin typeface="Calibri"/>
              </a:defRPr>
            </a:pPr>
            <a:r>
              <a:t>A short-form video app for sharing 6-second looping videos.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34640" y="3474720"/>
            <a:ext cx="4114800" cy="1005840"/>
          </a:xfrm>
          <a:prstGeom prst="roundRect">
            <a:avLst/>
          </a:prstGeom>
          <a:solidFill>
            <a:srgbClr val="00B4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700">
                <a:solidFill>
                  <a:srgbClr val="FFFFFF"/>
                </a:solidFill>
                <a:latin typeface="Calibri"/>
              </a:defRPr>
            </a:pPr>
            <a:r>
              <a:t>Launch: Jan 2013 • Peak: ~200M users (2015) • Shutdown: Jan 2017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640080"/>
            <a:ext cx="5669280" cy="640080"/>
          </a:xfrm>
          <a:prstGeom prst="rect">
            <a:avLst/>
          </a:prstGeom>
          <a:solidFill>
            <a:srgbClr val="00B4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640080"/>
            <a:ext cx="5394960" cy="64008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Core Platform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46304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latin typeface="Calibri"/>
              </a:defRPr>
            </a:pPr>
            <a:r>
              <a:t>6-second looping videos</a:t>
            </a:r>
          </a:p>
          <a:p>
            <a:pPr>
              <a:defRPr sz="1900">
                <a:latin typeface="Calibri"/>
              </a:defRPr>
            </a:pPr>
            <a:r>
              <a:t>Easy uploading and browsing on mobile</a:t>
            </a:r>
          </a:p>
          <a:p>
            <a:pPr>
              <a:defRPr sz="1900">
                <a:latin typeface="Calibri"/>
              </a:defRPr>
            </a:pPr>
            <a:r>
              <a:t>Instant sharing to Twitter/Facebook</a:t>
            </a:r>
          </a:p>
          <a:p>
            <a:pPr>
              <a:defRPr sz="1900">
                <a:latin typeface="Calibri"/>
              </a:defRPr>
            </a:pPr>
            <a:r>
              <a:t>Simple interface, minimal editing features</a:t>
            </a:r>
          </a:p>
          <a:p>
            <a:pPr>
              <a:defRPr sz="1900">
                <a:latin typeface="Calibri"/>
              </a:defRPr>
            </a:pPr>
            <a:r>
              <a:t>Allowed multiple 'takes' per vine</a:t>
            </a:r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4053840"/>
            <a:ext cx="2926080" cy="18830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640080"/>
            <a:ext cx="5669280" cy="640080"/>
          </a:xfrm>
          <a:prstGeom prst="rect">
            <a:avLst/>
          </a:prstGeom>
          <a:solidFill>
            <a:srgbClr val="00B4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640080"/>
            <a:ext cx="5394960" cy="64008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Key Milestones &amp; Growth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46304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latin typeface="Calibri"/>
              </a:defRPr>
            </a:pPr>
            <a:r>
              <a:t>Launch: Jan 2013 on iOS, later Android/Xbox</a:t>
            </a:r>
          </a:p>
          <a:p>
            <a:pPr>
              <a:defRPr sz="1900">
                <a:latin typeface="Calibri"/>
              </a:defRPr>
            </a:pPr>
            <a:r>
              <a:t>Reached 40M users within a year</a:t>
            </a:r>
          </a:p>
          <a:p>
            <a:pPr>
              <a:defRPr sz="1900">
                <a:latin typeface="Calibri"/>
              </a:defRPr>
            </a:pPr>
            <a:r>
              <a:t>Trendsetting among comedians, musicians, and meme creators</a:t>
            </a:r>
          </a:p>
          <a:p>
            <a:pPr>
              <a:defRPr sz="1900">
                <a:latin typeface="Calibri"/>
              </a:defRPr>
            </a:pPr>
            <a:r>
              <a:t>Extremely young user base (teens, Gen Z)</a:t>
            </a:r>
          </a:p>
          <a:p>
            <a:pPr>
              <a:defRPr sz="1900">
                <a:latin typeface="Calibri"/>
              </a:defRPr>
            </a:pPr>
            <a:r>
              <a:t>Acquired by Twitter before launch</a:t>
            </a:r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0" y="3749040"/>
            <a:ext cx="3840480" cy="27363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640080"/>
            <a:ext cx="6858000" cy="640080"/>
          </a:xfrm>
          <a:prstGeom prst="rect">
            <a:avLst/>
          </a:prstGeom>
          <a:solidFill>
            <a:srgbClr val="00B4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640080"/>
            <a:ext cx="6583680" cy="64008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Peak Popularity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46304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latin typeface="Calibri"/>
              </a:defRPr>
            </a:pPr>
            <a:r>
              <a:t>Attracted celebrities and brands for viral content</a:t>
            </a:r>
          </a:p>
          <a:p>
            <a:pPr>
              <a:defRPr sz="1900">
                <a:latin typeface="Calibri"/>
              </a:defRPr>
            </a:pPr>
            <a:r>
              <a:t>Became a meme powerhouse, launching internet stars</a:t>
            </a:r>
          </a:p>
          <a:p>
            <a:pPr>
              <a:defRPr sz="1900">
                <a:latin typeface="Calibri"/>
              </a:defRPr>
            </a:pPr>
            <a:r>
              <a:t>Many creators broke out to mainstream fame</a:t>
            </a:r>
          </a:p>
          <a:p>
            <a:pPr>
              <a:defRPr sz="1900">
                <a:latin typeface="Calibri"/>
              </a:defRPr>
            </a:pPr>
            <a:r>
              <a:t>Community culture: 'Viners', collaborations, trends</a:t>
            </a:r>
          </a:p>
          <a:p>
            <a:pPr>
              <a:defRPr sz="1900">
                <a:latin typeface="Calibri"/>
              </a:defRPr>
            </a:pPr>
            <a:r>
              <a:t>Daily active users peaked around 30M in 2014-2015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640080"/>
            <a:ext cx="5669280" cy="640080"/>
          </a:xfrm>
          <a:prstGeom prst="rect">
            <a:avLst/>
          </a:prstGeom>
          <a:solidFill>
            <a:srgbClr val="00B4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640080"/>
            <a:ext cx="5394960" cy="64008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Competitive Pressures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46304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latin typeface="Calibri"/>
              </a:defRPr>
            </a:pPr>
            <a:r>
              <a:t>Instagram launched video ~6 months after Vine</a:t>
            </a:r>
          </a:p>
          <a:p>
            <a:pPr>
              <a:defRPr sz="1900">
                <a:latin typeface="Calibri"/>
              </a:defRPr>
            </a:pPr>
            <a:r>
              <a:t>Snapchat took over ephemeral creativity</a:t>
            </a:r>
          </a:p>
          <a:p>
            <a:pPr>
              <a:defRPr sz="1900">
                <a:latin typeface="Calibri"/>
              </a:defRPr>
            </a:pPr>
            <a:r>
              <a:t>Rise of Musical.ly/TikTok: longer content, more flexibility</a:t>
            </a:r>
          </a:p>
          <a:p>
            <a:pPr>
              <a:defRPr sz="1900">
                <a:latin typeface="Calibri"/>
              </a:defRPr>
            </a:pPr>
            <a:r>
              <a:t>Other platforms had monetization built-in</a:t>
            </a:r>
          </a:p>
          <a:p>
            <a:pPr>
              <a:defRPr sz="1900">
                <a:latin typeface="Calibri"/>
              </a:defRPr>
            </a:pPr>
            <a:r>
              <a:t>YouTube and IG attracted top Vine creators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640080"/>
            <a:ext cx="6858000" cy="640080"/>
          </a:xfrm>
          <a:prstGeom prst="rect">
            <a:avLst/>
          </a:prstGeom>
          <a:solidFill>
            <a:srgbClr val="00B4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640080"/>
            <a:ext cx="6583680" cy="64008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Business Model Issues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46304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latin typeface="Calibri"/>
              </a:defRPr>
            </a:pPr>
            <a:r>
              <a:t>No revenue sharing or creator funds</a:t>
            </a:r>
          </a:p>
          <a:p>
            <a:pPr>
              <a:defRPr sz="1900">
                <a:latin typeface="Calibri"/>
              </a:defRPr>
            </a:pPr>
            <a:r>
              <a:t>No ad network or influencer partnerships</a:t>
            </a:r>
          </a:p>
          <a:p>
            <a:pPr>
              <a:defRPr sz="1900">
                <a:latin typeface="Calibri"/>
              </a:defRPr>
            </a:pPr>
            <a:r>
              <a:t>Extremely limited monetization options for top users</a:t>
            </a:r>
          </a:p>
          <a:p>
            <a:pPr>
              <a:defRPr sz="1900">
                <a:latin typeface="Calibri"/>
              </a:defRPr>
            </a:pPr>
            <a:r>
              <a:t>Relied solely on parent (Twitter) for financial support</a:t>
            </a:r>
          </a:p>
          <a:p>
            <a:pPr>
              <a:defRPr sz="1900">
                <a:latin typeface="Calibri"/>
              </a:defRPr>
            </a:pPr>
            <a:r>
              <a:t>No innovation in paid features or expansion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640080"/>
            <a:ext cx="6858000" cy="640080"/>
          </a:xfrm>
          <a:prstGeom prst="rect">
            <a:avLst/>
          </a:prstGeom>
          <a:solidFill>
            <a:srgbClr val="00B4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640080"/>
            <a:ext cx="6583680" cy="64008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Positioning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46304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900">
                <a:latin typeface="Calibri"/>
              </a:defRPr>
            </a:pPr>
            <a:r>
              <a:t>Short videos became less distinctive over time</a:t>
            </a:r>
          </a:p>
          <a:p>
            <a:pPr>
              <a:defRPr sz="1900">
                <a:latin typeface="Calibri"/>
              </a:defRPr>
            </a:pPr>
            <a:r>
              <a:t>Lacked editing/effects: TikTok became more creative</a:t>
            </a:r>
          </a:p>
          <a:p>
            <a:pPr>
              <a:defRPr sz="1900">
                <a:latin typeface="Calibri"/>
              </a:defRPr>
            </a:pPr>
            <a:r>
              <a:t>Brand did not adapt to creator needs</a:t>
            </a:r>
          </a:p>
          <a:p>
            <a:pPr>
              <a:defRPr sz="1900">
                <a:latin typeface="Calibri"/>
              </a:defRPr>
            </a:pPr>
            <a:r>
              <a:t>Celebrity and advertising appeal faded in late years</a:t>
            </a:r>
          </a:p>
          <a:p>
            <a:pPr>
              <a:defRPr sz="1900">
                <a:latin typeface="Calibri"/>
              </a:defRPr>
            </a:pPr>
            <a:r>
              <a:t>No response to algorithmic content discovery revolution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